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9"/>
  </p:notesMasterIdLst>
  <p:handoutMasterIdLst>
    <p:handoutMasterId r:id="rId100"/>
  </p:handoutMasterIdLst>
  <p:sldIdLst>
    <p:sldId id="850" r:id="rId2"/>
    <p:sldId id="658" r:id="rId3"/>
    <p:sldId id="510" r:id="rId4"/>
    <p:sldId id="512" r:id="rId5"/>
    <p:sldId id="513" r:id="rId6"/>
    <p:sldId id="514" r:id="rId7"/>
    <p:sldId id="515" r:id="rId8"/>
    <p:sldId id="516" r:id="rId9"/>
    <p:sldId id="517" r:id="rId10"/>
    <p:sldId id="518" r:id="rId11"/>
    <p:sldId id="522" r:id="rId12"/>
    <p:sldId id="523" r:id="rId13"/>
    <p:sldId id="524" r:id="rId14"/>
    <p:sldId id="525" r:id="rId15"/>
    <p:sldId id="911" r:id="rId16"/>
    <p:sldId id="681" r:id="rId17"/>
    <p:sldId id="527" r:id="rId18"/>
    <p:sldId id="537" r:id="rId19"/>
    <p:sldId id="1065" r:id="rId20"/>
    <p:sldId id="538" r:id="rId21"/>
    <p:sldId id="539" r:id="rId22"/>
    <p:sldId id="684" r:id="rId23"/>
    <p:sldId id="540" r:id="rId24"/>
    <p:sldId id="675" r:id="rId25"/>
    <p:sldId id="542" r:id="rId26"/>
    <p:sldId id="546" r:id="rId27"/>
    <p:sldId id="547" r:id="rId28"/>
    <p:sldId id="852" r:id="rId29"/>
    <p:sldId id="548" r:id="rId30"/>
    <p:sldId id="550" r:id="rId31"/>
    <p:sldId id="551" r:id="rId32"/>
    <p:sldId id="556" r:id="rId33"/>
    <p:sldId id="557" r:id="rId34"/>
    <p:sldId id="682" r:id="rId35"/>
    <p:sldId id="566" r:id="rId36"/>
    <p:sldId id="567" r:id="rId37"/>
    <p:sldId id="685" r:id="rId38"/>
    <p:sldId id="686" r:id="rId39"/>
    <p:sldId id="568" r:id="rId40"/>
    <p:sldId id="569" r:id="rId41"/>
    <p:sldId id="562" r:id="rId42"/>
    <p:sldId id="563" r:id="rId43"/>
    <p:sldId id="564" r:id="rId44"/>
    <p:sldId id="570" r:id="rId45"/>
    <p:sldId id="571" r:id="rId46"/>
    <p:sldId id="572" r:id="rId47"/>
    <p:sldId id="560" r:id="rId48"/>
    <p:sldId id="578" r:id="rId49"/>
    <p:sldId id="579" r:id="rId50"/>
    <p:sldId id="580" r:id="rId51"/>
    <p:sldId id="581" r:id="rId52"/>
    <p:sldId id="585" r:id="rId53"/>
    <p:sldId id="586" r:id="rId54"/>
    <p:sldId id="587" r:id="rId55"/>
    <p:sldId id="591" r:id="rId56"/>
    <p:sldId id="674" r:id="rId57"/>
    <p:sldId id="718" r:id="rId58"/>
    <p:sldId id="933" r:id="rId59"/>
    <p:sldId id="1011" r:id="rId60"/>
    <p:sldId id="958" r:id="rId61"/>
    <p:sldId id="960" r:id="rId62"/>
    <p:sldId id="924" r:id="rId63"/>
    <p:sldId id="928" r:id="rId64"/>
    <p:sldId id="927" r:id="rId65"/>
    <p:sldId id="926" r:id="rId66"/>
    <p:sldId id="925" r:id="rId67"/>
    <p:sldId id="929" r:id="rId68"/>
    <p:sldId id="931" r:id="rId69"/>
    <p:sldId id="930" r:id="rId70"/>
    <p:sldId id="965" r:id="rId71"/>
    <p:sldId id="966" r:id="rId72"/>
    <p:sldId id="968" r:id="rId73"/>
    <p:sldId id="962" r:id="rId74"/>
    <p:sldId id="963" r:id="rId75"/>
    <p:sldId id="970" r:id="rId76"/>
    <p:sldId id="971" r:id="rId77"/>
    <p:sldId id="998" r:id="rId78"/>
    <p:sldId id="1061" r:id="rId79"/>
    <p:sldId id="1062" r:id="rId80"/>
    <p:sldId id="969" r:id="rId81"/>
    <p:sldId id="984" r:id="rId82"/>
    <p:sldId id="985" r:id="rId83"/>
    <p:sldId id="1012" r:id="rId84"/>
    <p:sldId id="990" r:id="rId85"/>
    <p:sldId id="993" r:id="rId86"/>
    <p:sldId id="995" r:id="rId87"/>
    <p:sldId id="1017" r:id="rId88"/>
    <p:sldId id="1018" r:id="rId89"/>
    <p:sldId id="982" r:id="rId90"/>
    <p:sldId id="1021" r:id="rId91"/>
    <p:sldId id="1013" r:id="rId92"/>
    <p:sldId id="1014" r:id="rId93"/>
    <p:sldId id="951" r:id="rId94"/>
    <p:sldId id="955" r:id="rId95"/>
    <p:sldId id="943" r:id="rId96"/>
    <p:sldId id="944" r:id="rId97"/>
    <p:sldId id="293" r:id="rId98"/>
  </p:sldIdLst>
  <p:sldSz cx="9144000" cy="5143500" type="screen16x9"/>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1" userDrawn="1">
          <p15:clr>
            <a:srgbClr val="A4A3A4"/>
          </p15:clr>
        </p15:guide>
        <p15:guide id="2" orient="horz">
          <p15:clr>
            <a:srgbClr val="A4A3A4"/>
          </p15:clr>
        </p15:guide>
        <p15:guide id="3" pos="102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lvano Falocco" initials="SF" lastIdx="1" clrIdx="0">
    <p:extLst>
      <p:ext uri="{19B8F6BF-5375-455C-9EA6-DF929625EA0E}">
        <p15:presenceInfo xmlns:p15="http://schemas.microsoft.com/office/powerpoint/2012/main" userId="S-1-5-21-1539399166-3743309760-468503014-11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235"/>
    <a:srgbClr val="63B32D"/>
    <a:srgbClr val="7BB03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410" autoAdjust="0"/>
    <p:restoredTop sz="87698" autoAdjust="0"/>
  </p:normalViewPr>
  <p:slideViewPr>
    <p:cSldViewPr snapToGrid="0" snapToObjects="1" showGuides="1">
      <p:cViewPr varScale="1">
        <p:scale>
          <a:sx n="97" d="100"/>
          <a:sy n="97" d="100"/>
        </p:scale>
        <p:origin x="84" y="690"/>
      </p:cViewPr>
      <p:guideLst>
        <p:guide orient="horz" pos="191"/>
        <p:guide orient="horz"/>
        <p:guide pos="102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handoutMaster" Target="handoutMasters/handoutMaster1.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E5723F-D69C-4A57-8D41-64E57E1A99E1}" type="doc">
      <dgm:prSet loTypeId="urn:microsoft.com/office/officeart/2005/8/layout/hList1" loCatId="list" qsTypeId="urn:microsoft.com/office/officeart/2005/8/quickstyle/simple1" qsCatId="simple" csTypeId="urn:microsoft.com/office/officeart/2005/8/colors/accent1_2" csCatId="accent1"/>
      <dgm:spPr/>
      <dgm:t>
        <a:bodyPr/>
        <a:lstStyle/>
        <a:p>
          <a:endParaRPr lang="it-IT"/>
        </a:p>
      </dgm:t>
    </dgm:pt>
    <dgm:pt modelId="{1D3B65BD-ECF0-46CC-895E-D5C6519E9C0B}">
      <dgm:prSet/>
      <dgm:spPr/>
      <dgm:t>
        <a:bodyPr/>
        <a:lstStyle/>
        <a:p>
          <a:r>
            <a:rPr lang="it-IT" b="1"/>
            <a:t>Premessa</a:t>
          </a:r>
          <a:endParaRPr lang="it-IT"/>
        </a:p>
      </dgm:t>
    </dgm:pt>
    <dgm:pt modelId="{158467C8-ED55-456E-AE1F-074E8C43B9D1}" type="parTrans" cxnId="{1C07C48A-1B51-4599-B6B8-B01CA24DC7FF}">
      <dgm:prSet/>
      <dgm:spPr/>
      <dgm:t>
        <a:bodyPr/>
        <a:lstStyle/>
        <a:p>
          <a:endParaRPr lang="it-IT"/>
        </a:p>
      </dgm:t>
    </dgm:pt>
    <dgm:pt modelId="{D4389FE7-0BE4-4DFD-9D7F-4598B531CFFD}" type="sibTrans" cxnId="{1C07C48A-1B51-4599-B6B8-B01CA24DC7FF}">
      <dgm:prSet/>
      <dgm:spPr/>
      <dgm:t>
        <a:bodyPr/>
        <a:lstStyle/>
        <a:p>
          <a:endParaRPr lang="it-IT"/>
        </a:p>
      </dgm:t>
    </dgm:pt>
    <dgm:pt modelId="{6C1A1B05-C1E7-4203-B2B2-F50A3306BEA1}">
      <dgm:prSet/>
      <dgm:spPr/>
      <dgm:t>
        <a:bodyPr/>
        <a:lstStyle/>
        <a:p>
          <a:r>
            <a:rPr lang="it-IT"/>
            <a:t>Indicazioni generali</a:t>
          </a:r>
        </a:p>
      </dgm:t>
    </dgm:pt>
    <dgm:pt modelId="{495B723F-1A42-46C2-9543-E96F494F9322}" type="parTrans" cxnId="{E3FFBA69-F19F-4660-BC53-CC8A4D2021F3}">
      <dgm:prSet/>
      <dgm:spPr/>
      <dgm:t>
        <a:bodyPr/>
        <a:lstStyle/>
        <a:p>
          <a:endParaRPr lang="it-IT"/>
        </a:p>
      </dgm:t>
    </dgm:pt>
    <dgm:pt modelId="{864271AA-B4B4-4522-B303-E32B3B503247}" type="sibTrans" cxnId="{E3FFBA69-F19F-4660-BC53-CC8A4D2021F3}">
      <dgm:prSet/>
      <dgm:spPr/>
      <dgm:t>
        <a:bodyPr/>
        <a:lstStyle/>
        <a:p>
          <a:endParaRPr lang="it-IT"/>
        </a:p>
      </dgm:t>
    </dgm:pt>
    <dgm:pt modelId="{4C0C3506-525A-4036-B880-ED4147779C0F}">
      <dgm:prSet/>
      <dgm:spPr/>
      <dgm:t>
        <a:bodyPr/>
        <a:lstStyle/>
        <a:p>
          <a:r>
            <a:rPr lang="it-IT"/>
            <a:t>Oggetto appalto</a:t>
          </a:r>
        </a:p>
      </dgm:t>
    </dgm:pt>
    <dgm:pt modelId="{29882D2A-270A-49AF-968E-2F62E4F57645}" type="parTrans" cxnId="{398D8D6D-E829-49EB-B9CA-C496B9027606}">
      <dgm:prSet/>
      <dgm:spPr/>
      <dgm:t>
        <a:bodyPr/>
        <a:lstStyle/>
        <a:p>
          <a:endParaRPr lang="it-IT"/>
        </a:p>
      </dgm:t>
    </dgm:pt>
    <dgm:pt modelId="{CB5E731B-49A5-408F-ABF8-D4341F89BD21}" type="sibTrans" cxnId="{398D8D6D-E829-49EB-B9CA-C496B9027606}">
      <dgm:prSet/>
      <dgm:spPr/>
      <dgm:t>
        <a:bodyPr/>
        <a:lstStyle/>
        <a:p>
          <a:endParaRPr lang="it-IT"/>
        </a:p>
      </dgm:t>
    </dgm:pt>
    <dgm:pt modelId="{37DFF567-4661-4651-B7ED-ED7AE08410E7}">
      <dgm:prSet/>
      <dgm:spPr/>
      <dgm:t>
        <a:bodyPr/>
        <a:lstStyle/>
        <a:p>
          <a:r>
            <a:rPr lang="it-IT" b="1" dirty="0"/>
            <a:t>Criteri di Base</a:t>
          </a:r>
          <a:endParaRPr lang="it-IT" dirty="0"/>
        </a:p>
      </dgm:t>
    </dgm:pt>
    <dgm:pt modelId="{7C170418-8DAE-4371-A33C-0D3272042829}" type="parTrans" cxnId="{A622C369-4C63-40A2-A8DF-C11670FCC976}">
      <dgm:prSet/>
      <dgm:spPr/>
      <dgm:t>
        <a:bodyPr/>
        <a:lstStyle/>
        <a:p>
          <a:endParaRPr lang="it-IT"/>
        </a:p>
      </dgm:t>
    </dgm:pt>
    <dgm:pt modelId="{2DC9FB06-F891-483A-B861-286D9A1D4771}" type="sibTrans" cxnId="{A622C369-4C63-40A2-A8DF-C11670FCC976}">
      <dgm:prSet/>
      <dgm:spPr/>
      <dgm:t>
        <a:bodyPr/>
        <a:lstStyle/>
        <a:p>
          <a:endParaRPr lang="it-IT"/>
        </a:p>
      </dgm:t>
    </dgm:pt>
    <dgm:pt modelId="{42CAC251-0EB5-4FFF-949D-18C5E383AE4D}">
      <dgm:prSet/>
      <dgm:spPr/>
      <dgm:t>
        <a:bodyPr/>
        <a:lstStyle/>
        <a:p>
          <a:r>
            <a:rPr lang="it-IT"/>
            <a:t>Selezione candidati</a:t>
          </a:r>
        </a:p>
      </dgm:t>
    </dgm:pt>
    <dgm:pt modelId="{FFD44A87-1BEA-4A8C-80DD-415644925E75}" type="parTrans" cxnId="{862ED3D9-D09A-46F6-B334-C0CD1F72C8A1}">
      <dgm:prSet/>
      <dgm:spPr/>
      <dgm:t>
        <a:bodyPr/>
        <a:lstStyle/>
        <a:p>
          <a:endParaRPr lang="it-IT"/>
        </a:p>
      </dgm:t>
    </dgm:pt>
    <dgm:pt modelId="{0CFB58BE-CA27-4414-ABE0-EEBF7FD2A579}" type="sibTrans" cxnId="{862ED3D9-D09A-46F6-B334-C0CD1F72C8A1}">
      <dgm:prSet/>
      <dgm:spPr/>
      <dgm:t>
        <a:bodyPr/>
        <a:lstStyle/>
        <a:p>
          <a:endParaRPr lang="it-IT"/>
        </a:p>
      </dgm:t>
    </dgm:pt>
    <dgm:pt modelId="{8B9ECDD5-FD15-4878-BD1A-B4B245872142}">
      <dgm:prSet/>
      <dgm:spPr/>
      <dgm:t>
        <a:bodyPr/>
        <a:lstStyle/>
        <a:p>
          <a:r>
            <a:rPr lang="it-IT"/>
            <a:t>Specifiche Tecniche</a:t>
          </a:r>
        </a:p>
      </dgm:t>
    </dgm:pt>
    <dgm:pt modelId="{9FAF56AD-B869-436F-AED0-6E819FD68A5B}" type="parTrans" cxnId="{6B41EE4C-EB43-4388-ADEC-A62FFD0D3734}">
      <dgm:prSet/>
      <dgm:spPr/>
      <dgm:t>
        <a:bodyPr/>
        <a:lstStyle/>
        <a:p>
          <a:endParaRPr lang="it-IT"/>
        </a:p>
      </dgm:t>
    </dgm:pt>
    <dgm:pt modelId="{0278FA23-0C85-486F-A45A-09D1254CBB13}" type="sibTrans" cxnId="{6B41EE4C-EB43-4388-ADEC-A62FFD0D3734}">
      <dgm:prSet/>
      <dgm:spPr/>
      <dgm:t>
        <a:bodyPr/>
        <a:lstStyle/>
        <a:p>
          <a:endParaRPr lang="it-IT"/>
        </a:p>
      </dgm:t>
    </dgm:pt>
    <dgm:pt modelId="{B92CC8CA-869B-45D6-83EA-3FA28B473C44}">
      <dgm:prSet/>
      <dgm:spPr/>
      <dgm:t>
        <a:bodyPr/>
        <a:lstStyle/>
        <a:p>
          <a:r>
            <a:rPr lang="it-IT"/>
            <a:t>Clausole Contrattuali</a:t>
          </a:r>
        </a:p>
      </dgm:t>
    </dgm:pt>
    <dgm:pt modelId="{526A07B0-47B9-4767-82DE-6824FDBFDB04}" type="parTrans" cxnId="{A0CA5671-D549-4721-AA67-759796F58227}">
      <dgm:prSet/>
      <dgm:spPr/>
      <dgm:t>
        <a:bodyPr/>
        <a:lstStyle/>
        <a:p>
          <a:endParaRPr lang="it-IT"/>
        </a:p>
      </dgm:t>
    </dgm:pt>
    <dgm:pt modelId="{1622DB0A-C5DC-4650-871E-758EE70D8A52}" type="sibTrans" cxnId="{A0CA5671-D549-4721-AA67-759796F58227}">
      <dgm:prSet/>
      <dgm:spPr/>
      <dgm:t>
        <a:bodyPr/>
        <a:lstStyle/>
        <a:p>
          <a:endParaRPr lang="it-IT"/>
        </a:p>
      </dgm:t>
    </dgm:pt>
    <dgm:pt modelId="{CD41001D-3A40-4315-8E9C-D5CEFEFFA487}">
      <dgm:prSet/>
      <dgm:spPr/>
      <dgm:t>
        <a:bodyPr/>
        <a:lstStyle/>
        <a:p>
          <a:r>
            <a:rPr lang="it-IT" b="1" dirty="0"/>
            <a:t>Criteri Premianti</a:t>
          </a:r>
          <a:endParaRPr lang="it-IT" dirty="0"/>
        </a:p>
      </dgm:t>
    </dgm:pt>
    <dgm:pt modelId="{2E1B4C01-4FFA-444A-ACCF-DBD96BF2A42D}" type="parTrans" cxnId="{BB7A48C9-D2C1-4BEF-AEE1-5152182CA493}">
      <dgm:prSet/>
      <dgm:spPr/>
      <dgm:t>
        <a:bodyPr/>
        <a:lstStyle/>
        <a:p>
          <a:endParaRPr lang="it-IT"/>
        </a:p>
      </dgm:t>
    </dgm:pt>
    <dgm:pt modelId="{7A2ADCC7-CA6A-44D0-BBDF-0FDF69590F51}" type="sibTrans" cxnId="{BB7A48C9-D2C1-4BEF-AEE1-5152182CA493}">
      <dgm:prSet/>
      <dgm:spPr/>
      <dgm:t>
        <a:bodyPr/>
        <a:lstStyle/>
        <a:p>
          <a:endParaRPr lang="it-IT"/>
        </a:p>
      </dgm:t>
    </dgm:pt>
    <dgm:pt modelId="{DE8E5328-2A5A-4F0E-B2D2-C314F93609EB}">
      <dgm:prSet/>
      <dgm:spPr/>
      <dgm:t>
        <a:bodyPr/>
        <a:lstStyle/>
        <a:p>
          <a:r>
            <a:rPr lang="it-IT"/>
            <a:t>Specifiche tecniche</a:t>
          </a:r>
        </a:p>
      </dgm:t>
    </dgm:pt>
    <dgm:pt modelId="{B48E1F13-8DF0-4E75-A01C-0FB04CBDDF13}" type="parTrans" cxnId="{A6321B15-7289-4126-A791-B6823D17F5B9}">
      <dgm:prSet/>
      <dgm:spPr/>
      <dgm:t>
        <a:bodyPr/>
        <a:lstStyle/>
        <a:p>
          <a:endParaRPr lang="it-IT"/>
        </a:p>
      </dgm:t>
    </dgm:pt>
    <dgm:pt modelId="{4042DC68-F0E9-4050-BB78-3256EA47D971}" type="sibTrans" cxnId="{A6321B15-7289-4126-A791-B6823D17F5B9}">
      <dgm:prSet/>
      <dgm:spPr/>
      <dgm:t>
        <a:bodyPr/>
        <a:lstStyle/>
        <a:p>
          <a:endParaRPr lang="it-IT"/>
        </a:p>
      </dgm:t>
    </dgm:pt>
    <dgm:pt modelId="{F3205F71-4C9F-4B82-8A7E-A28A6BE31322}">
      <dgm:prSet/>
      <dgm:spPr/>
      <dgm:t>
        <a:bodyPr/>
        <a:lstStyle/>
        <a:p>
          <a:r>
            <a:rPr lang="it-IT"/>
            <a:t>Clausole contrattuali</a:t>
          </a:r>
        </a:p>
      </dgm:t>
    </dgm:pt>
    <dgm:pt modelId="{23910DE8-29CB-4790-A485-C2EB83F171A3}" type="parTrans" cxnId="{769CC249-8BAE-49AB-9E01-A29A8D786750}">
      <dgm:prSet/>
      <dgm:spPr/>
      <dgm:t>
        <a:bodyPr/>
        <a:lstStyle/>
        <a:p>
          <a:endParaRPr lang="it-IT"/>
        </a:p>
      </dgm:t>
    </dgm:pt>
    <dgm:pt modelId="{C545AD89-E473-4657-BD07-09EE6C4BDE5A}" type="sibTrans" cxnId="{769CC249-8BAE-49AB-9E01-A29A8D786750}">
      <dgm:prSet/>
      <dgm:spPr/>
      <dgm:t>
        <a:bodyPr/>
        <a:lstStyle/>
        <a:p>
          <a:endParaRPr lang="it-IT"/>
        </a:p>
      </dgm:t>
    </dgm:pt>
    <dgm:pt modelId="{1BBFF93A-44E4-4B32-ABFD-09F942E66BD7}" type="pres">
      <dgm:prSet presAssocID="{EAE5723F-D69C-4A57-8D41-64E57E1A99E1}" presName="Name0" presStyleCnt="0">
        <dgm:presLayoutVars>
          <dgm:dir/>
          <dgm:animLvl val="lvl"/>
          <dgm:resizeHandles val="exact"/>
        </dgm:presLayoutVars>
      </dgm:prSet>
      <dgm:spPr/>
    </dgm:pt>
    <dgm:pt modelId="{10915535-34B6-4D62-BD5F-45DC005C2B37}" type="pres">
      <dgm:prSet presAssocID="{1D3B65BD-ECF0-46CC-895E-D5C6519E9C0B}" presName="composite" presStyleCnt="0"/>
      <dgm:spPr/>
    </dgm:pt>
    <dgm:pt modelId="{E8997264-A6CC-4B07-A8C4-63547F056FAB}" type="pres">
      <dgm:prSet presAssocID="{1D3B65BD-ECF0-46CC-895E-D5C6519E9C0B}" presName="parTx" presStyleLbl="alignNode1" presStyleIdx="0" presStyleCnt="3">
        <dgm:presLayoutVars>
          <dgm:chMax val="0"/>
          <dgm:chPref val="0"/>
          <dgm:bulletEnabled val="1"/>
        </dgm:presLayoutVars>
      </dgm:prSet>
      <dgm:spPr/>
    </dgm:pt>
    <dgm:pt modelId="{F2327F74-65B3-4FB2-B149-59BDBD6CE5DB}" type="pres">
      <dgm:prSet presAssocID="{1D3B65BD-ECF0-46CC-895E-D5C6519E9C0B}" presName="desTx" presStyleLbl="alignAccFollowNode1" presStyleIdx="0" presStyleCnt="3">
        <dgm:presLayoutVars>
          <dgm:bulletEnabled val="1"/>
        </dgm:presLayoutVars>
      </dgm:prSet>
      <dgm:spPr/>
    </dgm:pt>
    <dgm:pt modelId="{9A91E3E7-C8A1-4899-A17A-B06BA954B377}" type="pres">
      <dgm:prSet presAssocID="{D4389FE7-0BE4-4DFD-9D7F-4598B531CFFD}" presName="space" presStyleCnt="0"/>
      <dgm:spPr/>
    </dgm:pt>
    <dgm:pt modelId="{7B78CA31-3AFA-44E9-8119-BFDCE614964F}" type="pres">
      <dgm:prSet presAssocID="{37DFF567-4661-4651-B7ED-ED7AE08410E7}" presName="composite" presStyleCnt="0"/>
      <dgm:spPr/>
    </dgm:pt>
    <dgm:pt modelId="{8B24FFBA-FEA6-4D47-9C4C-B75C104CC362}" type="pres">
      <dgm:prSet presAssocID="{37DFF567-4661-4651-B7ED-ED7AE08410E7}" presName="parTx" presStyleLbl="alignNode1" presStyleIdx="1" presStyleCnt="3">
        <dgm:presLayoutVars>
          <dgm:chMax val="0"/>
          <dgm:chPref val="0"/>
          <dgm:bulletEnabled val="1"/>
        </dgm:presLayoutVars>
      </dgm:prSet>
      <dgm:spPr/>
    </dgm:pt>
    <dgm:pt modelId="{55982A27-662D-42C4-A490-D9FDB2B5BC12}" type="pres">
      <dgm:prSet presAssocID="{37DFF567-4661-4651-B7ED-ED7AE08410E7}" presName="desTx" presStyleLbl="alignAccFollowNode1" presStyleIdx="1" presStyleCnt="3">
        <dgm:presLayoutVars>
          <dgm:bulletEnabled val="1"/>
        </dgm:presLayoutVars>
      </dgm:prSet>
      <dgm:spPr/>
    </dgm:pt>
    <dgm:pt modelId="{0B482792-2C25-4309-A59E-E86534309558}" type="pres">
      <dgm:prSet presAssocID="{2DC9FB06-F891-483A-B861-286D9A1D4771}" presName="space" presStyleCnt="0"/>
      <dgm:spPr/>
    </dgm:pt>
    <dgm:pt modelId="{2177F111-7EEF-4AB1-8B14-517E1B1EF54C}" type="pres">
      <dgm:prSet presAssocID="{CD41001D-3A40-4315-8E9C-D5CEFEFFA487}" presName="composite" presStyleCnt="0"/>
      <dgm:spPr/>
    </dgm:pt>
    <dgm:pt modelId="{E140C3A2-711F-44F2-A29C-DB992E627990}" type="pres">
      <dgm:prSet presAssocID="{CD41001D-3A40-4315-8E9C-D5CEFEFFA487}" presName="parTx" presStyleLbl="alignNode1" presStyleIdx="2" presStyleCnt="3">
        <dgm:presLayoutVars>
          <dgm:chMax val="0"/>
          <dgm:chPref val="0"/>
          <dgm:bulletEnabled val="1"/>
        </dgm:presLayoutVars>
      </dgm:prSet>
      <dgm:spPr/>
    </dgm:pt>
    <dgm:pt modelId="{72E637F8-78F4-4A6E-AAC7-928BC71C4102}" type="pres">
      <dgm:prSet presAssocID="{CD41001D-3A40-4315-8E9C-D5CEFEFFA487}" presName="desTx" presStyleLbl="alignAccFollowNode1" presStyleIdx="2" presStyleCnt="3">
        <dgm:presLayoutVars>
          <dgm:bulletEnabled val="1"/>
        </dgm:presLayoutVars>
      </dgm:prSet>
      <dgm:spPr/>
    </dgm:pt>
  </dgm:ptLst>
  <dgm:cxnLst>
    <dgm:cxn modelId="{A6321B15-7289-4126-A791-B6823D17F5B9}" srcId="{CD41001D-3A40-4315-8E9C-D5CEFEFFA487}" destId="{DE8E5328-2A5A-4F0E-B2D2-C314F93609EB}" srcOrd="0" destOrd="0" parTransId="{B48E1F13-8DF0-4E75-A01C-0FB04CBDDF13}" sibTransId="{4042DC68-F0E9-4050-BB78-3256EA47D971}"/>
    <dgm:cxn modelId="{101B951B-3EEA-4514-BB51-4F5014B55111}" type="presOf" srcId="{CD41001D-3A40-4315-8E9C-D5CEFEFFA487}" destId="{E140C3A2-711F-44F2-A29C-DB992E627990}" srcOrd="0" destOrd="0" presId="urn:microsoft.com/office/officeart/2005/8/layout/hList1"/>
    <dgm:cxn modelId="{5E2D0B21-CABB-4D7A-AA65-8375C0132690}" type="presOf" srcId="{B92CC8CA-869B-45D6-83EA-3FA28B473C44}" destId="{55982A27-662D-42C4-A490-D9FDB2B5BC12}" srcOrd="0" destOrd="2" presId="urn:microsoft.com/office/officeart/2005/8/layout/hList1"/>
    <dgm:cxn modelId="{E62E322C-6E43-46E5-9512-F68F00CD0D4C}" type="presOf" srcId="{8B9ECDD5-FD15-4878-BD1A-B4B245872142}" destId="{55982A27-662D-42C4-A490-D9FDB2B5BC12}" srcOrd="0" destOrd="1" presId="urn:microsoft.com/office/officeart/2005/8/layout/hList1"/>
    <dgm:cxn modelId="{F764D52F-AD3B-4AB1-8345-98D7439DA283}" type="presOf" srcId="{37DFF567-4661-4651-B7ED-ED7AE08410E7}" destId="{8B24FFBA-FEA6-4D47-9C4C-B75C104CC362}" srcOrd="0" destOrd="0" presId="urn:microsoft.com/office/officeart/2005/8/layout/hList1"/>
    <dgm:cxn modelId="{37935360-4786-4B83-9990-B72DC55A4673}" type="presOf" srcId="{EAE5723F-D69C-4A57-8D41-64E57E1A99E1}" destId="{1BBFF93A-44E4-4B32-ABFD-09F942E66BD7}" srcOrd="0" destOrd="0" presId="urn:microsoft.com/office/officeart/2005/8/layout/hList1"/>
    <dgm:cxn modelId="{ACE9FD61-CC72-4DFE-8D70-38874A28610F}" type="presOf" srcId="{F3205F71-4C9F-4B82-8A7E-A28A6BE31322}" destId="{72E637F8-78F4-4A6E-AAC7-928BC71C4102}" srcOrd="0" destOrd="1" presId="urn:microsoft.com/office/officeart/2005/8/layout/hList1"/>
    <dgm:cxn modelId="{E3FFBA69-F19F-4660-BC53-CC8A4D2021F3}" srcId="{1D3B65BD-ECF0-46CC-895E-D5C6519E9C0B}" destId="{6C1A1B05-C1E7-4203-B2B2-F50A3306BEA1}" srcOrd="0" destOrd="0" parTransId="{495B723F-1A42-46C2-9543-E96F494F9322}" sibTransId="{864271AA-B4B4-4522-B303-E32B3B503247}"/>
    <dgm:cxn modelId="{769CC249-8BAE-49AB-9E01-A29A8D786750}" srcId="{CD41001D-3A40-4315-8E9C-D5CEFEFFA487}" destId="{F3205F71-4C9F-4B82-8A7E-A28A6BE31322}" srcOrd="1" destOrd="0" parTransId="{23910DE8-29CB-4790-A485-C2EB83F171A3}" sibTransId="{C545AD89-E473-4657-BD07-09EE6C4BDE5A}"/>
    <dgm:cxn modelId="{A622C369-4C63-40A2-A8DF-C11670FCC976}" srcId="{EAE5723F-D69C-4A57-8D41-64E57E1A99E1}" destId="{37DFF567-4661-4651-B7ED-ED7AE08410E7}" srcOrd="1" destOrd="0" parTransId="{7C170418-8DAE-4371-A33C-0D3272042829}" sibTransId="{2DC9FB06-F891-483A-B861-286D9A1D4771}"/>
    <dgm:cxn modelId="{6B41EE4C-EB43-4388-ADEC-A62FFD0D3734}" srcId="{37DFF567-4661-4651-B7ED-ED7AE08410E7}" destId="{8B9ECDD5-FD15-4878-BD1A-B4B245872142}" srcOrd="1" destOrd="0" parTransId="{9FAF56AD-B869-436F-AED0-6E819FD68A5B}" sibTransId="{0278FA23-0C85-486F-A45A-09D1254CBB13}"/>
    <dgm:cxn modelId="{398D8D6D-E829-49EB-B9CA-C496B9027606}" srcId="{1D3B65BD-ECF0-46CC-895E-D5C6519E9C0B}" destId="{4C0C3506-525A-4036-B880-ED4147779C0F}" srcOrd="1" destOrd="0" parTransId="{29882D2A-270A-49AF-968E-2F62E4F57645}" sibTransId="{CB5E731B-49A5-408F-ABF8-D4341F89BD21}"/>
    <dgm:cxn modelId="{A0CA5671-D549-4721-AA67-759796F58227}" srcId="{37DFF567-4661-4651-B7ED-ED7AE08410E7}" destId="{B92CC8CA-869B-45D6-83EA-3FA28B473C44}" srcOrd="2" destOrd="0" parTransId="{526A07B0-47B9-4767-82DE-6824FDBFDB04}" sibTransId="{1622DB0A-C5DC-4650-871E-758EE70D8A52}"/>
    <dgm:cxn modelId="{CD3D225A-20FB-4FE1-AC35-383D92D29291}" type="presOf" srcId="{6C1A1B05-C1E7-4203-B2B2-F50A3306BEA1}" destId="{F2327F74-65B3-4FB2-B149-59BDBD6CE5DB}" srcOrd="0" destOrd="0" presId="urn:microsoft.com/office/officeart/2005/8/layout/hList1"/>
    <dgm:cxn modelId="{BD64E681-259D-4573-973B-573B585C5C3F}" type="presOf" srcId="{4C0C3506-525A-4036-B880-ED4147779C0F}" destId="{F2327F74-65B3-4FB2-B149-59BDBD6CE5DB}" srcOrd="0" destOrd="1" presId="urn:microsoft.com/office/officeart/2005/8/layout/hList1"/>
    <dgm:cxn modelId="{1C07C48A-1B51-4599-B6B8-B01CA24DC7FF}" srcId="{EAE5723F-D69C-4A57-8D41-64E57E1A99E1}" destId="{1D3B65BD-ECF0-46CC-895E-D5C6519E9C0B}" srcOrd="0" destOrd="0" parTransId="{158467C8-ED55-456E-AE1F-074E8C43B9D1}" sibTransId="{D4389FE7-0BE4-4DFD-9D7F-4598B531CFFD}"/>
    <dgm:cxn modelId="{D70014A0-02A7-4C8E-9A75-74D570576346}" type="presOf" srcId="{DE8E5328-2A5A-4F0E-B2D2-C314F93609EB}" destId="{72E637F8-78F4-4A6E-AAC7-928BC71C4102}" srcOrd="0" destOrd="0" presId="urn:microsoft.com/office/officeart/2005/8/layout/hList1"/>
    <dgm:cxn modelId="{BB7A48C9-D2C1-4BEF-AEE1-5152182CA493}" srcId="{EAE5723F-D69C-4A57-8D41-64E57E1A99E1}" destId="{CD41001D-3A40-4315-8E9C-D5CEFEFFA487}" srcOrd="2" destOrd="0" parTransId="{2E1B4C01-4FFA-444A-ACCF-DBD96BF2A42D}" sibTransId="{7A2ADCC7-CA6A-44D0-BBDF-0FDF69590F51}"/>
    <dgm:cxn modelId="{862ED3D9-D09A-46F6-B334-C0CD1F72C8A1}" srcId="{37DFF567-4661-4651-B7ED-ED7AE08410E7}" destId="{42CAC251-0EB5-4FFF-949D-18C5E383AE4D}" srcOrd="0" destOrd="0" parTransId="{FFD44A87-1BEA-4A8C-80DD-415644925E75}" sibTransId="{0CFB58BE-CA27-4414-ABE0-EEBF7FD2A579}"/>
    <dgm:cxn modelId="{DCA97AE1-5029-46BB-9DDB-2EF4529056D9}" type="presOf" srcId="{42CAC251-0EB5-4FFF-949D-18C5E383AE4D}" destId="{55982A27-662D-42C4-A490-D9FDB2B5BC12}" srcOrd="0" destOrd="0" presId="urn:microsoft.com/office/officeart/2005/8/layout/hList1"/>
    <dgm:cxn modelId="{C0C2ECF4-42E6-49C0-8CBF-FC54420E437B}" type="presOf" srcId="{1D3B65BD-ECF0-46CC-895E-D5C6519E9C0B}" destId="{E8997264-A6CC-4B07-A8C4-63547F056FAB}" srcOrd="0" destOrd="0" presId="urn:microsoft.com/office/officeart/2005/8/layout/hList1"/>
    <dgm:cxn modelId="{2ADB81BE-956B-4779-888A-7854D7001F2A}" type="presParOf" srcId="{1BBFF93A-44E4-4B32-ABFD-09F942E66BD7}" destId="{10915535-34B6-4D62-BD5F-45DC005C2B37}" srcOrd="0" destOrd="0" presId="urn:microsoft.com/office/officeart/2005/8/layout/hList1"/>
    <dgm:cxn modelId="{05ECF1F5-11B4-4E01-8EB8-0E13FAB4B133}" type="presParOf" srcId="{10915535-34B6-4D62-BD5F-45DC005C2B37}" destId="{E8997264-A6CC-4B07-A8C4-63547F056FAB}" srcOrd="0" destOrd="0" presId="urn:microsoft.com/office/officeart/2005/8/layout/hList1"/>
    <dgm:cxn modelId="{78AF0157-1C39-4284-9DC0-D48EC8A1ADDD}" type="presParOf" srcId="{10915535-34B6-4D62-BD5F-45DC005C2B37}" destId="{F2327F74-65B3-4FB2-B149-59BDBD6CE5DB}" srcOrd="1" destOrd="0" presId="urn:microsoft.com/office/officeart/2005/8/layout/hList1"/>
    <dgm:cxn modelId="{1D7F825B-6C29-41B2-B3CD-70A61146FD08}" type="presParOf" srcId="{1BBFF93A-44E4-4B32-ABFD-09F942E66BD7}" destId="{9A91E3E7-C8A1-4899-A17A-B06BA954B377}" srcOrd="1" destOrd="0" presId="urn:microsoft.com/office/officeart/2005/8/layout/hList1"/>
    <dgm:cxn modelId="{69FFC872-9347-4436-A214-E42725979167}" type="presParOf" srcId="{1BBFF93A-44E4-4B32-ABFD-09F942E66BD7}" destId="{7B78CA31-3AFA-44E9-8119-BFDCE614964F}" srcOrd="2" destOrd="0" presId="urn:microsoft.com/office/officeart/2005/8/layout/hList1"/>
    <dgm:cxn modelId="{A647EDBF-586A-4ED3-827B-EE76E558F70D}" type="presParOf" srcId="{7B78CA31-3AFA-44E9-8119-BFDCE614964F}" destId="{8B24FFBA-FEA6-4D47-9C4C-B75C104CC362}" srcOrd="0" destOrd="0" presId="urn:microsoft.com/office/officeart/2005/8/layout/hList1"/>
    <dgm:cxn modelId="{26F1D566-10FE-4E0B-980C-AA04D84983CD}" type="presParOf" srcId="{7B78CA31-3AFA-44E9-8119-BFDCE614964F}" destId="{55982A27-662D-42C4-A490-D9FDB2B5BC12}" srcOrd="1" destOrd="0" presId="urn:microsoft.com/office/officeart/2005/8/layout/hList1"/>
    <dgm:cxn modelId="{7500FFA2-DA4E-4518-9645-A3E0D59B521D}" type="presParOf" srcId="{1BBFF93A-44E4-4B32-ABFD-09F942E66BD7}" destId="{0B482792-2C25-4309-A59E-E86534309558}" srcOrd="3" destOrd="0" presId="urn:microsoft.com/office/officeart/2005/8/layout/hList1"/>
    <dgm:cxn modelId="{C3A5982E-038F-4F91-92E1-AA3B650CFBD0}" type="presParOf" srcId="{1BBFF93A-44E4-4B32-ABFD-09F942E66BD7}" destId="{2177F111-7EEF-4AB1-8B14-517E1B1EF54C}" srcOrd="4" destOrd="0" presId="urn:microsoft.com/office/officeart/2005/8/layout/hList1"/>
    <dgm:cxn modelId="{FEE9EA31-F26F-4830-BFCE-022036ACC882}" type="presParOf" srcId="{2177F111-7EEF-4AB1-8B14-517E1B1EF54C}" destId="{E140C3A2-711F-44F2-A29C-DB992E627990}" srcOrd="0" destOrd="0" presId="urn:microsoft.com/office/officeart/2005/8/layout/hList1"/>
    <dgm:cxn modelId="{EC76A697-DD1D-4D48-BAA9-368E7846F6EB}" type="presParOf" srcId="{2177F111-7EEF-4AB1-8B14-517E1B1EF54C}" destId="{72E637F8-78F4-4A6E-AAC7-928BC71C410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997264-A6CC-4B07-A8C4-63547F056FAB}">
      <dsp:nvSpPr>
        <dsp:cNvPr id="0" name=""/>
        <dsp:cNvSpPr/>
      </dsp:nvSpPr>
      <dsp:spPr>
        <a:xfrm>
          <a:off x="2221" y="10192"/>
          <a:ext cx="2166246" cy="604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it-IT" sz="2100" b="1" kern="1200"/>
            <a:t>Premessa</a:t>
          </a:r>
          <a:endParaRPr lang="it-IT" sz="2100" kern="1200"/>
        </a:p>
      </dsp:txBody>
      <dsp:txXfrm>
        <a:off x="2221" y="10192"/>
        <a:ext cx="2166246" cy="604800"/>
      </dsp:txXfrm>
    </dsp:sp>
    <dsp:sp modelId="{F2327F74-65B3-4FB2-B149-59BDBD6CE5DB}">
      <dsp:nvSpPr>
        <dsp:cNvPr id="0" name=""/>
        <dsp:cNvSpPr/>
      </dsp:nvSpPr>
      <dsp:spPr>
        <a:xfrm>
          <a:off x="2221" y="614992"/>
          <a:ext cx="2166246" cy="214817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it-IT" sz="2100" kern="1200"/>
            <a:t>Indicazioni generali</a:t>
          </a:r>
        </a:p>
        <a:p>
          <a:pPr marL="228600" lvl="1" indent="-228600" algn="l" defTabSz="933450">
            <a:lnSpc>
              <a:spcPct val="90000"/>
            </a:lnSpc>
            <a:spcBef>
              <a:spcPct val="0"/>
            </a:spcBef>
            <a:spcAft>
              <a:spcPct val="15000"/>
            </a:spcAft>
            <a:buChar char="•"/>
          </a:pPr>
          <a:r>
            <a:rPr lang="it-IT" sz="2100" kern="1200"/>
            <a:t>Oggetto appalto</a:t>
          </a:r>
        </a:p>
      </dsp:txBody>
      <dsp:txXfrm>
        <a:off x="2221" y="614992"/>
        <a:ext cx="2166246" cy="2148176"/>
      </dsp:txXfrm>
    </dsp:sp>
    <dsp:sp modelId="{8B24FFBA-FEA6-4D47-9C4C-B75C104CC362}">
      <dsp:nvSpPr>
        <dsp:cNvPr id="0" name=""/>
        <dsp:cNvSpPr/>
      </dsp:nvSpPr>
      <dsp:spPr>
        <a:xfrm>
          <a:off x="2471743" y="10192"/>
          <a:ext cx="2166246" cy="604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it-IT" sz="2100" b="1" kern="1200" dirty="0"/>
            <a:t>Criteri di Base</a:t>
          </a:r>
          <a:endParaRPr lang="it-IT" sz="2100" kern="1200" dirty="0"/>
        </a:p>
      </dsp:txBody>
      <dsp:txXfrm>
        <a:off x="2471743" y="10192"/>
        <a:ext cx="2166246" cy="604800"/>
      </dsp:txXfrm>
    </dsp:sp>
    <dsp:sp modelId="{55982A27-662D-42C4-A490-D9FDB2B5BC12}">
      <dsp:nvSpPr>
        <dsp:cNvPr id="0" name=""/>
        <dsp:cNvSpPr/>
      </dsp:nvSpPr>
      <dsp:spPr>
        <a:xfrm>
          <a:off x="2471743" y="614992"/>
          <a:ext cx="2166246" cy="214817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it-IT" sz="2100" kern="1200"/>
            <a:t>Selezione candidati</a:t>
          </a:r>
        </a:p>
        <a:p>
          <a:pPr marL="228600" lvl="1" indent="-228600" algn="l" defTabSz="933450">
            <a:lnSpc>
              <a:spcPct val="90000"/>
            </a:lnSpc>
            <a:spcBef>
              <a:spcPct val="0"/>
            </a:spcBef>
            <a:spcAft>
              <a:spcPct val="15000"/>
            </a:spcAft>
            <a:buChar char="•"/>
          </a:pPr>
          <a:r>
            <a:rPr lang="it-IT" sz="2100" kern="1200"/>
            <a:t>Specifiche Tecniche</a:t>
          </a:r>
        </a:p>
        <a:p>
          <a:pPr marL="228600" lvl="1" indent="-228600" algn="l" defTabSz="933450">
            <a:lnSpc>
              <a:spcPct val="90000"/>
            </a:lnSpc>
            <a:spcBef>
              <a:spcPct val="0"/>
            </a:spcBef>
            <a:spcAft>
              <a:spcPct val="15000"/>
            </a:spcAft>
            <a:buChar char="•"/>
          </a:pPr>
          <a:r>
            <a:rPr lang="it-IT" sz="2100" kern="1200"/>
            <a:t>Clausole Contrattuali</a:t>
          </a:r>
        </a:p>
      </dsp:txBody>
      <dsp:txXfrm>
        <a:off x="2471743" y="614992"/>
        <a:ext cx="2166246" cy="2148176"/>
      </dsp:txXfrm>
    </dsp:sp>
    <dsp:sp modelId="{E140C3A2-711F-44F2-A29C-DB992E627990}">
      <dsp:nvSpPr>
        <dsp:cNvPr id="0" name=""/>
        <dsp:cNvSpPr/>
      </dsp:nvSpPr>
      <dsp:spPr>
        <a:xfrm>
          <a:off x="4941264" y="10192"/>
          <a:ext cx="2166246" cy="604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it-IT" sz="2100" b="1" kern="1200" dirty="0"/>
            <a:t>Criteri Premianti</a:t>
          </a:r>
          <a:endParaRPr lang="it-IT" sz="2100" kern="1200" dirty="0"/>
        </a:p>
      </dsp:txBody>
      <dsp:txXfrm>
        <a:off x="4941264" y="10192"/>
        <a:ext cx="2166246" cy="604800"/>
      </dsp:txXfrm>
    </dsp:sp>
    <dsp:sp modelId="{72E637F8-78F4-4A6E-AAC7-928BC71C4102}">
      <dsp:nvSpPr>
        <dsp:cNvPr id="0" name=""/>
        <dsp:cNvSpPr/>
      </dsp:nvSpPr>
      <dsp:spPr>
        <a:xfrm>
          <a:off x="4941264" y="614992"/>
          <a:ext cx="2166246" cy="214817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it-IT" sz="2100" kern="1200"/>
            <a:t>Specifiche tecniche</a:t>
          </a:r>
        </a:p>
        <a:p>
          <a:pPr marL="228600" lvl="1" indent="-228600" algn="l" defTabSz="933450">
            <a:lnSpc>
              <a:spcPct val="90000"/>
            </a:lnSpc>
            <a:spcBef>
              <a:spcPct val="0"/>
            </a:spcBef>
            <a:spcAft>
              <a:spcPct val="15000"/>
            </a:spcAft>
            <a:buChar char="•"/>
          </a:pPr>
          <a:r>
            <a:rPr lang="it-IT" sz="2100" kern="1200"/>
            <a:t>Clausole contrattuali</a:t>
          </a:r>
        </a:p>
      </dsp:txBody>
      <dsp:txXfrm>
        <a:off x="4941264" y="614992"/>
        <a:ext cx="2166246" cy="2148176"/>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4216D12-ECAF-974C-A553-68382FECD607}" type="datetimeFigureOut">
              <a:rPr lang="it-IT" smtClean="0"/>
              <a:t>04/04/2023</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248F152-3C02-B14C-B549-78A0543F4F43}" type="slidenum">
              <a:rPr lang="it-IT" smtClean="0"/>
              <a:t>‹N›</a:t>
            </a:fld>
            <a:endParaRPr lang="it-IT"/>
          </a:p>
        </p:txBody>
      </p:sp>
    </p:spTree>
    <p:extLst>
      <p:ext uri="{BB962C8B-B14F-4D97-AF65-F5344CB8AC3E}">
        <p14:creationId xmlns:p14="http://schemas.microsoft.com/office/powerpoint/2010/main" val="276784783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BE62E-CE87-0C4E-A447-B5F16F740113}" type="datetimeFigureOut">
              <a:rPr lang="it-IT" smtClean="0"/>
              <a:t>04/04/2023</a:t>
            </a:fld>
            <a:endParaRPr lang="it-IT"/>
          </a:p>
        </p:txBody>
      </p:sp>
      <p:sp>
        <p:nvSpPr>
          <p:cNvPr id="4" name="Segnaposto immagin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33C914-5945-D047-99E0-58D5431256D7}" type="slidenum">
              <a:rPr lang="it-IT" smtClean="0"/>
              <a:t>‹N›</a:t>
            </a:fld>
            <a:endParaRPr lang="it-IT"/>
          </a:p>
        </p:txBody>
      </p:sp>
    </p:spTree>
    <p:extLst>
      <p:ext uri="{BB962C8B-B14F-4D97-AF65-F5344CB8AC3E}">
        <p14:creationId xmlns:p14="http://schemas.microsoft.com/office/powerpoint/2010/main" val="133268249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PERTINA">
    <p:spTree>
      <p:nvGrpSpPr>
        <p:cNvPr id="1" name=""/>
        <p:cNvGrpSpPr/>
        <p:nvPr/>
      </p:nvGrpSpPr>
      <p:grpSpPr>
        <a:xfrm>
          <a:off x="0" y="0"/>
          <a:ext cx="0" cy="0"/>
          <a:chOff x="0" y="0"/>
          <a:chExt cx="0" cy="0"/>
        </a:xfrm>
      </p:grpSpPr>
      <p:pic>
        <p:nvPicPr>
          <p:cNvPr id="7" name="Immagine 6"/>
          <p:cNvPicPr>
            <a:picLocks noChangeAspect="1"/>
          </p:cNvPicPr>
          <p:nvPr userDrawn="1"/>
        </p:nvPicPr>
        <p:blipFill>
          <a:blip r:embed="rId2"/>
          <a:srcRect/>
          <a:stretch/>
        </p:blipFill>
        <p:spPr>
          <a:xfrm>
            <a:off x="4413" y="0"/>
            <a:ext cx="9135173" cy="5143499"/>
          </a:xfrm>
          <a:prstGeom prst="rect">
            <a:avLst/>
          </a:prstGeom>
        </p:spPr>
      </p:pic>
    </p:spTree>
    <p:extLst>
      <p:ext uri="{BB962C8B-B14F-4D97-AF65-F5344CB8AC3E}">
        <p14:creationId xmlns:p14="http://schemas.microsoft.com/office/powerpoint/2010/main" val="129644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STO">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490F5025-3D07-9043-AFDF-4A83517EA257}"/>
              </a:ext>
            </a:extLst>
          </p:cNvPr>
          <p:cNvPicPr>
            <a:picLocks noChangeAspect="1"/>
          </p:cNvPicPr>
          <p:nvPr userDrawn="1"/>
        </p:nvPicPr>
        <p:blipFill>
          <a:blip r:embed="rId2"/>
          <a:srcRect/>
          <a:stretch/>
        </p:blipFill>
        <p:spPr>
          <a:xfrm>
            <a:off x="0" y="0"/>
            <a:ext cx="9144000" cy="5148469"/>
          </a:xfrm>
          <a:prstGeom prst="rect">
            <a:avLst/>
          </a:prstGeom>
        </p:spPr>
      </p:pic>
      <p:sp>
        <p:nvSpPr>
          <p:cNvPr id="3" name="Segnaposto numero diapositiva 5"/>
          <p:cNvSpPr>
            <a:spLocks noGrp="1"/>
          </p:cNvSpPr>
          <p:nvPr>
            <p:ph type="sldNum" sz="quarter" idx="4"/>
          </p:nvPr>
        </p:nvSpPr>
        <p:spPr>
          <a:xfrm>
            <a:off x="8513474" y="4716463"/>
            <a:ext cx="465426" cy="273844"/>
          </a:xfrm>
          <a:prstGeom prst="rect">
            <a:avLst/>
          </a:prstGeom>
        </p:spPr>
        <p:txBody>
          <a:bodyPr vert="horz" lIns="91440" tIns="45720" rIns="91440" bIns="45720" rtlCol="0" anchor="ctr"/>
          <a:lstStyle>
            <a:lvl1pPr algn="r">
              <a:defRPr sz="900" b="1">
                <a:solidFill>
                  <a:schemeClr val="bg1"/>
                </a:solidFill>
              </a:defRPr>
            </a:lvl1pPr>
          </a:lstStyle>
          <a:p>
            <a:fld id="{E721C07E-6ECB-1E4D-B61E-6B0583E84734}" type="slidenum">
              <a:rPr lang="it-IT" smtClean="0"/>
              <a:pPr/>
              <a:t>‹N›</a:t>
            </a:fld>
            <a:endParaRPr lang="it-IT" dirty="0"/>
          </a:p>
        </p:txBody>
      </p:sp>
    </p:spTree>
    <p:extLst>
      <p:ext uri="{BB962C8B-B14F-4D97-AF65-F5344CB8AC3E}">
        <p14:creationId xmlns:p14="http://schemas.microsoft.com/office/powerpoint/2010/main" val="3518105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A CON FOTO">
    <p:spTree>
      <p:nvGrpSpPr>
        <p:cNvPr id="1" name=""/>
        <p:cNvGrpSpPr/>
        <p:nvPr/>
      </p:nvGrpSpPr>
      <p:grpSpPr>
        <a:xfrm>
          <a:off x="0" y="0"/>
          <a:ext cx="0" cy="0"/>
          <a:chOff x="0" y="0"/>
          <a:chExt cx="0" cy="0"/>
        </a:xfrm>
      </p:grpSpPr>
      <p:cxnSp>
        <p:nvCxnSpPr>
          <p:cNvPr id="4" name="Connettore 1 3"/>
          <p:cNvCxnSpPr/>
          <p:nvPr userDrawn="1"/>
        </p:nvCxnSpPr>
        <p:spPr>
          <a:xfrm>
            <a:off x="8953500" y="0"/>
            <a:ext cx="0" cy="48180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3" name="Immagine 2">
            <a:extLst>
              <a:ext uri="{FF2B5EF4-FFF2-40B4-BE49-F238E27FC236}">
                <a16:creationId xmlns:a16="http://schemas.microsoft.com/office/drawing/2014/main" id="{649BE45A-9C10-0846-97A6-657E51C4EC10}"/>
              </a:ext>
            </a:extLst>
          </p:cNvPr>
          <p:cNvPicPr>
            <a:picLocks noChangeAspect="1"/>
          </p:cNvPicPr>
          <p:nvPr userDrawn="1"/>
        </p:nvPicPr>
        <p:blipFill>
          <a:blip r:embed="rId2"/>
          <a:stretch>
            <a:fillRect/>
          </a:stretch>
        </p:blipFill>
        <p:spPr>
          <a:xfrm>
            <a:off x="4413" y="-2485"/>
            <a:ext cx="9139587" cy="5145985"/>
          </a:xfrm>
          <a:prstGeom prst="rect">
            <a:avLst/>
          </a:prstGeom>
        </p:spPr>
      </p:pic>
    </p:spTree>
    <p:extLst>
      <p:ext uri="{BB962C8B-B14F-4D97-AF65-F5344CB8AC3E}">
        <p14:creationId xmlns:p14="http://schemas.microsoft.com/office/powerpoint/2010/main" val="17072732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it-IT"/>
              <a:t>Fare clic per modificare stile</a:t>
            </a:r>
          </a:p>
        </p:txBody>
      </p:sp>
      <p:sp>
        <p:nvSpPr>
          <p:cNvPr id="3" name="Segnaposto tes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it-IT"/>
          </a:p>
        </p:txBody>
      </p:sp>
      <p:sp>
        <p:nvSpPr>
          <p:cNvPr id="5" name="Segnaposto piè di pa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721C07E-6ECB-1E4D-B61E-6B0583E84734}" type="slidenum">
              <a:rPr lang="it-IT" smtClean="0"/>
              <a:t>‹N›</a:t>
            </a:fld>
            <a:endParaRPr lang="it-IT"/>
          </a:p>
        </p:txBody>
      </p:sp>
    </p:spTree>
    <p:extLst>
      <p:ext uri="{BB962C8B-B14F-4D97-AF65-F5344CB8AC3E}">
        <p14:creationId xmlns:p14="http://schemas.microsoft.com/office/powerpoint/2010/main" val="37737575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7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6.emf"/></Relationships>
</file>

<file path=ppt/slides/_rels/slide7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8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p:cNvSpPr txBox="1">
            <a:spLocks/>
          </p:cNvSpPr>
          <p:nvPr/>
        </p:nvSpPr>
        <p:spPr>
          <a:xfrm>
            <a:off x="546100" y="3168649"/>
            <a:ext cx="3584575" cy="2059333"/>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it-IT" sz="2000" b="1" dirty="0">
                <a:solidFill>
                  <a:srgbClr val="63B32D"/>
                </a:solidFill>
                <a:latin typeface="Arial"/>
                <a:cs typeface="Arial"/>
              </a:rPr>
              <a:t>Il GPP in Italia: PAN, norme e CAM </a:t>
            </a:r>
            <a:endParaRPr lang="it-IT" sz="2000" b="1" dirty="0">
              <a:solidFill>
                <a:srgbClr val="7BB030"/>
              </a:solidFill>
              <a:latin typeface="Arial"/>
              <a:cs typeface="Arial"/>
            </a:endParaRPr>
          </a:p>
          <a:p>
            <a:pPr algn="l"/>
            <a:r>
              <a:rPr lang="it-IT" sz="1400" dirty="0">
                <a:solidFill>
                  <a:schemeClr val="bg1">
                    <a:lumMod val="50000"/>
                  </a:schemeClr>
                </a:solidFill>
                <a:latin typeface="Arial"/>
                <a:cs typeface="Arial"/>
              </a:rPr>
              <a:t>Per imprese e amministrazioni </a:t>
            </a:r>
          </a:p>
          <a:p>
            <a:pPr algn="l"/>
            <a:r>
              <a:rPr lang="it-IT" sz="1400" dirty="0">
                <a:solidFill>
                  <a:schemeClr val="bg1">
                    <a:lumMod val="50000"/>
                  </a:schemeClr>
                </a:solidFill>
                <a:latin typeface="Arial"/>
                <a:cs typeface="Arial"/>
              </a:rPr>
              <a:t>più verdi e responsabili</a:t>
            </a:r>
            <a:br>
              <a:rPr lang="it-IT" sz="1400" b="1" dirty="0">
                <a:solidFill>
                  <a:schemeClr val="bg1">
                    <a:lumMod val="75000"/>
                  </a:schemeClr>
                </a:solidFill>
                <a:latin typeface="Arial"/>
                <a:cs typeface="Arial"/>
              </a:rPr>
            </a:br>
            <a:endParaRPr lang="it-IT" sz="1400" b="1" dirty="0">
              <a:solidFill>
                <a:schemeClr val="bg1">
                  <a:lumMod val="75000"/>
                </a:schemeClr>
              </a:solidFill>
              <a:latin typeface="Arial"/>
              <a:cs typeface="Arial"/>
            </a:endParaRPr>
          </a:p>
        </p:txBody>
      </p:sp>
    </p:spTree>
    <p:extLst>
      <p:ext uri="{BB962C8B-B14F-4D97-AF65-F5344CB8AC3E}">
        <p14:creationId xmlns:p14="http://schemas.microsoft.com/office/powerpoint/2010/main" val="30672021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CA8604FA-2307-5D47-AC50-EABA282EB49B}"/>
              </a:ext>
            </a:extLst>
          </p:cNvPr>
          <p:cNvSpPr>
            <a:spLocks noGrp="1"/>
          </p:cNvSpPr>
          <p:nvPr>
            <p:ph type="sldNum" sz="quarter" idx="4"/>
          </p:nvPr>
        </p:nvSpPr>
        <p:spPr/>
        <p:txBody>
          <a:bodyPr/>
          <a:lstStyle/>
          <a:p>
            <a:fld id="{E721C07E-6ECB-1E4D-B61E-6B0583E84734}" type="slidenum">
              <a:rPr lang="it-IT" smtClean="0"/>
              <a:pPr/>
              <a:t>10</a:t>
            </a:fld>
            <a:endParaRPr lang="it-IT" dirty="0"/>
          </a:p>
        </p:txBody>
      </p:sp>
      <p:sp>
        <p:nvSpPr>
          <p:cNvPr id="3" name="Titolo 1">
            <a:extLst>
              <a:ext uri="{FF2B5EF4-FFF2-40B4-BE49-F238E27FC236}">
                <a16:creationId xmlns:a16="http://schemas.microsoft.com/office/drawing/2014/main" id="{0341F578-2CDD-42F8-9B99-CA2439614655}"/>
              </a:ext>
            </a:extLst>
          </p:cNvPr>
          <p:cNvSpPr txBox="1">
            <a:spLocks/>
          </p:cNvSpPr>
          <p:nvPr/>
        </p:nvSpPr>
        <p:spPr>
          <a:xfrm>
            <a:off x="933522" y="305154"/>
            <a:ext cx="6994099" cy="415925"/>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it-IT" sz="2000" b="1" dirty="0">
                <a:solidFill>
                  <a:srgbClr val="83BB26"/>
                </a:solidFill>
                <a:latin typeface="Arial"/>
                <a:cs typeface="Arial"/>
              </a:rPr>
              <a:t>COMPOSIZIONE DEL COMITATO DI GESTIONE</a:t>
            </a:r>
          </a:p>
        </p:txBody>
      </p:sp>
      <p:sp>
        <p:nvSpPr>
          <p:cNvPr id="4" name="Rettangolo 3">
            <a:extLst>
              <a:ext uri="{FF2B5EF4-FFF2-40B4-BE49-F238E27FC236}">
                <a16:creationId xmlns:a16="http://schemas.microsoft.com/office/drawing/2014/main" id="{4E4380E0-E1EC-44DF-87D3-658DD99EF980}"/>
              </a:ext>
            </a:extLst>
          </p:cNvPr>
          <p:cNvSpPr/>
          <p:nvPr/>
        </p:nvSpPr>
        <p:spPr>
          <a:xfrm>
            <a:off x="719034" y="1146655"/>
            <a:ext cx="6477633" cy="3093154"/>
          </a:xfrm>
          <a:prstGeom prst="rect">
            <a:avLst/>
          </a:prstGeom>
        </p:spPr>
        <p:txBody>
          <a:bodyPr wrap="square">
            <a:spAutoFit/>
          </a:bodyPr>
          <a:lstStyle/>
          <a:p>
            <a:r>
              <a:rPr lang="it-IT" sz="1500" dirty="0">
                <a:solidFill>
                  <a:schemeClr val="tx1">
                    <a:lumMod val="65000"/>
                    <a:lumOff val="35000"/>
                  </a:schemeClr>
                </a:solidFill>
                <a:latin typeface="Arial" panose="020B0604020202020204" pitchFamily="34" charset="0"/>
                <a:cs typeface="Arial" panose="020B0604020202020204" pitchFamily="34" charset="0"/>
              </a:rPr>
              <a:t>Il </a:t>
            </a:r>
            <a:r>
              <a:rPr lang="it-IT" sz="1500" dirty="0">
                <a:solidFill>
                  <a:srgbClr val="C00000"/>
                </a:solidFill>
                <a:latin typeface="Arial" panose="020B0604020202020204" pitchFamily="34" charset="0"/>
                <a:cs typeface="Arial" panose="020B0604020202020204" pitchFamily="34" charset="0"/>
              </a:rPr>
              <a:t>Comitato di Gestione</a:t>
            </a:r>
            <a:r>
              <a:rPr lang="it-IT" sz="1500" dirty="0">
                <a:solidFill>
                  <a:schemeClr val="tx1">
                    <a:lumMod val="65000"/>
                    <a:lumOff val="35000"/>
                  </a:schemeClr>
                </a:solidFill>
                <a:latin typeface="Arial" panose="020B0604020202020204" pitchFamily="34" charset="0"/>
                <a:cs typeface="Arial" panose="020B0604020202020204" pitchFamily="34" charset="0"/>
              </a:rPr>
              <a:t>, </a:t>
            </a:r>
            <a:r>
              <a:rPr lang="it-IT" sz="1500" dirty="0">
                <a:latin typeface="Arial" panose="020B0604020202020204" pitchFamily="34" charset="0"/>
                <a:cs typeface="Arial" panose="020B0604020202020204" pitchFamily="34" charset="0"/>
              </a:rPr>
              <a:t>istituito con DM 185 del 18 ottobre 2007, assicura la gestione del PAN GPP e svolge attività di coordinamento e alcuni compiti squisitamente tecnici.</a:t>
            </a:r>
          </a:p>
          <a:p>
            <a:r>
              <a:rPr lang="it-IT" sz="1500" dirty="0">
                <a:latin typeface="Arial" panose="020B0604020202020204" pitchFamily="34" charset="0"/>
                <a:cs typeface="Arial" panose="020B0604020202020204" pitchFamily="34" charset="0"/>
              </a:rPr>
              <a:t>La</a:t>
            </a:r>
            <a:r>
              <a:rPr lang="it-IT" sz="1500" dirty="0">
                <a:solidFill>
                  <a:schemeClr val="tx1">
                    <a:lumMod val="65000"/>
                    <a:lumOff val="35000"/>
                  </a:schemeClr>
                </a:solidFill>
                <a:latin typeface="Arial" panose="020B0604020202020204" pitchFamily="34" charset="0"/>
                <a:cs typeface="Arial" panose="020B0604020202020204" pitchFamily="34" charset="0"/>
              </a:rPr>
              <a:t> </a:t>
            </a:r>
            <a:r>
              <a:rPr lang="it-IT" sz="1500" dirty="0">
                <a:solidFill>
                  <a:srgbClr val="C00000"/>
                </a:solidFill>
                <a:latin typeface="Arial" panose="020B0604020202020204" pitchFamily="34" charset="0"/>
                <a:cs typeface="Arial" panose="020B0604020202020204" pitchFamily="34" charset="0"/>
              </a:rPr>
              <a:t>composizione</a:t>
            </a:r>
            <a:r>
              <a:rPr lang="it-IT" sz="1500" dirty="0">
                <a:solidFill>
                  <a:schemeClr val="tx1">
                    <a:lumMod val="65000"/>
                    <a:lumOff val="35000"/>
                  </a:schemeClr>
                </a:solidFill>
                <a:latin typeface="Arial" panose="020B0604020202020204" pitchFamily="34" charset="0"/>
                <a:cs typeface="Arial" panose="020B0604020202020204" pitchFamily="34" charset="0"/>
              </a:rPr>
              <a:t> </a:t>
            </a:r>
            <a:r>
              <a:rPr lang="it-IT" sz="1500" dirty="0">
                <a:latin typeface="Arial" panose="020B0604020202020204" pitchFamily="34" charset="0"/>
                <a:cs typeface="Arial" panose="020B0604020202020204" pitchFamily="34" charset="0"/>
              </a:rPr>
              <a:t>è stabilita dal DM 247 del 21 settembre 2016: 10 componenti di </a:t>
            </a:r>
            <a:r>
              <a:rPr lang="it-IT" sz="1500" b="1" dirty="0">
                <a:latin typeface="Arial" panose="020B0604020202020204" pitchFamily="34" charset="0"/>
                <a:cs typeface="Arial" panose="020B0604020202020204" pitchFamily="34" charset="0"/>
              </a:rPr>
              <a:t>vari Ministeri</a:t>
            </a:r>
            <a:r>
              <a:rPr lang="it-IT" sz="1500" dirty="0">
                <a:latin typeface="Arial" panose="020B0604020202020204" pitchFamily="34" charset="0"/>
                <a:cs typeface="Arial" panose="020B0604020202020204" pitchFamily="34" charset="0"/>
              </a:rPr>
              <a:t>: Ministeri dell’Ambiente, dell’Economia e Finanza, dello Sviluppo Economico, della Salute e delle Politiche Agricole, 1 per il </a:t>
            </a:r>
            <a:r>
              <a:rPr lang="it-IT" sz="1500" b="1" dirty="0">
                <a:latin typeface="Arial" panose="020B0604020202020204" pitchFamily="34" charset="0"/>
                <a:cs typeface="Arial" panose="020B0604020202020204" pitchFamily="34" charset="0"/>
              </a:rPr>
              <a:t>Consiglio dei Ministri</a:t>
            </a:r>
            <a:r>
              <a:rPr lang="it-IT" sz="1500" dirty="0">
                <a:latin typeface="Arial" panose="020B0604020202020204" pitchFamily="34" charset="0"/>
                <a:cs typeface="Arial" panose="020B0604020202020204" pitchFamily="34" charset="0"/>
              </a:rPr>
              <a:t>, dell’</a:t>
            </a:r>
            <a:r>
              <a:rPr lang="it-IT" sz="1500" b="1" dirty="0">
                <a:latin typeface="Arial" panose="020B0604020202020204" pitchFamily="34" charset="0"/>
                <a:cs typeface="Arial" panose="020B0604020202020204" pitchFamily="34" charset="0"/>
              </a:rPr>
              <a:t>ISPRA</a:t>
            </a:r>
            <a:r>
              <a:rPr lang="it-IT" sz="1500" dirty="0">
                <a:latin typeface="Arial" panose="020B0604020202020204" pitchFamily="34" charset="0"/>
                <a:cs typeface="Arial" panose="020B0604020202020204" pitchFamily="34" charset="0"/>
              </a:rPr>
              <a:t>, della </a:t>
            </a:r>
            <a:r>
              <a:rPr lang="it-IT" sz="1500" b="1" dirty="0">
                <a:latin typeface="Arial" panose="020B0604020202020204" pitchFamily="34" charset="0"/>
                <a:cs typeface="Arial" panose="020B0604020202020204" pitchFamily="34" charset="0"/>
              </a:rPr>
              <a:t>CONSIP</a:t>
            </a:r>
            <a:r>
              <a:rPr lang="it-IT" sz="1500" dirty="0">
                <a:latin typeface="Arial" panose="020B0604020202020204" pitchFamily="34" charset="0"/>
                <a:cs typeface="Arial" panose="020B0604020202020204" pitchFamily="34" charset="0"/>
              </a:rPr>
              <a:t>, dell'</a:t>
            </a:r>
            <a:r>
              <a:rPr lang="it-IT" sz="1500" b="1" dirty="0">
                <a:latin typeface="Arial" panose="020B0604020202020204" pitchFamily="34" charset="0"/>
                <a:cs typeface="Arial" panose="020B0604020202020204" pitchFamily="34" charset="0"/>
              </a:rPr>
              <a:t>ENEA</a:t>
            </a:r>
            <a:r>
              <a:rPr lang="it-IT" sz="1500" dirty="0">
                <a:latin typeface="Arial" panose="020B0604020202020204" pitchFamily="34" charset="0"/>
                <a:cs typeface="Arial" panose="020B0604020202020204" pitchFamily="34" charset="0"/>
              </a:rPr>
              <a:t>, da esperti di alcune </a:t>
            </a:r>
            <a:r>
              <a:rPr lang="it-IT" sz="1500" b="1" dirty="0">
                <a:latin typeface="Arial" panose="020B0604020202020204" pitchFamily="34" charset="0"/>
                <a:cs typeface="Arial" panose="020B0604020202020204" pitchFamily="34" charset="0"/>
              </a:rPr>
              <a:t>ARPA </a:t>
            </a:r>
            <a:r>
              <a:rPr lang="it-IT" sz="1500" dirty="0">
                <a:latin typeface="Arial" panose="020B0604020202020204" pitchFamily="34" charset="0"/>
                <a:cs typeface="Arial" panose="020B0604020202020204" pitchFamily="34" charset="0"/>
              </a:rPr>
              <a:t>e da due rappresentanze delle </a:t>
            </a:r>
            <a:r>
              <a:rPr lang="it-IT" sz="1500" b="1" dirty="0">
                <a:latin typeface="Arial" panose="020B0604020202020204" pitchFamily="34" charset="0"/>
                <a:cs typeface="Arial" panose="020B0604020202020204" pitchFamily="34" charset="0"/>
              </a:rPr>
              <a:t>Regioni</a:t>
            </a:r>
            <a:r>
              <a:rPr lang="it-IT" sz="1500" dirty="0">
                <a:latin typeface="Arial" panose="020B0604020202020204" pitchFamily="34" charset="0"/>
                <a:cs typeface="Arial" panose="020B0604020202020204" pitchFamily="34" charset="0"/>
              </a:rPr>
              <a:t>. </a:t>
            </a:r>
          </a:p>
          <a:p>
            <a:r>
              <a:rPr lang="it-IT" sz="1500" dirty="0">
                <a:solidFill>
                  <a:srgbClr val="C00000"/>
                </a:solidFill>
                <a:latin typeface="Arial" panose="020B0604020202020204" pitchFamily="34" charset="0"/>
                <a:cs typeface="Arial" panose="020B0604020202020204" pitchFamily="34" charset="0"/>
              </a:rPr>
              <a:t>Compiti del Comitato di Gestione </a:t>
            </a:r>
            <a:r>
              <a:rPr lang="it-IT" sz="1500" dirty="0">
                <a:latin typeface="Arial" panose="020B0604020202020204" pitchFamily="34" charset="0"/>
                <a:cs typeface="Arial" panose="020B0604020202020204" pitchFamily="34" charset="0"/>
              </a:rPr>
              <a:t>sono:</a:t>
            </a:r>
          </a:p>
          <a:p>
            <a:pPr marL="285750" indent="-285750">
              <a:buFont typeface="Wingdings" panose="05000000000000000000" pitchFamily="2" charset="2"/>
              <a:buChar char="Ø"/>
            </a:pPr>
            <a:r>
              <a:rPr lang="it-IT" sz="1400" b="1" dirty="0">
                <a:latin typeface="Arial" panose="020B0604020202020204" pitchFamily="34" charset="0"/>
                <a:cs typeface="Arial" panose="020B0604020202020204" pitchFamily="34" charset="0"/>
              </a:rPr>
              <a:t>Programmare</a:t>
            </a:r>
            <a:r>
              <a:rPr lang="it-IT" sz="1400" dirty="0">
                <a:latin typeface="Arial" panose="020B0604020202020204" pitchFamily="34" charset="0"/>
                <a:cs typeface="Arial" panose="020B0604020202020204" pitchFamily="34" charset="0"/>
              </a:rPr>
              <a:t> le attività di definizione dei CAM; </a:t>
            </a:r>
          </a:p>
          <a:p>
            <a:pPr marL="285750" indent="-285750">
              <a:buFont typeface="Wingdings" panose="05000000000000000000" pitchFamily="2" charset="2"/>
              <a:buChar char="Ø"/>
            </a:pPr>
            <a:r>
              <a:rPr lang="it-IT" sz="1400" b="1" dirty="0">
                <a:latin typeface="Arial" panose="020B0604020202020204" pitchFamily="34" charset="0"/>
                <a:cs typeface="Arial" panose="020B0604020202020204" pitchFamily="34" charset="0"/>
              </a:rPr>
              <a:t>Approvare i CAM </a:t>
            </a:r>
            <a:r>
              <a:rPr lang="it-IT" sz="1400" dirty="0">
                <a:latin typeface="Arial" panose="020B0604020202020204" pitchFamily="34" charset="0"/>
                <a:cs typeface="Arial" panose="020B0604020202020204" pitchFamily="34" charset="0"/>
              </a:rPr>
              <a:t>elaborati e proposti dagli specifici Gruppi di lavoro;</a:t>
            </a:r>
          </a:p>
          <a:p>
            <a:pPr marL="285750" indent="-285750">
              <a:buFont typeface="Wingdings" panose="05000000000000000000" pitchFamily="2" charset="2"/>
              <a:buChar char="Ø"/>
            </a:pPr>
            <a:r>
              <a:rPr lang="it-IT" sz="1400" dirty="0">
                <a:latin typeface="Arial" panose="020B0604020202020204" pitchFamily="34" charset="0"/>
                <a:cs typeface="Arial" panose="020B0604020202020204" pitchFamily="34" charset="0"/>
              </a:rPr>
              <a:t>Programmare e realizzare le attività di </a:t>
            </a:r>
            <a:r>
              <a:rPr lang="it-IT" sz="1400" b="1" dirty="0">
                <a:latin typeface="Arial" panose="020B0604020202020204" pitchFamily="34" charset="0"/>
                <a:cs typeface="Arial" panose="020B0604020202020204" pitchFamily="34" charset="0"/>
              </a:rPr>
              <a:t>formazione e comunicazione</a:t>
            </a:r>
            <a:r>
              <a:rPr lang="it-IT" sz="1400" dirty="0">
                <a:latin typeface="Arial" panose="020B0604020202020204" pitchFamily="34" charset="0"/>
                <a:cs typeface="Arial" panose="020B0604020202020204" pitchFamily="34" charset="0"/>
              </a:rPr>
              <a:t>;</a:t>
            </a:r>
          </a:p>
          <a:p>
            <a:pPr marL="285750" indent="-285750">
              <a:buFont typeface="Wingdings" panose="05000000000000000000" pitchFamily="2" charset="2"/>
              <a:buChar char="Ø"/>
            </a:pPr>
            <a:r>
              <a:rPr lang="it-IT" sz="1400" dirty="0">
                <a:latin typeface="Arial" panose="020B0604020202020204" pitchFamily="34" charset="0"/>
                <a:cs typeface="Arial" panose="020B0604020202020204" pitchFamily="34" charset="0"/>
              </a:rPr>
              <a:t>Impostare le attività di </a:t>
            </a:r>
            <a:r>
              <a:rPr lang="it-IT" sz="1400" b="1" dirty="0">
                <a:latin typeface="Arial" panose="020B0604020202020204" pitchFamily="34" charset="0"/>
                <a:cs typeface="Arial" panose="020B0604020202020204" pitchFamily="34" charset="0"/>
              </a:rPr>
              <a:t>monitoraggio</a:t>
            </a:r>
            <a:r>
              <a:rPr lang="it-IT" sz="1400" dirty="0">
                <a:latin typeface="Arial" panose="020B0604020202020204" pitchFamily="34" charset="0"/>
                <a:cs typeface="Arial" panose="020B0604020202020204" pitchFamily="34" charset="0"/>
              </a:rPr>
              <a:t> per verificare l’efficacia del PAN GPP</a:t>
            </a:r>
          </a:p>
        </p:txBody>
      </p:sp>
    </p:spTree>
    <p:extLst>
      <p:ext uri="{BB962C8B-B14F-4D97-AF65-F5344CB8AC3E}">
        <p14:creationId xmlns:p14="http://schemas.microsoft.com/office/powerpoint/2010/main" val="47433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CA8604FA-2307-5D47-AC50-EABA282EB49B}"/>
              </a:ext>
            </a:extLst>
          </p:cNvPr>
          <p:cNvSpPr>
            <a:spLocks noGrp="1"/>
          </p:cNvSpPr>
          <p:nvPr>
            <p:ph type="sldNum" sz="quarter" idx="4"/>
          </p:nvPr>
        </p:nvSpPr>
        <p:spPr/>
        <p:txBody>
          <a:bodyPr/>
          <a:lstStyle/>
          <a:p>
            <a:fld id="{E721C07E-6ECB-1E4D-B61E-6B0583E84734}" type="slidenum">
              <a:rPr lang="it-IT" smtClean="0"/>
              <a:pPr/>
              <a:t>11</a:t>
            </a:fld>
            <a:endParaRPr lang="it-IT" dirty="0"/>
          </a:p>
        </p:txBody>
      </p:sp>
      <p:sp>
        <p:nvSpPr>
          <p:cNvPr id="3" name="Titolo 1">
            <a:extLst>
              <a:ext uri="{FF2B5EF4-FFF2-40B4-BE49-F238E27FC236}">
                <a16:creationId xmlns:a16="http://schemas.microsoft.com/office/drawing/2014/main" id="{AD50C232-08C9-455B-99C9-F941373ED2F4}"/>
              </a:ext>
            </a:extLst>
          </p:cNvPr>
          <p:cNvSpPr txBox="1">
            <a:spLocks/>
          </p:cNvSpPr>
          <p:nvPr/>
        </p:nvSpPr>
        <p:spPr>
          <a:xfrm>
            <a:off x="910945" y="276755"/>
            <a:ext cx="6994099" cy="415925"/>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it-IT" sz="2000" b="1">
                <a:solidFill>
                  <a:srgbClr val="83BB26"/>
                </a:solidFill>
                <a:latin typeface="Arial"/>
                <a:cs typeface="Arial"/>
              </a:rPr>
              <a:t>COME SI ARRIVA AD APPROVARE UN CAM (1)</a:t>
            </a:r>
            <a:endParaRPr lang="it-IT" sz="2000" b="1" dirty="0">
              <a:solidFill>
                <a:srgbClr val="83BB26"/>
              </a:solidFill>
              <a:latin typeface="Arial"/>
              <a:cs typeface="Arial"/>
            </a:endParaRPr>
          </a:p>
        </p:txBody>
      </p:sp>
      <p:sp>
        <p:nvSpPr>
          <p:cNvPr id="4" name="Rettangolo 3">
            <a:extLst>
              <a:ext uri="{FF2B5EF4-FFF2-40B4-BE49-F238E27FC236}">
                <a16:creationId xmlns:a16="http://schemas.microsoft.com/office/drawing/2014/main" id="{100E533E-7375-47BE-97D0-980BF546C80B}"/>
              </a:ext>
            </a:extLst>
          </p:cNvPr>
          <p:cNvSpPr/>
          <p:nvPr/>
        </p:nvSpPr>
        <p:spPr>
          <a:xfrm>
            <a:off x="719034" y="996973"/>
            <a:ext cx="6748566" cy="2523768"/>
          </a:xfrm>
          <a:prstGeom prst="rect">
            <a:avLst/>
          </a:prstGeom>
        </p:spPr>
        <p:txBody>
          <a:bodyPr wrap="square">
            <a:spAutoFit/>
          </a:bodyPr>
          <a:lstStyle/>
          <a:p>
            <a:r>
              <a:rPr lang="it-IT" sz="1600" dirty="0">
                <a:latin typeface="Arial"/>
                <a:cs typeface="Arial"/>
              </a:rPr>
              <a:t>Si istituisce un </a:t>
            </a:r>
            <a:r>
              <a:rPr lang="it-IT" sz="1600" b="1" dirty="0">
                <a:solidFill>
                  <a:srgbClr val="C00000"/>
                </a:solidFill>
                <a:latin typeface="Arial"/>
                <a:cs typeface="Arial"/>
              </a:rPr>
              <a:t>Tavolo Tecnico</a:t>
            </a:r>
            <a:r>
              <a:rPr lang="it-IT" sz="1600" b="1" dirty="0">
                <a:solidFill>
                  <a:schemeClr val="tx1">
                    <a:lumMod val="65000"/>
                    <a:lumOff val="35000"/>
                  </a:schemeClr>
                </a:solidFill>
                <a:latin typeface="Arial"/>
                <a:cs typeface="Arial"/>
              </a:rPr>
              <a:t> </a:t>
            </a:r>
            <a:r>
              <a:rPr lang="it-IT" sz="1600" b="1" dirty="0">
                <a:solidFill>
                  <a:srgbClr val="C00000"/>
                </a:solidFill>
                <a:latin typeface="Arial"/>
                <a:cs typeface="Arial"/>
              </a:rPr>
              <a:t>(Gruppo di Lavoro) </a:t>
            </a:r>
            <a:r>
              <a:rPr lang="it-IT" sz="1600" dirty="0">
                <a:latin typeface="Arial"/>
                <a:cs typeface="Arial"/>
              </a:rPr>
              <a:t>di cui fanno parte:</a:t>
            </a:r>
          </a:p>
          <a:p>
            <a:pPr marL="285750" indent="-285750">
              <a:buFont typeface="Wingdings" panose="05000000000000000000" pitchFamily="2" charset="2"/>
              <a:buChar char="Ø"/>
            </a:pPr>
            <a:r>
              <a:rPr lang="it-IT" sz="1400" dirty="0">
                <a:latin typeface="Arial"/>
                <a:cs typeface="Arial"/>
              </a:rPr>
              <a:t>Ministeri</a:t>
            </a:r>
          </a:p>
          <a:p>
            <a:pPr marL="285750" indent="-285750">
              <a:buFont typeface="Wingdings" panose="05000000000000000000" pitchFamily="2" charset="2"/>
              <a:buChar char="Ø"/>
            </a:pPr>
            <a:r>
              <a:rPr lang="it-IT" sz="1400" dirty="0">
                <a:latin typeface="Arial"/>
                <a:cs typeface="Arial"/>
              </a:rPr>
              <a:t>Associazioni di categoria</a:t>
            </a:r>
          </a:p>
          <a:p>
            <a:pPr marL="285750" indent="-285750">
              <a:buFont typeface="Wingdings" panose="05000000000000000000" pitchFamily="2" charset="2"/>
              <a:buChar char="Ø"/>
            </a:pPr>
            <a:r>
              <a:rPr lang="it-IT" sz="1400" dirty="0">
                <a:latin typeface="Arial"/>
                <a:cs typeface="Arial"/>
              </a:rPr>
              <a:t>Associazioni sindacali, ambientaliste e dei consumatori</a:t>
            </a:r>
          </a:p>
          <a:p>
            <a:pPr marL="285750" indent="-285750">
              <a:buFont typeface="Wingdings" panose="05000000000000000000" pitchFamily="2" charset="2"/>
              <a:buChar char="Ø"/>
            </a:pPr>
            <a:r>
              <a:rPr lang="it-IT" sz="1400" dirty="0">
                <a:latin typeface="Arial"/>
                <a:cs typeface="Arial"/>
              </a:rPr>
              <a:t>Esperti vari</a:t>
            </a:r>
          </a:p>
          <a:p>
            <a:pPr marL="285750" indent="-285750">
              <a:buFont typeface="Wingdings" panose="05000000000000000000" pitchFamily="2" charset="2"/>
              <a:buChar char="Ø"/>
            </a:pPr>
            <a:endParaRPr lang="it-IT" sz="1400" dirty="0">
              <a:latin typeface="Arial"/>
              <a:cs typeface="Arial"/>
            </a:endParaRPr>
          </a:p>
          <a:p>
            <a:r>
              <a:rPr lang="it-IT" sz="1400" dirty="0">
                <a:latin typeface="Arial"/>
                <a:cs typeface="Arial"/>
              </a:rPr>
              <a:t>Gli inviti per la partecipazione al Tavolo Tecnico vengono decisi dal MASE.</a:t>
            </a:r>
          </a:p>
          <a:p>
            <a:pPr marL="285750" indent="-285750">
              <a:buFont typeface="Wingdings" panose="05000000000000000000" pitchFamily="2" charset="2"/>
              <a:buChar char="Ø"/>
            </a:pPr>
            <a:endParaRPr lang="it-IT" sz="1400" dirty="0">
              <a:latin typeface="Arial"/>
              <a:cs typeface="Arial"/>
            </a:endParaRPr>
          </a:p>
          <a:p>
            <a:pPr marL="285750" indent="-285750">
              <a:buFont typeface="Wingdings" panose="05000000000000000000" pitchFamily="2" charset="2"/>
              <a:buChar char="Ø"/>
            </a:pPr>
            <a:endParaRPr lang="it-IT" sz="1400" dirty="0">
              <a:solidFill>
                <a:schemeClr val="tx1">
                  <a:lumMod val="65000"/>
                  <a:lumOff val="35000"/>
                </a:schemeClr>
              </a:solidFill>
              <a:latin typeface="Arial"/>
              <a:cs typeface="Arial"/>
            </a:endParaRPr>
          </a:p>
          <a:p>
            <a:pPr marL="285750" indent="-285750">
              <a:buFont typeface="Wingdings" panose="05000000000000000000" pitchFamily="2" charset="2"/>
              <a:buChar char="Ø"/>
            </a:pPr>
            <a:endParaRPr lang="it-IT" sz="1400" dirty="0">
              <a:solidFill>
                <a:schemeClr val="tx1">
                  <a:lumMod val="65000"/>
                  <a:lumOff val="35000"/>
                </a:schemeClr>
              </a:solidFill>
              <a:latin typeface="Arial"/>
              <a:cs typeface="Arial"/>
            </a:endParaRPr>
          </a:p>
          <a:p>
            <a:endParaRPr lang="it-IT" sz="1600" dirty="0">
              <a:solidFill>
                <a:schemeClr val="tx1">
                  <a:lumMod val="65000"/>
                  <a:lumOff val="35000"/>
                </a:schemeClr>
              </a:solidFill>
              <a:latin typeface="Arial"/>
              <a:cs typeface="Arial"/>
            </a:endParaRPr>
          </a:p>
        </p:txBody>
      </p:sp>
    </p:spTree>
    <p:extLst>
      <p:ext uri="{BB962C8B-B14F-4D97-AF65-F5344CB8AC3E}">
        <p14:creationId xmlns:p14="http://schemas.microsoft.com/office/powerpoint/2010/main" val="2141767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CA8604FA-2307-5D47-AC50-EABA282EB49B}"/>
              </a:ext>
            </a:extLst>
          </p:cNvPr>
          <p:cNvSpPr>
            <a:spLocks noGrp="1"/>
          </p:cNvSpPr>
          <p:nvPr>
            <p:ph type="sldNum" sz="quarter" idx="4"/>
          </p:nvPr>
        </p:nvSpPr>
        <p:spPr/>
        <p:txBody>
          <a:bodyPr/>
          <a:lstStyle/>
          <a:p>
            <a:fld id="{E721C07E-6ECB-1E4D-B61E-6B0583E84734}" type="slidenum">
              <a:rPr lang="it-IT" smtClean="0"/>
              <a:pPr/>
              <a:t>12</a:t>
            </a:fld>
            <a:endParaRPr lang="it-IT" dirty="0"/>
          </a:p>
        </p:txBody>
      </p:sp>
      <p:sp>
        <p:nvSpPr>
          <p:cNvPr id="3" name="Titolo 1">
            <a:extLst>
              <a:ext uri="{FF2B5EF4-FFF2-40B4-BE49-F238E27FC236}">
                <a16:creationId xmlns:a16="http://schemas.microsoft.com/office/drawing/2014/main" id="{057EF2FD-019F-44AD-8D7E-8279E43059FB}"/>
              </a:ext>
            </a:extLst>
          </p:cNvPr>
          <p:cNvSpPr txBox="1">
            <a:spLocks/>
          </p:cNvSpPr>
          <p:nvPr/>
        </p:nvSpPr>
        <p:spPr>
          <a:xfrm>
            <a:off x="967390" y="325087"/>
            <a:ext cx="6994099" cy="415925"/>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it-IT" sz="2000" b="1" dirty="0">
                <a:solidFill>
                  <a:srgbClr val="83BB26"/>
                </a:solidFill>
                <a:latin typeface="Arial"/>
                <a:cs typeface="Arial"/>
              </a:rPr>
              <a:t>COME SI ARRIVA AD APPROVARE UN CAM (2)</a:t>
            </a:r>
          </a:p>
        </p:txBody>
      </p:sp>
      <p:sp>
        <p:nvSpPr>
          <p:cNvPr id="4" name="Rettangolo 3">
            <a:extLst>
              <a:ext uri="{FF2B5EF4-FFF2-40B4-BE49-F238E27FC236}">
                <a16:creationId xmlns:a16="http://schemas.microsoft.com/office/drawing/2014/main" id="{58025D7D-32C5-4E40-8971-3552FD571CDD}"/>
              </a:ext>
            </a:extLst>
          </p:cNvPr>
          <p:cNvSpPr/>
          <p:nvPr/>
        </p:nvSpPr>
        <p:spPr>
          <a:xfrm>
            <a:off x="719034" y="996973"/>
            <a:ext cx="6748566" cy="1477328"/>
          </a:xfrm>
          <a:prstGeom prst="rect">
            <a:avLst/>
          </a:prstGeom>
        </p:spPr>
        <p:txBody>
          <a:bodyPr wrap="square">
            <a:spAutoFit/>
          </a:bodyPr>
          <a:lstStyle/>
          <a:p>
            <a:endParaRPr lang="it-IT" sz="1400" dirty="0">
              <a:solidFill>
                <a:schemeClr val="tx1">
                  <a:lumMod val="65000"/>
                  <a:lumOff val="35000"/>
                </a:schemeClr>
              </a:solidFill>
              <a:latin typeface="Arial"/>
              <a:cs typeface="Arial"/>
            </a:endParaRPr>
          </a:p>
          <a:p>
            <a:r>
              <a:rPr lang="it-IT" sz="1600" dirty="0">
                <a:latin typeface="Arial"/>
                <a:cs typeface="Arial"/>
              </a:rPr>
              <a:t>Per elaborare la prima bozza di CAM il MASE parte ovviamente dai </a:t>
            </a:r>
            <a:r>
              <a:rPr lang="it-IT" sz="1600" b="1" dirty="0">
                <a:solidFill>
                  <a:srgbClr val="C00000"/>
                </a:solidFill>
                <a:latin typeface="Arial"/>
                <a:cs typeface="Arial"/>
              </a:rPr>
              <a:t>Criteri Comuni Europei</a:t>
            </a:r>
            <a:r>
              <a:rPr lang="it-IT" sz="1600" dirty="0">
                <a:latin typeface="Arial"/>
                <a:cs typeface="Arial"/>
              </a:rPr>
              <a:t>, che stabiliscono:</a:t>
            </a:r>
          </a:p>
          <a:p>
            <a:pPr marL="285750" indent="-285750">
              <a:buFont typeface="Wingdings" panose="05000000000000000000" pitchFamily="2" charset="2"/>
              <a:buChar char="Ø"/>
            </a:pPr>
            <a:r>
              <a:rPr lang="it-IT" sz="1400" dirty="0">
                <a:latin typeface="Arial"/>
                <a:cs typeface="Arial"/>
              </a:rPr>
              <a:t>Aspetti ambientali lungo il ciclo di vita di un bene, servizio, opera</a:t>
            </a:r>
          </a:p>
          <a:p>
            <a:pPr marL="285750" indent="-285750">
              <a:buFont typeface="Wingdings" panose="05000000000000000000" pitchFamily="2" charset="2"/>
              <a:buChar char="Ø"/>
            </a:pPr>
            <a:r>
              <a:rPr lang="it-IT" sz="1400" dirty="0">
                <a:latin typeface="Arial"/>
                <a:cs typeface="Arial"/>
              </a:rPr>
              <a:t>Criteri di GPP</a:t>
            </a:r>
          </a:p>
          <a:p>
            <a:endParaRPr lang="it-IT" sz="1600" dirty="0">
              <a:solidFill>
                <a:schemeClr val="tx1">
                  <a:lumMod val="65000"/>
                  <a:lumOff val="35000"/>
                </a:schemeClr>
              </a:solidFill>
              <a:latin typeface="Arial"/>
              <a:cs typeface="Arial"/>
            </a:endParaRPr>
          </a:p>
        </p:txBody>
      </p:sp>
      <p:pic>
        <p:nvPicPr>
          <p:cNvPr id="5" name="Picture 14">
            <a:extLst>
              <a:ext uri="{FF2B5EF4-FFF2-40B4-BE49-F238E27FC236}">
                <a16:creationId xmlns:a16="http://schemas.microsoft.com/office/drawing/2014/main" id="{6D32964F-2B0B-42BD-87E8-8CEE163A33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1750" y="2383249"/>
            <a:ext cx="6783411" cy="2002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31336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CA8604FA-2307-5D47-AC50-EABA282EB49B}"/>
              </a:ext>
            </a:extLst>
          </p:cNvPr>
          <p:cNvSpPr>
            <a:spLocks noGrp="1"/>
          </p:cNvSpPr>
          <p:nvPr>
            <p:ph type="sldNum" sz="quarter" idx="4"/>
          </p:nvPr>
        </p:nvSpPr>
        <p:spPr/>
        <p:txBody>
          <a:bodyPr/>
          <a:lstStyle/>
          <a:p>
            <a:fld id="{E721C07E-6ECB-1E4D-B61E-6B0583E84734}" type="slidenum">
              <a:rPr lang="it-IT" smtClean="0"/>
              <a:pPr/>
              <a:t>13</a:t>
            </a:fld>
            <a:endParaRPr lang="it-IT" dirty="0"/>
          </a:p>
        </p:txBody>
      </p:sp>
      <p:sp>
        <p:nvSpPr>
          <p:cNvPr id="6" name="Titolo 1">
            <a:extLst>
              <a:ext uri="{FF2B5EF4-FFF2-40B4-BE49-F238E27FC236}">
                <a16:creationId xmlns:a16="http://schemas.microsoft.com/office/drawing/2014/main" id="{11BC9871-A433-462A-AE53-8D7CE32C9949}"/>
              </a:ext>
            </a:extLst>
          </p:cNvPr>
          <p:cNvSpPr txBox="1">
            <a:spLocks/>
          </p:cNvSpPr>
          <p:nvPr/>
        </p:nvSpPr>
        <p:spPr>
          <a:xfrm>
            <a:off x="871434" y="429155"/>
            <a:ext cx="6994099" cy="415925"/>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it-IT" sz="2000" b="1">
                <a:solidFill>
                  <a:srgbClr val="83BB26"/>
                </a:solidFill>
                <a:latin typeface="Arial"/>
                <a:cs typeface="Arial"/>
              </a:rPr>
              <a:t>COME SI ARRIVA AD APPROVARE UN CAM (3)</a:t>
            </a:r>
            <a:endParaRPr lang="it-IT" sz="2000" b="1" dirty="0">
              <a:solidFill>
                <a:srgbClr val="83BB26"/>
              </a:solidFill>
              <a:latin typeface="Arial"/>
              <a:cs typeface="Arial"/>
            </a:endParaRPr>
          </a:p>
        </p:txBody>
      </p:sp>
      <p:pic>
        <p:nvPicPr>
          <p:cNvPr id="7" name="Picture 2">
            <a:extLst>
              <a:ext uri="{FF2B5EF4-FFF2-40B4-BE49-F238E27FC236}">
                <a16:creationId xmlns:a16="http://schemas.microsoft.com/office/drawing/2014/main" id="{B3B7076C-2831-4F60-82D2-940BA11785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419" y="1656929"/>
            <a:ext cx="7336127" cy="3196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ttangolo 7">
            <a:extLst>
              <a:ext uri="{FF2B5EF4-FFF2-40B4-BE49-F238E27FC236}">
                <a16:creationId xmlns:a16="http://schemas.microsoft.com/office/drawing/2014/main" id="{FF2D9040-D1FD-4A24-A1A2-B9E63D6C0FA5}"/>
              </a:ext>
            </a:extLst>
          </p:cNvPr>
          <p:cNvSpPr/>
          <p:nvPr/>
        </p:nvSpPr>
        <p:spPr>
          <a:xfrm>
            <a:off x="584199" y="970118"/>
            <a:ext cx="7859381" cy="646331"/>
          </a:xfrm>
          <a:prstGeom prst="rect">
            <a:avLst/>
          </a:prstGeom>
        </p:spPr>
        <p:txBody>
          <a:bodyPr wrap="square">
            <a:spAutoFit/>
          </a:bodyPr>
          <a:lstStyle/>
          <a:p>
            <a:r>
              <a:rPr lang="it-IT" dirty="0">
                <a:latin typeface="Arial"/>
                <a:cs typeface="Arial"/>
              </a:rPr>
              <a:t>Al momento dell’istituzione del Tavolo di Lavoro si presenta una </a:t>
            </a:r>
            <a:r>
              <a:rPr lang="it-IT" dirty="0">
                <a:solidFill>
                  <a:srgbClr val="FF0000"/>
                </a:solidFill>
                <a:latin typeface="Arial"/>
                <a:cs typeface="Arial"/>
              </a:rPr>
              <a:t>bozza dei CAM</a:t>
            </a:r>
            <a:r>
              <a:rPr lang="it-IT" dirty="0">
                <a:latin typeface="Arial"/>
                <a:cs typeface="Arial"/>
              </a:rPr>
              <a:t>, in cui si individuano dei criteri di base e criteri generali:</a:t>
            </a:r>
          </a:p>
        </p:txBody>
      </p:sp>
    </p:spTree>
    <p:extLst>
      <p:ext uri="{BB962C8B-B14F-4D97-AF65-F5344CB8AC3E}">
        <p14:creationId xmlns:p14="http://schemas.microsoft.com/office/powerpoint/2010/main" val="15866151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CA8604FA-2307-5D47-AC50-EABA282EB49B}"/>
              </a:ext>
            </a:extLst>
          </p:cNvPr>
          <p:cNvSpPr>
            <a:spLocks noGrp="1"/>
          </p:cNvSpPr>
          <p:nvPr>
            <p:ph type="sldNum" sz="quarter" idx="4"/>
          </p:nvPr>
        </p:nvSpPr>
        <p:spPr/>
        <p:txBody>
          <a:bodyPr/>
          <a:lstStyle/>
          <a:p>
            <a:fld id="{E721C07E-6ECB-1E4D-B61E-6B0583E84734}" type="slidenum">
              <a:rPr lang="it-IT" smtClean="0"/>
              <a:pPr/>
              <a:t>14</a:t>
            </a:fld>
            <a:endParaRPr lang="it-IT" dirty="0"/>
          </a:p>
        </p:txBody>
      </p:sp>
      <p:sp>
        <p:nvSpPr>
          <p:cNvPr id="3" name="Titolo 1">
            <a:extLst>
              <a:ext uri="{FF2B5EF4-FFF2-40B4-BE49-F238E27FC236}">
                <a16:creationId xmlns:a16="http://schemas.microsoft.com/office/drawing/2014/main" id="{E8662115-E6D5-4D0E-B25D-6BEDB8E40D74}"/>
              </a:ext>
            </a:extLst>
          </p:cNvPr>
          <p:cNvSpPr txBox="1">
            <a:spLocks/>
          </p:cNvSpPr>
          <p:nvPr/>
        </p:nvSpPr>
        <p:spPr>
          <a:xfrm>
            <a:off x="932348" y="283798"/>
            <a:ext cx="5978772" cy="415925"/>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it-IT" sz="2000" b="1" dirty="0">
                <a:solidFill>
                  <a:srgbClr val="83BB26"/>
                </a:solidFill>
                <a:latin typeface="Arial"/>
                <a:cs typeface="Arial"/>
              </a:rPr>
              <a:t>COME ARRIVARE A SVILUPPARE I CAM (4)</a:t>
            </a:r>
          </a:p>
        </p:txBody>
      </p:sp>
      <p:pic>
        <p:nvPicPr>
          <p:cNvPr id="4" name="Picture 2">
            <a:extLst>
              <a:ext uri="{FF2B5EF4-FFF2-40B4-BE49-F238E27FC236}">
                <a16:creationId xmlns:a16="http://schemas.microsoft.com/office/drawing/2014/main" id="{005DF132-A092-4AB2-93A6-E215C33FD1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814" y="981389"/>
            <a:ext cx="6196586" cy="38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Connettore 2 4">
            <a:extLst>
              <a:ext uri="{FF2B5EF4-FFF2-40B4-BE49-F238E27FC236}">
                <a16:creationId xmlns:a16="http://schemas.microsoft.com/office/drawing/2014/main" id="{9B7CEECC-A948-474C-9471-FD4306D43FEA}"/>
              </a:ext>
            </a:extLst>
          </p:cNvPr>
          <p:cNvCxnSpPr/>
          <p:nvPr/>
        </p:nvCxnSpPr>
        <p:spPr>
          <a:xfrm flipH="1">
            <a:off x="5145976" y="1606130"/>
            <a:ext cx="2232248" cy="93610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18603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CA8604FA-2307-5D47-AC50-EABA282EB49B}"/>
              </a:ext>
            </a:extLst>
          </p:cNvPr>
          <p:cNvSpPr>
            <a:spLocks noGrp="1"/>
          </p:cNvSpPr>
          <p:nvPr>
            <p:ph type="sldNum" sz="quarter" idx="4"/>
          </p:nvPr>
        </p:nvSpPr>
        <p:spPr/>
        <p:txBody>
          <a:bodyPr/>
          <a:lstStyle/>
          <a:p>
            <a:fld id="{E721C07E-6ECB-1E4D-B61E-6B0583E84734}" type="slidenum">
              <a:rPr lang="it-IT" smtClean="0"/>
              <a:pPr/>
              <a:t>15</a:t>
            </a:fld>
            <a:endParaRPr lang="it-IT" dirty="0"/>
          </a:p>
        </p:txBody>
      </p:sp>
      <p:sp>
        <p:nvSpPr>
          <p:cNvPr id="3" name="Titolo 1">
            <a:extLst>
              <a:ext uri="{FF2B5EF4-FFF2-40B4-BE49-F238E27FC236}">
                <a16:creationId xmlns:a16="http://schemas.microsoft.com/office/drawing/2014/main" id="{AD50C232-08C9-455B-99C9-F941373ED2F4}"/>
              </a:ext>
            </a:extLst>
          </p:cNvPr>
          <p:cNvSpPr txBox="1">
            <a:spLocks/>
          </p:cNvSpPr>
          <p:nvPr/>
        </p:nvSpPr>
        <p:spPr>
          <a:xfrm>
            <a:off x="910945" y="276755"/>
            <a:ext cx="6994099" cy="415925"/>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it-IT" sz="2000" b="1" dirty="0">
                <a:solidFill>
                  <a:srgbClr val="83BB26"/>
                </a:solidFill>
                <a:latin typeface="Arial"/>
                <a:cs typeface="Arial"/>
              </a:rPr>
              <a:t>COME SI ARRIVA AD APPROVARE UN CAM (5)</a:t>
            </a:r>
          </a:p>
        </p:txBody>
      </p:sp>
      <p:sp>
        <p:nvSpPr>
          <p:cNvPr id="4" name="Rettangolo 3">
            <a:extLst>
              <a:ext uri="{FF2B5EF4-FFF2-40B4-BE49-F238E27FC236}">
                <a16:creationId xmlns:a16="http://schemas.microsoft.com/office/drawing/2014/main" id="{100E533E-7375-47BE-97D0-980BF546C80B}"/>
              </a:ext>
            </a:extLst>
          </p:cNvPr>
          <p:cNvSpPr/>
          <p:nvPr/>
        </p:nvSpPr>
        <p:spPr>
          <a:xfrm>
            <a:off x="719034" y="996973"/>
            <a:ext cx="6748566" cy="3293209"/>
          </a:xfrm>
          <a:prstGeom prst="rect">
            <a:avLst/>
          </a:prstGeom>
        </p:spPr>
        <p:txBody>
          <a:bodyPr wrap="square">
            <a:spAutoFit/>
          </a:bodyPr>
          <a:lstStyle/>
          <a:p>
            <a:r>
              <a:rPr lang="it-IT" sz="1600" dirty="0">
                <a:latin typeface="Arial"/>
                <a:cs typeface="Arial"/>
              </a:rPr>
              <a:t>La bozza di CAM, dopo una discussione all’interno del Tavolo di Lavoro, viene resa definitiva dal MASE e trasmessa al </a:t>
            </a:r>
            <a:r>
              <a:rPr lang="it-IT" sz="1600" dirty="0">
                <a:solidFill>
                  <a:srgbClr val="C00000"/>
                </a:solidFill>
                <a:latin typeface="Arial"/>
                <a:cs typeface="Arial"/>
              </a:rPr>
              <a:t>Comitato di Gestione</a:t>
            </a:r>
          </a:p>
          <a:p>
            <a:endParaRPr lang="it-IT" sz="1600" dirty="0">
              <a:latin typeface="Arial"/>
              <a:cs typeface="Arial"/>
            </a:endParaRPr>
          </a:p>
          <a:p>
            <a:r>
              <a:rPr lang="it-IT" sz="1600" dirty="0">
                <a:latin typeface="Arial"/>
                <a:cs typeface="Arial"/>
              </a:rPr>
              <a:t>I CAM vengono discussi, modificati e adottati dal Comitato di Gestione</a:t>
            </a:r>
          </a:p>
          <a:p>
            <a:endParaRPr lang="it-IT" sz="1600" dirty="0">
              <a:latin typeface="Arial"/>
              <a:cs typeface="Arial"/>
            </a:endParaRPr>
          </a:p>
          <a:p>
            <a:r>
              <a:rPr lang="it-IT" sz="1600" dirty="0">
                <a:latin typeface="Arial"/>
                <a:cs typeface="Arial"/>
              </a:rPr>
              <a:t>I CAM vengono poi trasmessi dal MASE </a:t>
            </a:r>
            <a:r>
              <a:rPr lang="it-IT" sz="1600" dirty="0">
                <a:solidFill>
                  <a:srgbClr val="C00000"/>
                </a:solidFill>
                <a:latin typeface="Arial"/>
                <a:cs typeface="Arial"/>
              </a:rPr>
              <a:t>ai Ministri dello Sviluppo Economico MISE e dell’Economia delle Finanze MEF </a:t>
            </a:r>
            <a:r>
              <a:rPr lang="it-IT" sz="1600" dirty="0">
                <a:latin typeface="Arial"/>
                <a:cs typeface="Arial"/>
              </a:rPr>
              <a:t>per acquisire eventuali osservazioni. </a:t>
            </a:r>
          </a:p>
          <a:p>
            <a:endParaRPr lang="it-IT" sz="1600" dirty="0">
              <a:latin typeface="Arial"/>
              <a:cs typeface="Arial"/>
            </a:endParaRPr>
          </a:p>
          <a:p>
            <a:r>
              <a:rPr lang="it-IT" sz="1600" dirty="0">
                <a:latin typeface="Arial"/>
                <a:cs typeface="Arial"/>
              </a:rPr>
              <a:t>Il documento definitivo viene </a:t>
            </a:r>
            <a:r>
              <a:rPr lang="it-IT" sz="1600" dirty="0">
                <a:solidFill>
                  <a:srgbClr val="C00000"/>
                </a:solidFill>
                <a:latin typeface="Arial"/>
                <a:cs typeface="Arial"/>
              </a:rPr>
              <a:t>adottato con Decreto </a:t>
            </a:r>
            <a:r>
              <a:rPr lang="it-IT" sz="1600" dirty="0">
                <a:latin typeface="Arial"/>
                <a:cs typeface="Arial"/>
              </a:rPr>
              <a:t>dal MASE e pubblicato in Gazzetta Ufficiale.</a:t>
            </a:r>
            <a:endParaRPr lang="it-IT" sz="1600" dirty="0">
              <a:solidFill>
                <a:schemeClr val="tx1">
                  <a:lumMod val="65000"/>
                  <a:lumOff val="35000"/>
                </a:schemeClr>
              </a:solidFill>
              <a:latin typeface="Arial"/>
              <a:cs typeface="Arial"/>
            </a:endParaRPr>
          </a:p>
          <a:p>
            <a:pPr marL="285750" indent="-285750">
              <a:buFont typeface="Wingdings" panose="05000000000000000000" pitchFamily="2" charset="2"/>
              <a:buChar char="Ø"/>
            </a:pPr>
            <a:endParaRPr lang="it-IT" sz="1600" dirty="0">
              <a:solidFill>
                <a:schemeClr val="tx1">
                  <a:lumMod val="65000"/>
                  <a:lumOff val="35000"/>
                </a:schemeClr>
              </a:solidFill>
              <a:latin typeface="Arial"/>
              <a:cs typeface="Arial"/>
            </a:endParaRPr>
          </a:p>
          <a:p>
            <a:endParaRPr lang="it-IT" sz="1600" dirty="0">
              <a:solidFill>
                <a:schemeClr val="tx1">
                  <a:lumMod val="65000"/>
                  <a:lumOff val="35000"/>
                </a:schemeClr>
              </a:solidFill>
              <a:latin typeface="Arial"/>
              <a:cs typeface="Arial"/>
            </a:endParaRPr>
          </a:p>
        </p:txBody>
      </p:sp>
    </p:spTree>
    <p:extLst>
      <p:ext uri="{BB962C8B-B14F-4D97-AF65-F5344CB8AC3E}">
        <p14:creationId xmlns:p14="http://schemas.microsoft.com/office/powerpoint/2010/main" val="10250685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CA8604FA-2307-5D47-AC50-EABA282EB49B}"/>
              </a:ext>
            </a:extLst>
          </p:cNvPr>
          <p:cNvSpPr>
            <a:spLocks noGrp="1"/>
          </p:cNvSpPr>
          <p:nvPr>
            <p:ph type="sldNum" sz="quarter" idx="4"/>
          </p:nvPr>
        </p:nvSpPr>
        <p:spPr/>
        <p:txBody>
          <a:bodyPr/>
          <a:lstStyle/>
          <a:p>
            <a:fld id="{E721C07E-6ECB-1E4D-B61E-6B0583E84734}" type="slidenum">
              <a:rPr lang="it-IT" smtClean="0"/>
              <a:pPr/>
              <a:t>16</a:t>
            </a:fld>
            <a:endParaRPr lang="it-IT" dirty="0"/>
          </a:p>
        </p:txBody>
      </p:sp>
      <p:sp>
        <p:nvSpPr>
          <p:cNvPr id="3" name="Titolo 1">
            <a:extLst>
              <a:ext uri="{FF2B5EF4-FFF2-40B4-BE49-F238E27FC236}">
                <a16:creationId xmlns:a16="http://schemas.microsoft.com/office/drawing/2014/main" id="{0A9EAAA0-6F94-4251-8191-51ECF5A24938}"/>
              </a:ext>
            </a:extLst>
          </p:cNvPr>
          <p:cNvSpPr txBox="1">
            <a:spLocks/>
          </p:cNvSpPr>
          <p:nvPr/>
        </p:nvSpPr>
        <p:spPr>
          <a:xfrm>
            <a:off x="948240" y="299176"/>
            <a:ext cx="7247519" cy="415925"/>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it-IT" sz="2000" b="1" dirty="0">
                <a:solidFill>
                  <a:srgbClr val="83BB26"/>
                </a:solidFill>
                <a:latin typeface="Arial"/>
                <a:cs typeface="Arial"/>
              </a:rPr>
              <a:t>LA STRUTTURA DEI CRITERI AMBIENTALI MINIMI (CAM)</a:t>
            </a:r>
          </a:p>
        </p:txBody>
      </p:sp>
      <p:graphicFrame>
        <p:nvGraphicFramePr>
          <p:cNvPr id="6" name="Diagramma 5">
            <a:extLst>
              <a:ext uri="{FF2B5EF4-FFF2-40B4-BE49-F238E27FC236}">
                <a16:creationId xmlns:a16="http://schemas.microsoft.com/office/drawing/2014/main" id="{8687665C-F8CD-484A-BB5C-1144FEA15099}"/>
              </a:ext>
            </a:extLst>
          </p:cNvPr>
          <p:cNvGraphicFramePr/>
          <p:nvPr/>
        </p:nvGraphicFramePr>
        <p:xfrm>
          <a:off x="719033" y="996973"/>
          <a:ext cx="7109733" cy="27733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8" name="Connettore 2 7">
            <a:extLst>
              <a:ext uri="{FF2B5EF4-FFF2-40B4-BE49-F238E27FC236}">
                <a16:creationId xmlns:a16="http://schemas.microsoft.com/office/drawing/2014/main" id="{BB33A2D0-EFB1-49F4-8918-0797316E2D63}"/>
              </a:ext>
            </a:extLst>
          </p:cNvPr>
          <p:cNvCxnSpPr>
            <a:cxnSpLocks/>
          </p:cNvCxnSpPr>
          <p:nvPr/>
        </p:nvCxnSpPr>
        <p:spPr>
          <a:xfrm flipH="1" flipV="1">
            <a:off x="4622800" y="2704426"/>
            <a:ext cx="1395350" cy="1666406"/>
          </a:xfrm>
          <a:prstGeom prst="straightConnector1">
            <a:avLst/>
          </a:prstGeom>
          <a:ln w="38100">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12" name="Connettore 2 11">
            <a:extLst>
              <a:ext uri="{FF2B5EF4-FFF2-40B4-BE49-F238E27FC236}">
                <a16:creationId xmlns:a16="http://schemas.microsoft.com/office/drawing/2014/main" id="{212CAD9B-AEEF-46DD-82EB-53726934B366}"/>
              </a:ext>
            </a:extLst>
          </p:cNvPr>
          <p:cNvCxnSpPr>
            <a:cxnSpLocks/>
          </p:cNvCxnSpPr>
          <p:nvPr/>
        </p:nvCxnSpPr>
        <p:spPr>
          <a:xfrm flipH="1" flipV="1">
            <a:off x="4520393" y="3578475"/>
            <a:ext cx="508807" cy="792357"/>
          </a:xfrm>
          <a:prstGeom prst="straightConnector1">
            <a:avLst/>
          </a:prstGeom>
          <a:ln w="38100">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7" name="Rettangolo 6">
            <a:extLst>
              <a:ext uri="{FF2B5EF4-FFF2-40B4-BE49-F238E27FC236}">
                <a16:creationId xmlns:a16="http://schemas.microsoft.com/office/drawing/2014/main" id="{6C37A02A-C442-4B76-B103-060F3D66C4DE}"/>
              </a:ext>
            </a:extLst>
          </p:cNvPr>
          <p:cNvSpPr/>
          <p:nvPr/>
        </p:nvSpPr>
        <p:spPr>
          <a:xfrm>
            <a:off x="3863066" y="4353838"/>
            <a:ext cx="4310167" cy="338554"/>
          </a:xfrm>
          <a:prstGeom prst="rect">
            <a:avLst/>
          </a:prstGeom>
        </p:spPr>
        <p:txBody>
          <a:bodyPr wrap="square">
            <a:spAutoFit/>
          </a:bodyPr>
          <a:lstStyle/>
          <a:p>
            <a:r>
              <a:rPr lang="it-IT" sz="1600" b="1" dirty="0">
                <a:solidFill>
                  <a:srgbClr val="C00000"/>
                </a:solidFill>
                <a:latin typeface="Arial" panose="020B0604020202020204" pitchFamily="34" charset="0"/>
                <a:cs typeface="Arial" panose="020B0604020202020204" pitchFamily="34" charset="0"/>
              </a:rPr>
              <a:t>OGGI OBBLIGATORI CON ARTICOLO 34</a:t>
            </a:r>
          </a:p>
        </p:txBody>
      </p:sp>
    </p:spTree>
    <p:extLst>
      <p:ext uri="{BB962C8B-B14F-4D97-AF65-F5344CB8AC3E}">
        <p14:creationId xmlns:p14="http://schemas.microsoft.com/office/powerpoint/2010/main" val="29444709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CA8604FA-2307-5D47-AC50-EABA282EB49B}"/>
              </a:ext>
            </a:extLst>
          </p:cNvPr>
          <p:cNvSpPr>
            <a:spLocks noGrp="1"/>
          </p:cNvSpPr>
          <p:nvPr>
            <p:ph type="sldNum" sz="quarter" idx="4"/>
          </p:nvPr>
        </p:nvSpPr>
        <p:spPr/>
        <p:txBody>
          <a:bodyPr/>
          <a:lstStyle/>
          <a:p>
            <a:fld id="{E721C07E-6ECB-1E4D-B61E-6B0583E84734}" type="slidenum">
              <a:rPr lang="it-IT" smtClean="0"/>
              <a:pPr/>
              <a:t>17</a:t>
            </a:fld>
            <a:endParaRPr lang="it-IT" dirty="0"/>
          </a:p>
        </p:txBody>
      </p:sp>
      <p:sp>
        <p:nvSpPr>
          <p:cNvPr id="3" name="Titolo 1">
            <a:extLst>
              <a:ext uri="{FF2B5EF4-FFF2-40B4-BE49-F238E27FC236}">
                <a16:creationId xmlns:a16="http://schemas.microsoft.com/office/drawing/2014/main" id="{ECA70096-7FF2-4FD6-9149-689B81ABF129}"/>
              </a:ext>
            </a:extLst>
          </p:cNvPr>
          <p:cNvSpPr txBox="1">
            <a:spLocks/>
          </p:cNvSpPr>
          <p:nvPr/>
        </p:nvSpPr>
        <p:spPr>
          <a:xfrm>
            <a:off x="1074950" y="372443"/>
            <a:ext cx="6994099" cy="415925"/>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it-IT" sz="2000" b="1">
                <a:solidFill>
                  <a:srgbClr val="83BB26"/>
                </a:solidFill>
                <a:latin typeface="Arial"/>
                <a:cs typeface="Arial"/>
              </a:rPr>
              <a:t>CAM APPROVATI</a:t>
            </a:r>
            <a:endParaRPr lang="it-IT" sz="2000" b="1" dirty="0">
              <a:solidFill>
                <a:srgbClr val="83BB26"/>
              </a:solidFill>
              <a:latin typeface="Arial"/>
              <a:cs typeface="Arial"/>
            </a:endParaRPr>
          </a:p>
        </p:txBody>
      </p:sp>
      <p:sp>
        <p:nvSpPr>
          <p:cNvPr id="5" name="CasellaDiTesto 4">
            <a:extLst>
              <a:ext uri="{FF2B5EF4-FFF2-40B4-BE49-F238E27FC236}">
                <a16:creationId xmlns:a16="http://schemas.microsoft.com/office/drawing/2014/main" id="{D8BC9FD6-55FE-44BB-BB6B-1C1BB885EC92}"/>
              </a:ext>
            </a:extLst>
          </p:cNvPr>
          <p:cNvSpPr txBox="1"/>
          <p:nvPr/>
        </p:nvSpPr>
        <p:spPr>
          <a:xfrm>
            <a:off x="181729" y="1053479"/>
            <a:ext cx="9067045" cy="3477875"/>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it-IT" altLang="it-IT"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DM 7 marzo 2012: </a:t>
            </a:r>
            <a:r>
              <a:rPr kumimoji="0" lang="it-IT" altLang="it-IT"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Servizi energetici </a:t>
            </a:r>
            <a:r>
              <a:rPr kumimoji="0" lang="it-IT" altLang="it-IT"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(raffrescamento / riscaldamento, forza motrice ed </a:t>
            </a:r>
            <a:r>
              <a:rPr kumimoji="0" lang="it-IT" altLang="it-IT"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illuminazione</a:t>
            </a:r>
            <a:r>
              <a:rPr kumimoji="0" lang="it-IT" altLang="it-IT"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di edifici) </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it-IT" altLang="it-IT"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DM 6 giugno 2012: </a:t>
            </a:r>
            <a:r>
              <a:rPr kumimoji="0" lang="it-IT" altLang="it-IT"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Criteri sociali</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it-IT" altLang="it-IT"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DM 4 aprile 2013: </a:t>
            </a:r>
            <a:r>
              <a:rPr kumimoji="0" lang="it-IT" altLang="it-IT"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Carta per copia e carta grafica</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it-IT" altLang="it-IT"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DM 24 Dicembre 2015: </a:t>
            </a:r>
            <a:r>
              <a:rPr kumimoji="0" lang="it-IT" altLang="it-IT"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Ausili per l’incontinenza</a:t>
            </a:r>
            <a:r>
              <a:rPr kumimoji="0" lang="it-IT" altLang="it-IT"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0" marR="0" lvl="0" indent="0" algn="l" defTabSz="457200" rtl="0" eaLnBrk="1" fontAlgn="base" latinLnBrk="0" hangingPunct="1">
              <a:lnSpc>
                <a:spcPct val="100000"/>
              </a:lnSpc>
              <a:spcBef>
                <a:spcPct val="0"/>
              </a:spcBef>
              <a:spcAft>
                <a:spcPct val="0"/>
              </a:spcAft>
              <a:buClrTx/>
              <a:buSzTx/>
              <a:buFontTx/>
              <a:buNone/>
              <a:tabLst/>
              <a:defRPr/>
            </a:pPr>
            <a:r>
              <a:rPr lang="it-IT" altLang="it-IT" sz="1100" dirty="0">
                <a:latin typeface="Arial" panose="020B0604020202020204" pitchFamily="34" charset="0"/>
                <a:cs typeface="Arial" panose="020B0604020202020204" pitchFamily="34" charset="0"/>
              </a:rPr>
              <a:t>DM 11 Gennaio 2017 </a:t>
            </a:r>
            <a:r>
              <a:rPr lang="it-IT" altLang="it-IT" sz="1100" b="1" dirty="0">
                <a:latin typeface="Arial" panose="020B0604020202020204" pitchFamily="34" charset="0"/>
                <a:cs typeface="Arial" panose="020B0604020202020204" pitchFamily="34" charset="0"/>
              </a:rPr>
              <a:t>Arredi per interni </a:t>
            </a:r>
            <a:r>
              <a:rPr lang="it-IT" altLang="it-IT" sz="1100" dirty="0">
                <a:latin typeface="Arial" panose="020B0604020202020204" pitchFamily="34" charset="0"/>
                <a:cs typeface="Arial" panose="020B0604020202020204" pitchFamily="34" charset="0"/>
              </a:rPr>
              <a:t>(rivisto con DM 3 luglio 2019)</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it-IT" altLang="it-IT"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DM 27 Settembre 2017  </a:t>
            </a:r>
            <a:r>
              <a:rPr kumimoji="0" lang="it-IT" altLang="it-IT"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Acquisto apparecchi illuminazione e servizi di progettazione impianti illuminazione</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it-IT" altLang="it-IT"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DM 28 Marzo 2018 </a:t>
            </a:r>
            <a:r>
              <a:rPr kumimoji="0" lang="it-IT" altLang="it-IT"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Servizio Illuminazione Pubblica</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it-IT" altLang="it-IT"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DM 17 maggio 2018   </a:t>
            </a:r>
            <a:r>
              <a:rPr kumimoji="0" lang="it-IT" altLang="it-IT"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Calzature da lavoro, articoli e accessori in pelle</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it-IT" altLang="it-IT"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DM 17 Ottobre 2019 Servizio di </a:t>
            </a:r>
            <a:r>
              <a:rPr kumimoji="0" lang="it-IT" altLang="it-IT"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stampa gestita, noleggio stampanti e apparecchi multifunzione </a:t>
            </a:r>
            <a:r>
              <a:rPr kumimoji="0" lang="it-IT" altLang="it-IT"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e </a:t>
            </a:r>
            <a:r>
              <a:rPr kumimoji="0" lang="it-IT" altLang="it-IT"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cartucce toner</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it-IT" altLang="it-IT"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DM 10 Marzo 2020 </a:t>
            </a:r>
            <a:r>
              <a:rPr lang="it-IT" altLang="it-IT" sz="1100" b="1" dirty="0">
                <a:latin typeface="Arial" panose="020B0604020202020204" pitchFamily="34" charset="0"/>
                <a:cs typeface="Arial" panose="020B0604020202020204" pitchFamily="34" charset="0"/>
              </a:rPr>
              <a:t>R</a:t>
            </a:r>
            <a:r>
              <a:rPr kumimoji="0" lang="it-IT" altLang="it-IT" sz="1100" b="1"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istorazione</a:t>
            </a:r>
            <a:r>
              <a:rPr kumimoji="0" lang="it-IT" altLang="it-IT"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collettiva e forniture di prodotti alimentari </a:t>
            </a:r>
            <a:r>
              <a:rPr kumimoji="0" lang="it-IT" altLang="it-IT"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e </a:t>
            </a:r>
            <a:r>
              <a:rPr kumimoji="0" lang="it-IT" altLang="it-IT"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Gestione del Verde Pubblico</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it-IT" altLang="it-IT" sz="11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DM 9 Dicembre 2020 </a:t>
            </a:r>
            <a:r>
              <a:rPr lang="it-IT" altLang="it-IT" sz="1100" b="1" dirty="0">
                <a:latin typeface="Arial" panose="020B0604020202020204" pitchFamily="34" charset="0"/>
                <a:cs typeface="Arial" panose="020B0604020202020204" pitchFamily="34" charset="0"/>
              </a:rPr>
              <a:t>Servizio </a:t>
            </a:r>
            <a:r>
              <a:rPr kumimoji="0" lang="it-IT" altLang="it-IT"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di lavaggio industriale e noleggio di tessili e </a:t>
            </a:r>
            <a:r>
              <a:rPr kumimoji="0" lang="it-IT" altLang="it-IT" sz="1100" b="1"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materasseria</a:t>
            </a:r>
            <a:endParaRPr kumimoji="0" lang="it-IT" altLang="it-IT"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defRPr/>
            </a:pPr>
            <a:r>
              <a:rPr lang="it-IT" altLang="it-IT" sz="1100" dirty="0">
                <a:latin typeface="Arial" panose="020B0604020202020204" pitchFamily="34" charset="0"/>
                <a:cs typeface="Arial" panose="020B0604020202020204" pitchFamily="34" charset="0"/>
              </a:rPr>
              <a:t>DM 29 Gennaio 2021 </a:t>
            </a:r>
            <a:r>
              <a:rPr lang="it-IT" altLang="it-IT" sz="1100" b="1" dirty="0">
                <a:latin typeface="Arial" panose="020B0604020202020204" pitchFamily="34" charset="0"/>
                <a:cs typeface="Arial" panose="020B0604020202020204" pitchFamily="34" charset="0"/>
              </a:rPr>
              <a:t>Servizi di pulizia e sanificazione di edifici e ambienti ad uso civile, sanitario e per i prodotti detergenti.</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it-IT" altLang="it-IT" sz="11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DM 17 giugno 2021 </a:t>
            </a:r>
            <a:r>
              <a:rPr kumimoji="0" lang="it-IT" altLang="it-IT"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Acquisto, leasing, locazione, noleggio di veicoli adibiti al trasporto su strada e per i servizi </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it-IT" altLang="it-IT"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di trasporto pubblico terrestre, servizi speciali di trasporto passeggeri su strada</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it-IT" altLang="it-IT"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DM 23 Giugno 2022 </a:t>
            </a:r>
            <a:r>
              <a:rPr kumimoji="0" lang="it-IT" altLang="it-IT"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Affidamento di servizi di progettazione e affidamento di lavori per interventi edilizi.</a:t>
            </a:r>
            <a:r>
              <a:rPr kumimoji="0" lang="it-IT" altLang="it-IT"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it-IT" altLang="it-IT"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DM 23 Giugno 2022 </a:t>
            </a:r>
            <a:r>
              <a:rPr lang="it-IT" altLang="it-IT" sz="1100" b="1" dirty="0">
                <a:latin typeface="Arial" panose="020B0604020202020204" pitchFamily="34" charset="0"/>
                <a:cs typeface="Arial" panose="020B0604020202020204" pitchFamily="34" charset="0"/>
              </a:rPr>
              <a:t>Fornitura e servizio di noleggio di arredi per interni</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it-IT" altLang="it-IT"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DM 23 Giugno 2022 </a:t>
            </a:r>
            <a:r>
              <a:rPr lang="it-IT" altLang="it-IT" sz="1100" b="1" dirty="0">
                <a:latin typeface="Arial" panose="020B0604020202020204" pitchFamily="34" charset="0"/>
                <a:cs typeface="Arial" panose="020B0604020202020204" pitchFamily="34" charset="0"/>
              </a:rPr>
              <a:t>A</a:t>
            </a:r>
            <a:r>
              <a:rPr kumimoji="0" lang="it-IT" altLang="it-IT" sz="1100" b="1"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ffidamento</a:t>
            </a:r>
            <a:r>
              <a:rPr kumimoji="0" lang="it-IT" altLang="it-IT"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del servizio di raccolta e trasporto dei rifiuti urbani</a:t>
            </a:r>
          </a:p>
          <a:p>
            <a:pPr marL="0" marR="0" lvl="0" indent="0" algn="l" defTabSz="457200" rtl="0" eaLnBrk="1" fontAlgn="base" latinLnBrk="0" hangingPunct="1">
              <a:lnSpc>
                <a:spcPct val="100000"/>
              </a:lnSpc>
              <a:spcBef>
                <a:spcPct val="0"/>
              </a:spcBef>
              <a:spcAft>
                <a:spcPct val="0"/>
              </a:spcAft>
              <a:buClrTx/>
              <a:buSzTx/>
              <a:buFontTx/>
              <a:buNone/>
              <a:tabLst/>
              <a:defRPr/>
            </a:pPr>
            <a:r>
              <a:rPr lang="it-IT" altLang="it-IT" sz="1100" dirty="0">
                <a:latin typeface="Arial" panose="020B0604020202020204" pitchFamily="34" charset="0"/>
                <a:cs typeface="Arial" panose="020B0604020202020204" pitchFamily="34" charset="0"/>
              </a:rPr>
              <a:t>DM 19 Ottobre 2022 </a:t>
            </a:r>
            <a:r>
              <a:rPr lang="it-IT" altLang="it-IT" sz="1100" b="1" dirty="0">
                <a:latin typeface="Arial" panose="020B0604020202020204" pitchFamily="34" charset="0"/>
                <a:cs typeface="Arial" panose="020B0604020202020204" pitchFamily="34" charset="0"/>
              </a:rPr>
              <a:t>Eventi</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it-IT" altLang="it-IT" sz="11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DM 7 febbraio 2023 </a:t>
            </a:r>
            <a:r>
              <a:rPr kumimoji="0" lang="it-IT" altLang="it-IT"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Forniture ed il noleggio di prodotti tessili ed il servizio di restyling e finissaggio di prodotti tessili</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it-IT" altLang="it-IT" sz="11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DM 7 febbraio 2023 </a:t>
            </a:r>
            <a:r>
              <a:rPr kumimoji="0" lang="it-IT" altLang="it-IT"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Servizi di progettazione di parchi giochi, la fornitura e la posa in opera di arredo urbano ed arredi per esterni</a:t>
            </a:r>
          </a:p>
        </p:txBody>
      </p:sp>
    </p:spTree>
    <p:extLst>
      <p:ext uri="{BB962C8B-B14F-4D97-AF65-F5344CB8AC3E}">
        <p14:creationId xmlns:p14="http://schemas.microsoft.com/office/powerpoint/2010/main" val="36254474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CA8604FA-2307-5D47-AC50-EABA282EB49B}"/>
              </a:ext>
            </a:extLst>
          </p:cNvPr>
          <p:cNvSpPr>
            <a:spLocks noGrp="1"/>
          </p:cNvSpPr>
          <p:nvPr>
            <p:ph type="sldNum" sz="quarter" idx="4"/>
          </p:nvPr>
        </p:nvSpPr>
        <p:spPr/>
        <p:txBody>
          <a:bodyPr/>
          <a:lstStyle/>
          <a:p>
            <a:fld id="{E721C07E-6ECB-1E4D-B61E-6B0583E84734}" type="slidenum">
              <a:rPr lang="it-IT" smtClean="0"/>
              <a:pPr/>
              <a:t>18</a:t>
            </a:fld>
            <a:endParaRPr lang="it-IT" dirty="0"/>
          </a:p>
        </p:txBody>
      </p:sp>
      <p:sp>
        <p:nvSpPr>
          <p:cNvPr id="3" name="Titolo 1">
            <a:extLst>
              <a:ext uri="{FF2B5EF4-FFF2-40B4-BE49-F238E27FC236}">
                <a16:creationId xmlns:a16="http://schemas.microsoft.com/office/drawing/2014/main" id="{D9631B43-D840-4CB2-9294-97CBC9D2495F}"/>
              </a:ext>
            </a:extLst>
          </p:cNvPr>
          <p:cNvSpPr txBox="1">
            <a:spLocks/>
          </p:cNvSpPr>
          <p:nvPr/>
        </p:nvSpPr>
        <p:spPr>
          <a:xfrm>
            <a:off x="875904" y="358775"/>
            <a:ext cx="6357452" cy="415925"/>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it-IT" sz="2000" b="1" dirty="0">
                <a:solidFill>
                  <a:srgbClr val="83BB26"/>
                </a:solidFill>
                <a:latin typeface="Arial"/>
                <a:cs typeface="Arial"/>
              </a:rPr>
              <a:t>IL CODICE DEI CONTRATTI PUBBLICI E IL GPP</a:t>
            </a:r>
          </a:p>
        </p:txBody>
      </p:sp>
      <p:sp>
        <p:nvSpPr>
          <p:cNvPr id="4" name="Rettangolo 3">
            <a:extLst>
              <a:ext uri="{FF2B5EF4-FFF2-40B4-BE49-F238E27FC236}">
                <a16:creationId xmlns:a16="http://schemas.microsoft.com/office/drawing/2014/main" id="{3E42AA80-898F-4F37-B09D-F5B5E6A5A848}"/>
              </a:ext>
            </a:extLst>
          </p:cNvPr>
          <p:cNvSpPr/>
          <p:nvPr/>
        </p:nvSpPr>
        <p:spPr>
          <a:xfrm>
            <a:off x="762119" y="1043707"/>
            <a:ext cx="7566871" cy="3970318"/>
          </a:xfrm>
          <a:prstGeom prst="rect">
            <a:avLst/>
          </a:prstGeom>
        </p:spPr>
        <p:txBody>
          <a:bodyPr wrap="square">
            <a:spAutoFit/>
          </a:bodyPr>
          <a:lstStyle/>
          <a:p>
            <a:r>
              <a:rPr lang="it-IT" sz="1400" b="1" dirty="0">
                <a:solidFill>
                  <a:srgbClr val="FF0000"/>
                </a:solidFill>
                <a:latin typeface="Arial"/>
                <a:cs typeface="Arial"/>
              </a:rPr>
              <a:t>Art. 4 </a:t>
            </a:r>
            <a:r>
              <a:rPr lang="it-IT" sz="1400" dirty="0">
                <a:solidFill>
                  <a:prstClr val="black">
                    <a:lumMod val="65000"/>
                    <a:lumOff val="35000"/>
                  </a:prstClr>
                </a:solidFill>
                <a:latin typeface="Arial"/>
                <a:cs typeface="Arial"/>
              </a:rPr>
              <a:t>–   </a:t>
            </a:r>
            <a:r>
              <a:rPr lang="it-IT" sz="1400" dirty="0">
                <a:latin typeface="Arial"/>
                <a:cs typeface="Arial"/>
              </a:rPr>
              <a:t>Principi relativi all’affidamento di contratti pubblici esclusi</a:t>
            </a:r>
          </a:p>
          <a:p>
            <a:r>
              <a:rPr lang="it-IT" sz="1400" b="1" dirty="0">
                <a:solidFill>
                  <a:srgbClr val="C00000"/>
                </a:solidFill>
                <a:latin typeface="Arial"/>
                <a:cs typeface="Arial"/>
              </a:rPr>
              <a:t>Art. 30 </a:t>
            </a:r>
            <a:r>
              <a:rPr lang="it-IT" sz="1400" dirty="0">
                <a:latin typeface="Arial"/>
                <a:cs typeface="Arial"/>
              </a:rPr>
              <a:t>– Principi per l'aggiudicazione e l’esecuzione di appalti e concessioni</a:t>
            </a:r>
          </a:p>
          <a:p>
            <a:r>
              <a:rPr lang="it-IT" sz="1400" b="1" dirty="0">
                <a:solidFill>
                  <a:srgbClr val="C00000"/>
                </a:solidFill>
                <a:latin typeface="Arial"/>
                <a:cs typeface="Arial"/>
              </a:rPr>
              <a:t>Art. 34 </a:t>
            </a:r>
            <a:r>
              <a:rPr lang="it-IT" sz="1400" dirty="0">
                <a:solidFill>
                  <a:srgbClr val="C00000"/>
                </a:solidFill>
                <a:latin typeface="Arial"/>
                <a:cs typeface="Arial"/>
              </a:rPr>
              <a:t>– </a:t>
            </a:r>
            <a:r>
              <a:rPr lang="it-IT" sz="1400" dirty="0">
                <a:latin typeface="Arial"/>
                <a:cs typeface="Arial"/>
              </a:rPr>
              <a:t>Criteri di sostenibilità energetica e ambientale (Obbligo GPP)</a:t>
            </a:r>
          </a:p>
          <a:p>
            <a:r>
              <a:rPr lang="it-IT" sz="1400" b="1" dirty="0">
                <a:latin typeface="Arial"/>
                <a:cs typeface="Arial"/>
              </a:rPr>
              <a:t>Art. 50 </a:t>
            </a:r>
            <a:r>
              <a:rPr lang="it-IT" sz="1400" dirty="0">
                <a:latin typeface="Arial"/>
                <a:cs typeface="Arial"/>
              </a:rPr>
              <a:t>-  Clausole sociali del bando di gara e degli avvisi</a:t>
            </a:r>
          </a:p>
          <a:p>
            <a:r>
              <a:rPr lang="it-IT" sz="1400" b="1" dirty="0">
                <a:latin typeface="Arial"/>
                <a:cs typeface="Arial"/>
              </a:rPr>
              <a:t>Art. 66 </a:t>
            </a:r>
            <a:r>
              <a:rPr lang="it-IT" sz="1400" dirty="0">
                <a:latin typeface="Arial"/>
                <a:cs typeface="Arial"/>
              </a:rPr>
              <a:t>– Consultazioni preliminari di mercato</a:t>
            </a:r>
          </a:p>
          <a:p>
            <a:r>
              <a:rPr lang="it-IT" sz="1400" b="1" dirty="0">
                <a:solidFill>
                  <a:srgbClr val="C00000"/>
                </a:solidFill>
                <a:latin typeface="Arial"/>
                <a:cs typeface="Arial"/>
              </a:rPr>
              <a:t>Art. 68 </a:t>
            </a:r>
            <a:r>
              <a:rPr lang="it-IT" sz="1400" dirty="0">
                <a:latin typeface="Arial"/>
                <a:cs typeface="Arial"/>
              </a:rPr>
              <a:t>– Specifiche tecniche, formulate tenendo conto delle caratteristiche ambientali</a:t>
            </a:r>
          </a:p>
          <a:p>
            <a:r>
              <a:rPr lang="it-IT" sz="1400" b="1" dirty="0">
                <a:solidFill>
                  <a:srgbClr val="C00000"/>
                </a:solidFill>
                <a:latin typeface="Arial"/>
                <a:cs typeface="Arial"/>
              </a:rPr>
              <a:t>Art. 69 </a:t>
            </a:r>
            <a:r>
              <a:rPr lang="it-IT" sz="1400" dirty="0">
                <a:latin typeface="Arial"/>
                <a:cs typeface="Arial"/>
              </a:rPr>
              <a:t>– Etichettature, per le caratteristiche ambientali e sociali</a:t>
            </a:r>
          </a:p>
          <a:p>
            <a:r>
              <a:rPr lang="it-IT" sz="1400" b="1" dirty="0">
                <a:solidFill>
                  <a:srgbClr val="C00000"/>
                </a:solidFill>
                <a:latin typeface="Arial"/>
                <a:cs typeface="Arial"/>
              </a:rPr>
              <a:t>Art. 71 </a:t>
            </a:r>
            <a:r>
              <a:rPr lang="it-IT" sz="1400" dirty="0">
                <a:latin typeface="Arial"/>
                <a:cs typeface="Arial"/>
              </a:rPr>
              <a:t>– Bandi di gara conformi ai Bandi Tipo</a:t>
            </a:r>
          </a:p>
          <a:p>
            <a:r>
              <a:rPr lang="it-IT" sz="1400" b="1" dirty="0">
                <a:solidFill>
                  <a:srgbClr val="C00000"/>
                </a:solidFill>
                <a:latin typeface="Arial"/>
                <a:cs typeface="Arial"/>
              </a:rPr>
              <a:t>Art. 82 </a:t>
            </a:r>
            <a:r>
              <a:rPr lang="it-IT" sz="1400" dirty="0">
                <a:latin typeface="Arial"/>
                <a:cs typeface="Arial"/>
              </a:rPr>
              <a:t>-  Rapporti di prova, certificazione e altri mezzi di prova</a:t>
            </a:r>
          </a:p>
          <a:p>
            <a:r>
              <a:rPr lang="it-IT" sz="1400" b="1" dirty="0">
                <a:solidFill>
                  <a:srgbClr val="C00000"/>
                </a:solidFill>
                <a:latin typeface="Arial"/>
                <a:cs typeface="Arial"/>
              </a:rPr>
              <a:t>Art. 86 </a:t>
            </a:r>
            <a:r>
              <a:rPr lang="it-IT" sz="1400" dirty="0">
                <a:latin typeface="Arial"/>
                <a:cs typeface="Arial"/>
              </a:rPr>
              <a:t>-  Mezzi di prova</a:t>
            </a:r>
          </a:p>
          <a:p>
            <a:r>
              <a:rPr lang="it-IT" sz="1400" b="1" dirty="0">
                <a:solidFill>
                  <a:srgbClr val="C00000"/>
                </a:solidFill>
                <a:latin typeface="Arial"/>
                <a:cs typeface="Arial"/>
              </a:rPr>
              <a:t>Art. 87 </a:t>
            </a:r>
            <a:r>
              <a:rPr lang="it-IT" sz="1400" dirty="0">
                <a:latin typeface="Arial"/>
                <a:cs typeface="Arial"/>
              </a:rPr>
              <a:t>– Certificazione della qualità ambientale degli operatori</a:t>
            </a:r>
          </a:p>
          <a:p>
            <a:r>
              <a:rPr lang="it-IT" sz="1400" b="1" dirty="0">
                <a:solidFill>
                  <a:srgbClr val="C00000"/>
                </a:solidFill>
                <a:latin typeface="Arial"/>
                <a:cs typeface="Arial"/>
              </a:rPr>
              <a:t>Art. 93 </a:t>
            </a:r>
            <a:r>
              <a:rPr lang="it-IT" sz="1400" dirty="0">
                <a:latin typeface="Arial"/>
                <a:cs typeface="Arial"/>
              </a:rPr>
              <a:t>– Garanzie per la partecipazione alla procedura (riduzione costo garanzia </a:t>
            </a:r>
            <a:r>
              <a:rPr lang="it-IT" sz="1400" dirty="0" err="1">
                <a:latin typeface="Arial"/>
                <a:cs typeface="Arial"/>
              </a:rPr>
              <a:t>fidjussoria</a:t>
            </a:r>
            <a:r>
              <a:rPr lang="it-IT" sz="1400" dirty="0">
                <a:latin typeface="Arial"/>
                <a:cs typeface="Arial"/>
              </a:rPr>
              <a:t>)</a:t>
            </a:r>
          </a:p>
          <a:p>
            <a:r>
              <a:rPr lang="it-IT" sz="1400" b="1" dirty="0">
                <a:solidFill>
                  <a:srgbClr val="C00000"/>
                </a:solidFill>
                <a:latin typeface="Arial"/>
                <a:cs typeface="Arial"/>
              </a:rPr>
              <a:t>Art. 95 </a:t>
            </a:r>
            <a:r>
              <a:rPr lang="it-IT" sz="1400" dirty="0">
                <a:latin typeface="Arial"/>
                <a:cs typeface="Arial"/>
              </a:rPr>
              <a:t>– Criterio di aggiudicazione sulla base del criterio dell’offerta economicamente più</a:t>
            </a:r>
            <a:br>
              <a:rPr lang="it-IT" sz="1400" dirty="0">
                <a:latin typeface="Arial"/>
                <a:cs typeface="Arial"/>
              </a:rPr>
            </a:br>
            <a:r>
              <a:rPr lang="it-IT" sz="1400" dirty="0">
                <a:latin typeface="Arial"/>
                <a:cs typeface="Arial"/>
              </a:rPr>
              <a:t>                vantaggiosa </a:t>
            </a:r>
          </a:p>
          <a:p>
            <a:r>
              <a:rPr lang="it-IT" sz="1400" b="1" dirty="0">
                <a:solidFill>
                  <a:srgbClr val="C00000"/>
                </a:solidFill>
                <a:latin typeface="Arial"/>
                <a:cs typeface="Arial"/>
              </a:rPr>
              <a:t>Art. 96 </a:t>
            </a:r>
            <a:r>
              <a:rPr lang="it-IT" sz="1400" dirty="0">
                <a:latin typeface="Arial"/>
                <a:cs typeface="Arial"/>
              </a:rPr>
              <a:t>– Valutazione del costo lungo il Ciclo di Vita (LCC)</a:t>
            </a:r>
          </a:p>
          <a:p>
            <a:r>
              <a:rPr lang="it-IT" sz="1400" b="1" dirty="0">
                <a:solidFill>
                  <a:srgbClr val="C00000"/>
                </a:solidFill>
                <a:latin typeface="Arial"/>
                <a:cs typeface="Arial"/>
              </a:rPr>
              <a:t>Art. 100 </a:t>
            </a:r>
            <a:r>
              <a:rPr lang="it-IT" sz="1400" dirty="0">
                <a:latin typeface="Arial"/>
                <a:cs typeface="Arial"/>
              </a:rPr>
              <a:t>– Condizioni esecuzione dell’appalto</a:t>
            </a:r>
          </a:p>
          <a:p>
            <a:r>
              <a:rPr lang="it-IT" sz="1400" b="1" dirty="0">
                <a:latin typeface="Arial"/>
                <a:cs typeface="Arial"/>
              </a:rPr>
              <a:t>Art. 144 </a:t>
            </a:r>
            <a:r>
              <a:rPr lang="it-IT" sz="1400" dirty="0">
                <a:latin typeface="Arial"/>
                <a:cs typeface="Arial"/>
              </a:rPr>
              <a:t>– Servizi di ristorazione (no settori speciali)</a:t>
            </a:r>
          </a:p>
          <a:p>
            <a:r>
              <a:rPr lang="it-IT" sz="1400" b="1" dirty="0">
                <a:solidFill>
                  <a:srgbClr val="C00000"/>
                </a:solidFill>
                <a:latin typeface="Arial"/>
                <a:cs typeface="Arial"/>
              </a:rPr>
              <a:t>Art. 213 </a:t>
            </a:r>
            <a:r>
              <a:rPr lang="it-IT" sz="1400" dirty="0">
                <a:latin typeface="Arial"/>
                <a:cs typeface="Arial"/>
              </a:rPr>
              <a:t>– ANAC</a:t>
            </a:r>
          </a:p>
        </p:txBody>
      </p:sp>
    </p:spTree>
    <p:extLst>
      <p:ext uri="{BB962C8B-B14F-4D97-AF65-F5344CB8AC3E}">
        <p14:creationId xmlns:p14="http://schemas.microsoft.com/office/powerpoint/2010/main" val="41665282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CA8604FA-2307-5D47-AC50-EABA282EB49B}"/>
              </a:ext>
            </a:extLst>
          </p:cNvPr>
          <p:cNvSpPr>
            <a:spLocks noGrp="1"/>
          </p:cNvSpPr>
          <p:nvPr>
            <p:ph type="sldNum" sz="quarter" idx="4"/>
          </p:nvPr>
        </p:nvSpPr>
        <p:spPr/>
        <p:txBody>
          <a:bodyPr/>
          <a:lstStyle/>
          <a:p>
            <a:fld id="{E721C07E-6ECB-1E4D-B61E-6B0583E84734}" type="slidenum">
              <a:rPr lang="it-IT" smtClean="0"/>
              <a:pPr/>
              <a:t>19</a:t>
            </a:fld>
            <a:endParaRPr lang="it-IT" dirty="0"/>
          </a:p>
        </p:txBody>
      </p:sp>
      <p:sp>
        <p:nvSpPr>
          <p:cNvPr id="3" name="Titolo 1">
            <a:extLst>
              <a:ext uri="{FF2B5EF4-FFF2-40B4-BE49-F238E27FC236}">
                <a16:creationId xmlns:a16="http://schemas.microsoft.com/office/drawing/2014/main" id="{D9631B43-D840-4CB2-9294-97CBC9D2495F}"/>
              </a:ext>
            </a:extLst>
          </p:cNvPr>
          <p:cNvSpPr txBox="1">
            <a:spLocks/>
          </p:cNvSpPr>
          <p:nvPr/>
        </p:nvSpPr>
        <p:spPr>
          <a:xfrm>
            <a:off x="875904" y="358775"/>
            <a:ext cx="8102996" cy="415925"/>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it-IT" sz="2000" b="1" dirty="0">
                <a:solidFill>
                  <a:srgbClr val="83BB26"/>
                </a:solidFill>
                <a:latin typeface="Arial"/>
                <a:cs typeface="Arial"/>
              </a:rPr>
              <a:t>IL GPP NEL NUOVO CODICE DEI CONTRATTI</a:t>
            </a:r>
          </a:p>
        </p:txBody>
      </p:sp>
      <p:graphicFrame>
        <p:nvGraphicFramePr>
          <p:cNvPr id="7" name="Tabella 6">
            <a:extLst>
              <a:ext uri="{FF2B5EF4-FFF2-40B4-BE49-F238E27FC236}">
                <a16:creationId xmlns:a16="http://schemas.microsoft.com/office/drawing/2014/main" id="{9E933802-6532-8CFF-8BDC-74D5C5C73F99}"/>
              </a:ext>
            </a:extLst>
          </p:cNvPr>
          <p:cNvGraphicFramePr>
            <a:graphicFrameLocks noGrp="1"/>
          </p:cNvGraphicFramePr>
          <p:nvPr>
            <p:extLst>
              <p:ext uri="{D42A27DB-BD31-4B8C-83A1-F6EECF244321}">
                <p14:modId xmlns:p14="http://schemas.microsoft.com/office/powerpoint/2010/main" val="4002821825"/>
              </p:ext>
            </p:extLst>
          </p:nvPr>
        </p:nvGraphicFramePr>
        <p:xfrm>
          <a:off x="626165" y="815798"/>
          <a:ext cx="7692887" cy="3878676"/>
        </p:xfrm>
        <a:graphic>
          <a:graphicData uri="http://schemas.openxmlformats.org/drawingml/2006/table">
            <a:tbl>
              <a:tblPr firstRow="1" firstCol="1" bandRow="1">
                <a:tableStyleId>{5C22544A-7EE6-4342-B048-85BDC9FD1C3A}</a:tableStyleId>
              </a:tblPr>
              <a:tblGrid>
                <a:gridCol w="4506422">
                  <a:extLst>
                    <a:ext uri="{9D8B030D-6E8A-4147-A177-3AD203B41FA5}">
                      <a16:colId xmlns:a16="http://schemas.microsoft.com/office/drawing/2014/main" val="1093056528"/>
                    </a:ext>
                  </a:extLst>
                </a:gridCol>
                <a:gridCol w="3186465">
                  <a:extLst>
                    <a:ext uri="{9D8B030D-6E8A-4147-A177-3AD203B41FA5}">
                      <a16:colId xmlns:a16="http://schemas.microsoft.com/office/drawing/2014/main" val="907091877"/>
                    </a:ext>
                  </a:extLst>
                </a:gridCol>
              </a:tblGrid>
              <a:tr h="132718">
                <a:tc>
                  <a:txBody>
                    <a:bodyPr/>
                    <a:lstStyle/>
                    <a:p>
                      <a:pPr>
                        <a:lnSpc>
                          <a:spcPct val="107000"/>
                        </a:lnSpc>
                        <a:spcAft>
                          <a:spcPts val="800"/>
                        </a:spcAft>
                      </a:pPr>
                      <a:r>
                        <a:rPr lang="it-IT" sz="1400">
                          <a:effectLst/>
                        </a:rPr>
                        <a:t>VECCHIO CODICE DEI CONTRATTI</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1716" marR="41716" marT="0" marB="0"/>
                </a:tc>
                <a:tc>
                  <a:txBody>
                    <a:bodyPr/>
                    <a:lstStyle/>
                    <a:p>
                      <a:pPr>
                        <a:lnSpc>
                          <a:spcPct val="107000"/>
                        </a:lnSpc>
                        <a:spcAft>
                          <a:spcPts val="800"/>
                        </a:spcAft>
                      </a:pPr>
                      <a:r>
                        <a:rPr lang="it-IT" sz="1400" dirty="0">
                          <a:effectLst/>
                        </a:rPr>
                        <a:t>NUOVO CODICE DEI CONTRATTI</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716" marR="41716" marT="0" marB="0"/>
                </a:tc>
                <a:extLst>
                  <a:ext uri="{0D108BD9-81ED-4DB2-BD59-A6C34878D82A}">
                    <a16:rowId xmlns:a16="http://schemas.microsoft.com/office/drawing/2014/main" val="2772601812"/>
                  </a:ext>
                </a:extLst>
              </a:tr>
              <a:tr h="213407">
                <a:tc>
                  <a:txBody>
                    <a:bodyPr/>
                    <a:lstStyle/>
                    <a:p>
                      <a:pPr>
                        <a:lnSpc>
                          <a:spcPct val="107000"/>
                        </a:lnSpc>
                        <a:spcAft>
                          <a:spcPts val="800"/>
                        </a:spcAft>
                      </a:pPr>
                      <a:r>
                        <a:rPr lang="it-IT" sz="1200">
                          <a:effectLst/>
                        </a:rPr>
                        <a:t>Art. 34 – Criteri di sostenibilità energetica e ambientale (Obbligo GPP)</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1716" marR="41716" marT="0" marB="0"/>
                </a:tc>
                <a:tc>
                  <a:txBody>
                    <a:bodyPr/>
                    <a:lstStyle/>
                    <a:p>
                      <a:pPr>
                        <a:lnSpc>
                          <a:spcPct val="107000"/>
                        </a:lnSpc>
                        <a:spcAft>
                          <a:spcPts val="800"/>
                        </a:spcAft>
                      </a:pPr>
                      <a:r>
                        <a:rPr lang="it-IT" sz="1200" b="1" dirty="0">
                          <a:effectLst/>
                        </a:rPr>
                        <a:t>Articolo 57</a:t>
                      </a:r>
                      <a:endParaRPr lang="it-IT"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1716" marR="41716" marT="0" marB="0"/>
                </a:tc>
                <a:extLst>
                  <a:ext uri="{0D108BD9-81ED-4DB2-BD59-A6C34878D82A}">
                    <a16:rowId xmlns:a16="http://schemas.microsoft.com/office/drawing/2014/main" val="1447561092"/>
                  </a:ext>
                </a:extLst>
              </a:tr>
              <a:tr h="232835">
                <a:tc>
                  <a:txBody>
                    <a:bodyPr/>
                    <a:lstStyle/>
                    <a:p>
                      <a:pPr>
                        <a:lnSpc>
                          <a:spcPct val="107000"/>
                        </a:lnSpc>
                        <a:spcAft>
                          <a:spcPts val="800"/>
                        </a:spcAft>
                      </a:pPr>
                      <a:r>
                        <a:rPr lang="it-IT" sz="1200">
                          <a:effectLst/>
                        </a:rPr>
                        <a:t>Art. 68 – Specifiche tecniche, formulate tenendo conto delle caratteristiche ambientali</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1716" marR="41716" marT="0" marB="0"/>
                </a:tc>
                <a:tc>
                  <a:txBody>
                    <a:bodyPr/>
                    <a:lstStyle/>
                    <a:p>
                      <a:pPr>
                        <a:lnSpc>
                          <a:spcPct val="107000"/>
                        </a:lnSpc>
                        <a:spcAft>
                          <a:spcPts val="800"/>
                        </a:spcAft>
                      </a:pPr>
                      <a:r>
                        <a:rPr lang="it-IT" sz="1200" b="1">
                          <a:effectLst/>
                        </a:rPr>
                        <a:t>Articolo 70, Articolo 79 – Allegato II 5 Parte II A</a:t>
                      </a:r>
                      <a:endParaRPr lang="it-IT" sz="1200" b="1">
                        <a:effectLst/>
                        <a:latin typeface="Calibri" panose="020F0502020204030204" pitchFamily="34" charset="0"/>
                        <a:ea typeface="Calibri" panose="020F0502020204030204" pitchFamily="34" charset="0"/>
                        <a:cs typeface="Times New Roman" panose="02020603050405020304" pitchFamily="18" charset="0"/>
                      </a:endParaRPr>
                    </a:p>
                  </a:txBody>
                  <a:tcPr marL="41716" marR="41716" marT="0" marB="0"/>
                </a:tc>
                <a:extLst>
                  <a:ext uri="{0D108BD9-81ED-4DB2-BD59-A6C34878D82A}">
                    <a16:rowId xmlns:a16="http://schemas.microsoft.com/office/drawing/2014/main" val="663785892"/>
                  </a:ext>
                </a:extLst>
              </a:tr>
              <a:tr h="232835">
                <a:tc>
                  <a:txBody>
                    <a:bodyPr/>
                    <a:lstStyle/>
                    <a:p>
                      <a:pPr>
                        <a:lnSpc>
                          <a:spcPct val="107000"/>
                        </a:lnSpc>
                        <a:spcAft>
                          <a:spcPts val="800"/>
                        </a:spcAft>
                      </a:pPr>
                      <a:r>
                        <a:rPr lang="it-IT" sz="1200">
                          <a:effectLst/>
                        </a:rPr>
                        <a:t>Art. 69 – Etichettature, per le caratteristiche ambientali e sociali</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1716" marR="41716" marT="0" marB="0"/>
                </a:tc>
                <a:tc>
                  <a:txBody>
                    <a:bodyPr/>
                    <a:lstStyle/>
                    <a:p>
                      <a:pPr>
                        <a:lnSpc>
                          <a:spcPct val="107000"/>
                        </a:lnSpc>
                        <a:spcAft>
                          <a:spcPts val="800"/>
                        </a:spcAft>
                      </a:pPr>
                      <a:r>
                        <a:rPr lang="it-IT" sz="1200" b="1" dirty="0">
                          <a:effectLst/>
                        </a:rPr>
                        <a:t>Articolo 70, Articolo 80 – Allegato II 5 Parte II B</a:t>
                      </a:r>
                      <a:endParaRPr lang="it-IT"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1716" marR="41716" marT="0" marB="0"/>
                </a:tc>
                <a:extLst>
                  <a:ext uri="{0D108BD9-81ED-4DB2-BD59-A6C34878D82A}">
                    <a16:rowId xmlns:a16="http://schemas.microsoft.com/office/drawing/2014/main" val="1791015054"/>
                  </a:ext>
                </a:extLst>
              </a:tr>
              <a:tr h="213407">
                <a:tc>
                  <a:txBody>
                    <a:bodyPr/>
                    <a:lstStyle/>
                    <a:p>
                      <a:pPr>
                        <a:lnSpc>
                          <a:spcPct val="107000"/>
                        </a:lnSpc>
                        <a:spcAft>
                          <a:spcPts val="800"/>
                        </a:spcAft>
                      </a:pPr>
                      <a:r>
                        <a:rPr lang="it-IT" sz="1200">
                          <a:effectLst/>
                        </a:rPr>
                        <a:t>Art. 82 -  Rapporti di prova, certificazione e altri mezzi di prova</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1716" marR="41716" marT="0" marB="0"/>
                </a:tc>
                <a:tc>
                  <a:txBody>
                    <a:bodyPr/>
                    <a:lstStyle/>
                    <a:p>
                      <a:pPr>
                        <a:lnSpc>
                          <a:spcPct val="107000"/>
                        </a:lnSpc>
                        <a:spcAft>
                          <a:spcPts val="800"/>
                        </a:spcAft>
                      </a:pPr>
                      <a:r>
                        <a:rPr lang="it-IT" sz="1200" b="1" dirty="0">
                          <a:effectLst/>
                        </a:rPr>
                        <a:t>Articoli 87 e 105 – Allegato II 8</a:t>
                      </a:r>
                      <a:endParaRPr lang="it-IT"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1716" marR="41716" marT="0" marB="0"/>
                </a:tc>
                <a:extLst>
                  <a:ext uri="{0D108BD9-81ED-4DB2-BD59-A6C34878D82A}">
                    <a16:rowId xmlns:a16="http://schemas.microsoft.com/office/drawing/2014/main" val="3623024655"/>
                  </a:ext>
                </a:extLst>
              </a:tr>
              <a:tr h="113791">
                <a:tc>
                  <a:txBody>
                    <a:bodyPr/>
                    <a:lstStyle/>
                    <a:p>
                      <a:pPr>
                        <a:lnSpc>
                          <a:spcPct val="107000"/>
                        </a:lnSpc>
                        <a:spcAft>
                          <a:spcPts val="800"/>
                        </a:spcAft>
                      </a:pPr>
                      <a:r>
                        <a:rPr lang="it-IT" sz="1200">
                          <a:effectLst/>
                        </a:rPr>
                        <a:t>Art. 86 -  Mezzi di prova</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1716" marR="41716" marT="0" marB="0"/>
                </a:tc>
                <a:tc>
                  <a:txBody>
                    <a:bodyPr/>
                    <a:lstStyle/>
                    <a:p>
                      <a:pPr>
                        <a:lnSpc>
                          <a:spcPct val="107000"/>
                        </a:lnSpc>
                        <a:spcAft>
                          <a:spcPts val="800"/>
                        </a:spcAft>
                      </a:pPr>
                      <a:r>
                        <a:rPr lang="it-IT" sz="1200" b="1">
                          <a:effectLst/>
                        </a:rPr>
                        <a:t>Articoli 87 e 105 – Allegato II 8</a:t>
                      </a:r>
                      <a:endParaRPr lang="it-IT" sz="1200" b="1">
                        <a:effectLst/>
                        <a:latin typeface="Calibri" panose="020F0502020204030204" pitchFamily="34" charset="0"/>
                        <a:ea typeface="Calibri" panose="020F0502020204030204" pitchFamily="34" charset="0"/>
                        <a:cs typeface="Times New Roman" panose="02020603050405020304" pitchFamily="18" charset="0"/>
                      </a:endParaRPr>
                    </a:p>
                  </a:txBody>
                  <a:tcPr marL="41716" marR="41716" marT="0" marB="0"/>
                </a:tc>
                <a:extLst>
                  <a:ext uri="{0D108BD9-81ED-4DB2-BD59-A6C34878D82A}">
                    <a16:rowId xmlns:a16="http://schemas.microsoft.com/office/drawing/2014/main" val="57812177"/>
                  </a:ext>
                </a:extLst>
              </a:tr>
              <a:tr h="213407">
                <a:tc>
                  <a:txBody>
                    <a:bodyPr/>
                    <a:lstStyle/>
                    <a:p>
                      <a:pPr>
                        <a:lnSpc>
                          <a:spcPct val="107000"/>
                        </a:lnSpc>
                        <a:spcAft>
                          <a:spcPts val="800"/>
                        </a:spcAft>
                      </a:pPr>
                      <a:r>
                        <a:rPr lang="it-IT" sz="1200">
                          <a:effectLst/>
                        </a:rPr>
                        <a:t>Art. 87 – Certificazione della qualità ambientale degli operatori</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1716" marR="41716" marT="0" marB="0"/>
                </a:tc>
                <a:tc>
                  <a:txBody>
                    <a:bodyPr/>
                    <a:lstStyle/>
                    <a:p>
                      <a:pPr>
                        <a:lnSpc>
                          <a:spcPct val="107000"/>
                        </a:lnSpc>
                        <a:spcAft>
                          <a:spcPts val="800"/>
                        </a:spcAft>
                      </a:pPr>
                      <a:r>
                        <a:rPr lang="it-IT" sz="1200" b="1" dirty="0">
                          <a:effectLst/>
                        </a:rPr>
                        <a:t>Articoli 87 e 105 – Allegato II 8</a:t>
                      </a:r>
                      <a:endParaRPr lang="it-IT"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1716" marR="41716" marT="0" marB="0"/>
                </a:tc>
                <a:extLst>
                  <a:ext uri="{0D108BD9-81ED-4DB2-BD59-A6C34878D82A}">
                    <a16:rowId xmlns:a16="http://schemas.microsoft.com/office/drawing/2014/main" val="2587875494"/>
                  </a:ext>
                </a:extLst>
              </a:tr>
              <a:tr h="113791">
                <a:tc>
                  <a:txBody>
                    <a:bodyPr/>
                    <a:lstStyle/>
                    <a:p>
                      <a:pPr>
                        <a:lnSpc>
                          <a:spcPct val="107000"/>
                        </a:lnSpc>
                        <a:spcAft>
                          <a:spcPts val="800"/>
                        </a:spcAft>
                      </a:pPr>
                      <a:r>
                        <a:rPr lang="it-IT" sz="1200">
                          <a:effectLst/>
                        </a:rPr>
                        <a:t>Art. 100 – Condizioni esecuzione dell’appalto</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1716" marR="41716" marT="0" marB="0"/>
                </a:tc>
                <a:tc>
                  <a:txBody>
                    <a:bodyPr/>
                    <a:lstStyle/>
                    <a:p>
                      <a:pPr>
                        <a:lnSpc>
                          <a:spcPct val="107000"/>
                        </a:lnSpc>
                        <a:spcAft>
                          <a:spcPts val="800"/>
                        </a:spcAft>
                      </a:pPr>
                      <a:r>
                        <a:rPr lang="it-IT" sz="1200" b="1" dirty="0">
                          <a:effectLst/>
                        </a:rPr>
                        <a:t>Articolo 113</a:t>
                      </a:r>
                      <a:endParaRPr lang="it-IT"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1716" marR="41716" marT="0" marB="0"/>
                </a:tc>
                <a:extLst>
                  <a:ext uri="{0D108BD9-81ED-4DB2-BD59-A6C34878D82A}">
                    <a16:rowId xmlns:a16="http://schemas.microsoft.com/office/drawing/2014/main" val="2843612658"/>
                  </a:ext>
                </a:extLst>
              </a:tr>
              <a:tr h="322524">
                <a:tc>
                  <a:txBody>
                    <a:bodyPr/>
                    <a:lstStyle/>
                    <a:p>
                      <a:pPr>
                        <a:lnSpc>
                          <a:spcPct val="107000"/>
                        </a:lnSpc>
                        <a:spcAft>
                          <a:spcPts val="800"/>
                        </a:spcAft>
                      </a:pPr>
                      <a:r>
                        <a:rPr lang="it-IT" sz="1200">
                          <a:effectLst/>
                        </a:rPr>
                        <a:t>Art. 95 – Criterio di aggiudicazione sulla base del criterio dell’offerta economicamente più vantaggiosa </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1716" marR="41716" marT="0" marB="0"/>
                </a:tc>
                <a:tc>
                  <a:txBody>
                    <a:bodyPr/>
                    <a:lstStyle/>
                    <a:p>
                      <a:pPr>
                        <a:lnSpc>
                          <a:spcPct val="107000"/>
                        </a:lnSpc>
                        <a:spcAft>
                          <a:spcPts val="800"/>
                        </a:spcAft>
                      </a:pPr>
                      <a:r>
                        <a:rPr lang="it-IT" sz="1200" b="1" dirty="0">
                          <a:effectLst/>
                        </a:rPr>
                        <a:t> Articolo 108 – Allegato II 8 e Articolo 107</a:t>
                      </a:r>
                      <a:endParaRPr lang="it-IT"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1716" marR="41716" marT="0" marB="0"/>
                </a:tc>
                <a:extLst>
                  <a:ext uri="{0D108BD9-81ED-4DB2-BD59-A6C34878D82A}">
                    <a16:rowId xmlns:a16="http://schemas.microsoft.com/office/drawing/2014/main" val="3656249181"/>
                  </a:ext>
                </a:extLst>
              </a:tr>
              <a:tr h="275208">
                <a:tc>
                  <a:txBody>
                    <a:bodyPr/>
                    <a:lstStyle/>
                    <a:p>
                      <a:pPr>
                        <a:lnSpc>
                          <a:spcPct val="107000"/>
                        </a:lnSpc>
                        <a:spcAft>
                          <a:spcPts val="800"/>
                        </a:spcAft>
                      </a:pPr>
                      <a:r>
                        <a:rPr lang="it-IT" sz="1200" dirty="0">
                          <a:effectLst/>
                        </a:rPr>
                        <a:t>Art. 96 – Valutazione del costo lungo il Ciclo di Vita (LCC)</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1716" marR="41716" marT="0" marB="0"/>
                </a:tc>
                <a:tc>
                  <a:txBody>
                    <a:bodyPr/>
                    <a:lstStyle/>
                    <a:p>
                      <a:pPr>
                        <a:lnSpc>
                          <a:spcPct val="107000"/>
                        </a:lnSpc>
                        <a:spcAft>
                          <a:spcPts val="800"/>
                        </a:spcAft>
                      </a:pPr>
                      <a:r>
                        <a:rPr lang="it-IT" sz="1200" b="1" dirty="0">
                          <a:effectLst/>
                        </a:rPr>
                        <a:t>Articolo 108 – Allegato II 8 Punto III</a:t>
                      </a:r>
                      <a:endParaRPr lang="it-IT"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1716" marR="41716" marT="0" marB="0"/>
                </a:tc>
                <a:extLst>
                  <a:ext uri="{0D108BD9-81ED-4DB2-BD59-A6C34878D82A}">
                    <a16:rowId xmlns:a16="http://schemas.microsoft.com/office/drawing/2014/main" val="1235169222"/>
                  </a:ext>
                </a:extLst>
              </a:tr>
              <a:tr h="213407">
                <a:tc>
                  <a:txBody>
                    <a:bodyPr/>
                    <a:lstStyle/>
                    <a:p>
                      <a:pPr>
                        <a:lnSpc>
                          <a:spcPct val="107000"/>
                        </a:lnSpc>
                        <a:spcAft>
                          <a:spcPts val="800"/>
                        </a:spcAft>
                      </a:pPr>
                      <a:r>
                        <a:rPr lang="it-IT" sz="1200">
                          <a:effectLst/>
                        </a:rPr>
                        <a:t>Art. 93 - Garanzia per la partecipazione alla procedura</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1716" marR="41716" marT="0" marB="0"/>
                </a:tc>
                <a:tc>
                  <a:txBody>
                    <a:bodyPr/>
                    <a:lstStyle/>
                    <a:p>
                      <a:pPr>
                        <a:lnSpc>
                          <a:spcPct val="107000"/>
                        </a:lnSpc>
                        <a:spcAft>
                          <a:spcPts val="800"/>
                        </a:spcAft>
                      </a:pPr>
                      <a:r>
                        <a:rPr lang="it-IT" sz="1200" b="1" dirty="0">
                          <a:effectLst/>
                        </a:rPr>
                        <a:t>Articolo 106 – Allegato II 13</a:t>
                      </a:r>
                      <a:endParaRPr lang="it-IT"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1716" marR="41716" marT="0" marB="0"/>
                </a:tc>
                <a:extLst>
                  <a:ext uri="{0D108BD9-81ED-4DB2-BD59-A6C34878D82A}">
                    <a16:rowId xmlns:a16="http://schemas.microsoft.com/office/drawing/2014/main" val="1073334064"/>
                  </a:ext>
                </a:extLst>
              </a:tr>
              <a:tr h="232835">
                <a:tc>
                  <a:txBody>
                    <a:bodyPr/>
                    <a:lstStyle/>
                    <a:p>
                      <a:pPr>
                        <a:lnSpc>
                          <a:spcPct val="107000"/>
                        </a:lnSpc>
                        <a:spcAft>
                          <a:spcPts val="800"/>
                        </a:spcAft>
                      </a:pPr>
                      <a:r>
                        <a:rPr lang="it-IT" sz="1200">
                          <a:effectLst/>
                        </a:rPr>
                        <a:t>Art. 213 - ANAC</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1716" marR="41716" marT="0" marB="0"/>
                </a:tc>
                <a:tc>
                  <a:txBody>
                    <a:bodyPr/>
                    <a:lstStyle/>
                    <a:p>
                      <a:pPr>
                        <a:lnSpc>
                          <a:spcPct val="107000"/>
                        </a:lnSpc>
                        <a:spcAft>
                          <a:spcPts val="800"/>
                        </a:spcAft>
                      </a:pPr>
                      <a:r>
                        <a:rPr lang="it-IT" sz="1200" b="1" dirty="0">
                          <a:effectLst/>
                        </a:rPr>
                        <a:t>Articolo 222 Autorità nazionale anticorruzione (ANAC)</a:t>
                      </a:r>
                      <a:endParaRPr lang="it-IT"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1716" marR="41716" marT="0" marB="0"/>
                </a:tc>
                <a:extLst>
                  <a:ext uri="{0D108BD9-81ED-4DB2-BD59-A6C34878D82A}">
                    <a16:rowId xmlns:a16="http://schemas.microsoft.com/office/drawing/2014/main" val="3415225535"/>
                  </a:ext>
                </a:extLst>
              </a:tr>
              <a:tr h="67545">
                <a:tc>
                  <a:txBody>
                    <a:bodyPr/>
                    <a:lstStyle/>
                    <a:p>
                      <a:pPr>
                        <a:lnSpc>
                          <a:spcPct val="107000"/>
                        </a:lnSpc>
                        <a:spcAft>
                          <a:spcPts val="800"/>
                        </a:spcAft>
                      </a:pPr>
                      <a:r>
                        <a:rPr lang="it-IT" sz="1200" dirty="0">
                          <a:effectLst/>
                        </a:rPr>
                        <a:t> </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1716" marR="41716" marT="0" marB="0"/>
                </a:tc>
                <a:tc>
                  <a:txBody>
                    <a:bodyPr/>
                    <a:lstStyle/>
                    <a:p>
                      <a:pPr>
                        <a:lnSpc>
                          <a:spcPct val="107000"/>
                        </a:lnSpc>
                        <a:spcAft>
                          <a:spcPts val="800"/>
                        </a:spcAft>
                      </a:pPr>
                      <a:r>
                        <a:rPr lang="it-IT" sz="1200" b="1" dirty="0">
                          <a:effectLst/>
                        </a:rPr>
                        <a:t>Articolo 109 Reputazione dell’impresa</a:t>
                      </a:r>
                    </a:p>
                  </a:txBody>
                  <a:tcPr marL="41716" marR="41716" marT="0" marB="0"/>
                </a:tc>
                <a:extLst>
                  <a:ext uri="{0D108BD9-81ED-4DB2-BD59-A6C34878D82A}">
                    <a16:rowId xmlns:a16="http://schemas.microsoft.com/office/drawing/2014/main" val="1219856760"/>
                  </a:ext>
                </a:extLst>
              </a:tr>
              <a:tr h="294636">
                <a:tc>
                  <a:txBody>
                    <a:bodyPr/>
                    <a:lstStyle/>
                    <a:p>
                      <a:pPr>
                        <a:lnSpc>
                          <a:spcPct val="107000"/>
                        </a:lnSpc>
                        <a:spcAft>
                          <a:spcPts val="800"/>
                        </a:spcAft>
                      </a:pPr>
                      <a:r>
                        <a:rPr lang="it-IT" sz="1200">
                          <a:effectLst/>
                        </a:rPr>
                        <a:t>Art. 144 – Ristorazione scolastica</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1716" marR="41716" marT="0" marB="0"/>
                </a:tc>
                <a:tc>
                  <a:txBody>
                    <a:bodyPr/>
                    <a:lstStyle/>
                    <a:p>
                      <a:pPr algn="just">
                        <a:lnSpc>
                          <a:spcPct val="107000"/>
                        </a:lnSpc>
                        <a:spcAft>
                          <a:spcPts val="800"/>
                        </a:spcAft>
                      </a:pPr>
                      <a:r>
                        <a:rPr lang="it-IT" sz="1200" b="1" dirty="0">
                          <a:effectLst/>
                        </a:rPr>
                        <a:t>Articolo 131 Servizi sostitutivi di mensa.</a:t>
                      </a:r>
                    </a:p>
                  </a:txBody>
                  <a:tcPr marL="41716" marR="41716" marT="0" marB="0"/>
                </a:tc>
                <a:extLst>
                  <a:ext uri="{0D108BD9-81ED-4DB2-BD59-A6C34878D82A}">
                    <a16:rowId xmlns:a16="http://schemas.microsoft.com/office/drawing/2014/main" val="1467500227"/>
                  </a:ext>
                </a:extLst>
              </a:tr>
              <a:tr h="294636">
                <a:tc>
                  <a:txBody>
                    <a:bodyPr/>
                    <a:lstStyle/>
                    <a:p>
                      <a:pPr>
                        <a:lnSpc>
                          <a:spcPct val="107000"/>
                        </a:lnSpc>
                        <a:spcAft>
                          <a:spcPts val="800"/>
                        </a:spcAft>
                      </a:pPr>
                      <a:r>
                        <a:rPr lang="it-IT" sz="1200">
                          <a:effectLst/>
                        </a:rPr>
                        <a:t> </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1716" marR="41716" marT="0" marB="0"/>
                </a:tc>
                <a:tc>
                  <a:txBody>
                    <a:bodyPr/>
                    <a:lstStyle/>
                    <a:p>
                      <a:pPr algn="just">
                        <a:lnSpc>
                          <a:spcPct val="107000"/>
                        </a:lnSpc>
                        <a:spcAft>
                          <a:spcPts val="800"/>
                        </a:spcAft>
                      </a:pPr>
                      <a:r>
                        <a:rPr lang="it-IT" sz="1200" b="1" dirty="0">
                          <a:effectLst/>
                        </a:rPr>
                        <a:t>Articolo 61 Contratti riservati e Allegato II 3</a:t>
                      </a:r>
                    </a:p>
                  </a:txBody>
                  <a:tcPr marL="41716" marR="41716" marT="0" marB="0"/>
                </a:tc>
                <a:extLst>
                  <a:ext uri="{0D108BD9-81ED-4DB2-BD59-A6C34878D82A}">
                    <a16:rowId xmlns:a16="http://schemas.microsoft.com/office/drawing/2014/main" val="2506492602"/>
                  </a:ext>
                </a:extLst>
              </a:tr>
            </a:tbl>
          </a:graphicData>
        </a:graphic>
      </p:graphicFrame>
    </p:spTree>
    <p:extLst>
      <p:ext uri="{BB962C8B-B14F-4D97-AF65-F5344CB8AC3E}">
        <p14:creationId xmlns:p14="http://schemas.microsoft.com/office/powerpoint/2010/main" val="4247791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CA8604FA-2307-5D47-AC50-EABA282EB49B}"/>
              </a:ext>
            </a:extLst>
          </p:cNvPr>
          <p:cNvSpPr>
            <a:spLocks noGrp="1"/>
          </p:cNvSpPr>
          <p:nvPr>
            <p:ph type="sldNum" sz="quarter" idx="4"/>
          </p:nvPr>
        </p:nvSpPr>
        <p:spPr/>
        <p:txBody>
          <a:bodyPr/>
          <a:lstStyle/>
          <a:p>
            <a:fld id="{E721C07E-6ECB-1E4D-B61E-6B0583E84734}" type="slidenum">
              <a:rPr lang="it-IT" smtClean="0"/>
              <a:pPr/>
              <a:t>2</a:t>
            </a:fld>
            <a:endParaRPr lang="it-IT" dirty="0"/>
          </a:p>
        </p:txBody>
      </p:sp>
      <p:sp>
        <p:nvSpPr>
          <p:cNvPr id="3" name="Titolo 1">
            <a:extLst>
              <a:ext uri="{FF2B5EF4-FFF2-40B4-BE49-F238E27FC236}">
                <a16:creationId xmlns:a16="http://schemas.microsoft.com/office/drawing/2014/main" id="{EF95B413-8AF2-4C8C-8C74-B7501A48CB12}"/>
              </a:ext>
            </a:extLst>
          </p:cNvPr>
          <p:cNvSpPr txBox="1">
            <a:spLocks/>
          </p:cNvSpPr>
          <p:nvPr/>
        </p:nvSpPr>
        <p:spPr>
          <a:xfrm>
            <a:off x="879901" y="362346"/>
            <a:ext cx="6994099" cy="415925"/>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it-IT" sz="2000" b="1" dirty="0">
                <a:solidFill>
                  <a:srgbClr val="83BB26"/>
                </a:solidFill>
                <a:latin typeface="Arial"/>
                <a:cs typeface="Arial"/>
              </a:rPr>
              <a:t>COME SIAMO ARRIVATI IN ITALIA AL 100% DI GPP</a:t>
            </a:r>
          </a:p>
        </p:txBody>
      </p:sp>
      <p:sp>
        <p:nvSpPr>
          <p:cNvPr id="4" name="Rettangolo 3">
            <a:extLst>
              <a:ext uri="{FF2B5EF4-FFF2-40B4-BE49-F238E27FC236}">
                <a16:creationId xmlns:a16="http://schemas.microsoft.com/office/drawing/2014/main" id="{21508141-3CF8-4FBA-A49E-0A16C8B90AD6}"/>
              </a:ext>
            </a:extLst>
          </p:cNvPr>
          <p:cNvSpPr/>
          <p:nvPr/>
        </p:nvSpPr>
        <p:spPr>
          <a:xfrm>
            <a:off x="719034" y="1001324"/>
            <a:ext cx="7154966" cy="3785652"/>
          </a:xfrm>
          <a:prstGeom prst="rect">
            <a:avLst/>
          </a:prstGeom>
        </p:spPr>
        <p:txBody>
          <a:bodyPr wrap="square">
            <a:spAutoFit/>
          </a:bodyPr>
          <a:lstStyle/>
          <a:p>
            <a:r>
              <a:rPr lang="it-IT" sz="1500" dirty="0">
                <a:latin typeface="Arial"/>
                <a:cs typeface="Arial"/>
              </a:rPr>
              <a:t>Legge n. 296 del 27-12-2006 </a:t>
            </a:r>
            <a:r>
              <a:rPr lang="it-IT" sz="1500" dirty="0">
                <a:solidFill>
                  <a:srgbClr val="C00000"/>
                </a:solidFill>
                <a:latin typeface="Arial"/>
                <a:cs typeface="Arial"/>
              </a:rPr>
              <a:t>“Disposizioni per la formazione del bilancio annuale e pluriennale dello Stato” </a:t>
            </a:r>
            <a:r>
              <a:rPr lang="it-IT" sz="1500" dirty="0">
                <a:solidFill>
                  <a:schemeClr val="tx1">
                    <a:lumMod val="65000"/>
                    <a:lumOff val="35000"/>
                  </a:schemeClr>
                </a:solidFill>
                <a:latin typeface="Arial"/>
                <a:cs typeface="Arial"/>
              </a:rPr>
              <a:t>(</a:t>
            </a:r>
            <a:r>
              <a:rPr lang="it-IT" sz="1500" dirty="0">
                <a:latin typeface="Arial"/>
                <a:cs typeface="Arial"/>
              </a:rPr>
              <a:t>legge finanziaria 2007), </a:t>
            </a:r>
            <a:r>
              <a:rPr lang="it-IT" sz="1500" dirty="0">
                <a:solidFill>
                  <a:srgbClr val="C00000"/>
                </a:solidFill>
                <a:latin typeface="Arial"/>
                <a:cs typeface="Arial"/>
              </a:rPr>
              <a:t>art 1 comma</a:t>
            </a:r>
          </a:p>
          <a:p>
            <a:r>
              <a:rPr lang="it-IT" sz="1500" dirty="0">
                <a:solidFill>
                  <a:srgbClr val="C00000"/>
                </a:solidFill>
                <a:latin typeface="Arial"/>
                <a:cs typeface="Arial"/>
              </a:rPr>
              <a:t>1126</a:t>
            </a:r>
            <a:r>
              <a:rPr lang="it-IT" sz="1500" dirty="0">
                <a:solidFill>
                  <a:schemeClr val="tx1">
                    <a:lumMod val="65000"/>
                    <a:lumOff val="35000"/>
                  </a:schemeClr>
                </a:solidFill>
                <a:latin typeface="Arial"/>
                <a:cs typeface="Arial"/>
              </a:rPr>
              <a:t> </a:t>
            </a:r>
            <a:r>
              <a:rPr lang="it-IT" sz="1500" dirty="0">
                <a:latin typeface="Arial"/>
                <a:cs typeface="Arial"/>
              </a:rPr>
              <a:t>prevede l'attuazione e il monitoraggio di un «Piano d'azione per la sostenibilità ambientale dei consumi nel settore della pubblica amministrazione»</a:t>
            </a:r>
          </a:p>
          <a:p>
            <a:endParaRPr lang="it-IT" sz="1500" dirty="0">
              <a:latin typeface="Arial"/>
              <a:cs typeface="Arial"/>
            </a:endParaRPr>
          </a:p>
          <a:p>
            <a:r>
              <a:rPr lang="it-IT" sz="1500" dirty="0">
                <a:latin typeface="Arial"/>
                <a:cs typeface="Arial"/>
              </a:rPr>
              <a:t>Il</a:t>
            </a:r>
            <a:r>
              <a:rPr lang="it-IT" sz="1500" dirty="0">
                <a:solidFill>
                  <a:schemeClr val="tx1">
                    <a:lumMod val="65000"/>
                    <a:lumOff val="35000"/>
                  </a:schemeClr>
                </a:solidFill>
                <a:latin typeface="Arial"/>
                <a:cs typeface="Arial"/>
              </a:rPr>
              <a:t> </a:t>
            </a:r>
            <a:r>
              <a:rPr lang="it-IT" sz="1500" dirty="0">
                <a:solidFill>
                  <a:srgbClr val="C00000"/>
                </a:solidFill>
                <a:latin typeface="Arial"/>
                <a:cs typeface="Arial"/>
              </a:rPr>
              <a:t>“Piano d’azione per la sostenibilità ambientale dei consumi della pubblica amministrazione” (PAN GPP</a:t>
            </a:r>
            <a:r>
              <a:rPr lang="it-IT" sz="1500" dirty="0">
                <a:latin typeface="Arial"/>
                <a:cs typeface="Arial"/>
              </a:rPr>
              <a:t>), è stato approvato con Decreto del Ministero dell’Ambiente, di concerto con il Ministro dell’Economia e delle Finanze e con il Ministro dello Sviluppo Economico </a:t>
            </a:r>
            <a:r>
              <a:rPr lang="it-IT" sz="1500" b="1" dirty="0">
                <a:latin typeface="Arial"/>
                <a:cs typeface="Arial"/>
              </a:rPr>
              <a:t>n. 135 del 11 aprile 2008</a:t>
            </a:r>
            <a:r>
              <a:rPr lang="it-IT" sz="1500" dirty="0">
                <a:latin typeface="Arial"/>
                <a:cs typeface="Arial"/>
              </a:rPr>
              <a:t>, rivisto con il </a:t>
            </a:r>
            <a:r>
              <a:rPr lang="it-IT" sz="1500" b="1" dirty="0">
                <a:latin typeface="Arial"/>
                <a:cs typeface="Arial"/>
              </a:rPr>
              <a:t>Decreto 10 Aprile 2013</a:t>
            </a:r>
            <a:r>
              <a:rPr lang="it-IT" sz="1500" dirty="0">
                <a:latin typeface="Arial"/>
                <a:cs typeface="Arial"/>
              </a:rPr>
              <a:t>.</a:t>
            </a:r>
          </a:p>
          <a:p>
            <a:endParaRPr lang="it-IT" sz="1500" dirty="0">
              <a:solidFill>
                <a:schemeClr val="tx1">
                  <a:lumMod val="65000"/>
                  <a:lumOff val="35000"/>
                </a:schemeClr>
              </a:solidFill>
              <a:latin typeface="Arial"/>
              <a:cs typeface="Arial"/>
            </a:endParaRPr>
          </a:p>
          <a:p>
            <a:r>
              <a:rPr lang="it-IT" sz="1500" dirty="0">
                <a:solidFill>
                  <a:srgbClr val="C00000"/>
                </a:solidFill>
                <a:latin typeface="Arial"/>
                <a:cs typeface="Arial"/>
              </a:rPr>
              <a:t>Collegato Ambientale: Legge 221/2015 </a:t>
            </a:r>
            <a:r>
              <a:rPr lang="it-IT" sz="1500" dirty="0">
                <a:latin typeface="Arial"/>
                <a:cs typeface="Arial"/>
              </a:rPr>
              <a:t>«Disposizioni per la Green Economy» Capo IV sul GPP (articoli16-19) </a:t>
            </a:r>
          </a:p>
          <a:p>
            <a:endParaRPr lang="it-IT" sz="1500" dirty="0">
              <a:solidFill>
                <a:schemeClr val="tx1">
                  <a:lumMod val="65000"/>
                  <a:lumOff val="35000"/>
                </a:schemeClr>
              </a:solidFill>
              <a:latin typeface="Arial"/>
              <a:cs typeface="Arial"/>
            </a:endParaRPr>
          </a:p>
          <a:p>
            <a:r>
              <a:rPr lang="it-IT" sz="1500" dirty="0">
                <a:solidFill>
                  <a:srgbClr val="C00000"/>
                </a:solidFill>
                <a:latin typeface="Arial"/>
                <a:cs typeface="Arial"/>
              </a:rPr>
              <a:t>Codice degli Appalti </a:t>
            </a:r>
            <a:r>
              <a:rPr lang="it-IT" sz="1500" dirty="0">
                <a:latin typeface="Arial"/>
                <a:cs typeface="Arial"/>
              </a:rPr>
              <a:t>(Decreto legislativo 18 aprile 2016, n. 50 e il «correttivo» </a:t>
            </a:r>
            <a:r>
              <a:rPr lang="it-IT" sz="1500" dirty="0" err="1">
                <a:latin typeface="Arial"/>
                <a:cs typeface="Arial"/>
              </a:rPr>
              <a:t>D.lgs</a:t>
            </a:r>
            <a:r>
              <a:rPr lang="it-IT" sz="1500" dirty="0">
                <a:latin typeface="Arial"/>
                <a:cs typeface="Arial"/>
              </a:rPr>
              <a:t> 19 aprile 2017, n. 56): </a:t>
            </a:r>
            <a:r>
              <a:rPr lang="it-IT" sz="1500" dirty="0">
                <a:solidFill>
                  <a:srgbClr val="C00000"/>
                </a:solidFill>
                <a:latin typeface="Arial"/>
                <a:cs typeface="Arial"/>
              </a:rPr>
              <a:t>articolo 34</a:t>
            </a:r>
          </a:p>
        </p:txBody>
      </p:sp>
    </p:spTree>
    <p:extLst>
      <p:ext uri="{BB962C8B-B14F-4D97-AF65-F5344CB8AC3E}">
        <p14:creationId xmlns:p14="http://schemas.microsoft.com/office/powerpoint/2010/main" val="1471803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CA8604FA-2307-5D47-AC50-EABA282EB49B}"/>
              </a:ext>
            </a:extLst>
          </p:cNvPr>
          <p:cNvSpPr>
            <a:spLocks noGrp="1"/>
          </p:cNvSpPr>
          <p:nvPr>
            <p:ph type="sldNum" sz="quarter" idx="4"/>
          </p:nvPr>
        </p:nvSpPr>
        <p:spPr/>
        <p:txBody>
          <a:bodyPr/>
          <a:lstStyle/>
          <a:p>
            <a:fld id="{E721C07E-6ECB-1E4D-B61E-6B0583E84734}" type="slidenum">
              <a:rPr lang="it-IT" smtClean="0"/>
              <a:pPr/>
              <a:t>20</a:t>
            </a:fld>
            <a:endParaRPr lang="it-IT" dirty="0"/>
          </a:p>
        </p:txBody>
      </p:sp>
      <p:sp>
        <p:nvSpPr>
          <p:cNvPr id="3" name="Titolo 1">
            <a:extLst>
              <a:ext uri="{FF2B5EF4-FFF2-40B4-BE49-F238E27FC236}">
                <a16:creationId xmlns:a16="http://schemas.microsoft.com/office/drawing/2014/main" id="{44EB9846-8D00-4221-8FC5-7EBBFED7CCF9}"/>
              </a:ext>
            </a:extLst>
          </p:cNvPr>
          <p:cNvSpPr txBox="1">
            <a:spLocks/>
          </p:cNvSpPr>
          <p:nvPr/>
        </p:nvSpPr>
        <p:spPr>
          <a:xfrm>
            <a:off x="877078" y="318583"/>
            <a:ext cx="6994099" cy="415925"/>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it-IT" sz="2000" b="1" dirty="0">
                <a:solidFill>
                  <a:srgbClr val="83BB26"/>
                </a:solidFill>
                <a:latin typeface="Arial"/>
                <a:cs typeface="Arial"/>
              </a:rPr>
              <a:t>ART. 4 E ART. 30: LA SOSTENIBILITA’ NEI PRINCIPI</a:t>
            </a:r>
          </a:p>
        </p:txBody>
      </p:sp>
      <p:sp>
        <p:nvSpPr>
          <p:cNvPr id="4" name="Rettangolo 3">
            <a:extLst>
              <a:ext uri="{FF2B5EF4-FFF2-40B4-BE49-F238E27FC236}">
                <a16:creationId xmlns:a16="http://schemas.microsoft.com/office/drawing/2014/main" id="{3605D043-D1DB-4DAF-8EBB-0510F5CB9E68}"/>
              </a:ext>
            </a:extLst>
          </p:cNvPr>
          <p:cNvSpPr/>
          <p:nvPr/>
        </p:nvSpPr>
        <p:spPr>
          <a:xfrm>
            <a:off x="719033" y="1077524"/>
            <a:ext cx="6879945" cy="3539430"/>
          </a:xfrm>
          <a:prstGeom prst="rect">
            <a:avLst/>
          </a:prstGeom>
        </p:spPr>
        <p:txBody>
          <a:bodyPr wrap="square">
            <a:spAutoFit/>
          </a:bodyPr>
          <a:lstStyle/>
          <a:p>
            <a:r>
              <a:rPr lang="it-IT" sz="1400" b="1" dirty="0">
                <a:latin typeface="Arial" panose="020B0604020202020204" pitchFamily="34" charset="0"/>
                <a:cs typeface="Arial" panose="020B0604020202020204" pitchFamily="34" charset="0"/>
              </a:rPr>
              <a:t>Art. 4 (Principi relativi all’affidamento di contratti pubblici esclusi)</a:t>
            </a:r>
          </a:p>
          <a:p>
            <a:r>
              <a:rPr lang="it-IT" sz="1400" dirty="0">
                <a:latin typeface="Arial" panose="020B0604020202020204" pitchFamily="34" charset="0"/>
                <a:cs typeface="Arial" panose="020B0604020202020204" pitchFamily="34" charset="0"/>
              </a:rPr>
              <a:t>1. L'affidamento dei contratti pubblici aventi ad oggetto lavori, servizi e forniture, dei contratti attivi, esclusi, in tutto o in parte, dall'ambito di applicazione oggettiva del presente codice, avviene nel rispetto dei principi di economicità, efficacia, imparzialità, parità di trattamento, trasparenza, proporzionalità, pubblicità, </a:t>
            </a:r>
            <a:r>
              <a:rPr lang="it-IT" sz="1400" dirty="0">
                <a:solidFill>
                  <a:srgbClr val="C00000"/>
                </a:solidFill>
                <a:latin typeface="Arial" panose="020B0604020202020204" pitchFamily="34" charset="0"/>
                <a:cs typeface="Arial" panose="020B0604020202020204" pitchFamily="34" charset="0"/>
              </a:rPr>
              <a:t>tutela dell'ambiente ed efficienza energetica.</a:t>
            </a:r>
          </a:p>
          <a:p>
            <a:endParaRPr lang="it-IT" sz="1400" b="1" dirty="0">
              <a:solidFill>
                <a:srgbClr val="7F7F7F"/>
              </a:solidFill>
              <a:latin typeface="Arial" panose="020B0604020202020204" pitchFamily="34" charset="0"/>
              <a:cs typeface="Arial" panose="020B0604020202020204" pitchFamily="34" charset="0"/>
            </a:endParaRPr>
          </a:p>
          <a:p>
            <a:r>
              <a:rPr lang="it-IT" sz="1400" b="1" dirty="0">
                <a:latin typeface="Arial" panose="020B0604020202020204" pitchFamily="34" charset="0"/>
                <a:cs typeface="Arial" panose="020B0604020202020204" pitchFamily="34" charset="0"/>
              </a:rPr>
              <a:t>Art. 30 (Principi per l'aggiudicazione e l’esecuzione di appalti e concessioni)</a:t>
            </a:r>
          </a:p>
          <a:p>
            <a:r>
              <a:rPr lang="it-IT" sz="1400" dirty="0">
                <a:latin typeface="Arial" panose="020B0604020202020204" pitchFamily="34" charset="0"/>
                <a:cs typeface="Arial" panose="020B0604020202020204" pitchFamily="34" charset="0"/>
              </a:rPr>
              <a:t>Nell'affidamento degli appalti e delle concessioni, le stazioni appaltanti rispettano, altresì, i principi di libera concorrenza, non discriminazione, trasparenza, proporzionalità, nonché di pubblicità con le modalità indicate nel presente codice. Il principio di </a:t>
            </a:r>
            <a:r>
              <a:rPr lang="it-IT" sz="1400" dirty="0">
                <a:solidFill>
                  <a:srgbClr val="C00000"/>
                </a:solidFill>
                <a:latin typeface="Arial" panose="020B0604020202020204" pitchFamily="34" charset="0"/>
                <a:cs typeface="Arial" panose="020B0604020202020204" pitchFamily="34" charset="0"/>
              </a:rPr>
              <a:t>economicità può essere subordinato</a:t>
            </a:r>
            <a:r>
              <a:rPr lang="it-IT" sz="1400" dirty="0">
                <a:latin typeface="Arial" panose="020B0604020202020204" pitchFamily="34" charset="0"/>
                <a:cs typeface="Arial" panose="020B0604020202020204" pitchFamily="34" charset="0"/>
              </a:rPr>
              <a:t>, nei limiti in cui è espressamente consentito dalle norme vigenti e dal presente codice, ai criteri, previsti nel bando, ispirati a esigenze sociali, nonché alla</a:t>
            </a:r>
            <a:r>
              <a:rPr lang="it-IT" sz="1400" dirty="0">
                <a:solidFill>
                  <a:srgbClr val="7F7F7F"/>
                </a:solidFill>
                <a:latin typeface="Arial" panose="020B0604020202020204" pitchFamily="34" charset="0"/>
                <a:cs typeface="Arial" panose="020B0604020202020204" pitchFamily="34" charset="0"/>
              </a:rPr>
              <a:t> </a:t>
            </a:r>
            <a:r>
              <a:rPr lang="it-IT" sz="1400" dirty="0">
                <a:solidFill>
                  <a:srgbClr val="C00000"/>
                </a:solidFill>
                <a:latin typeface="Arial" panose="020B0604020202020204" pitchFamily="34" charset="0"/>
                <a:cs typeface="Arial" panose="020B0604020202020204" pitchFamily="34" charset="0"/>
              </a:rPr>
              <a:t>tutela della salute, dell’ambiente, del patrimonio culturale e alla promozione dello sviluppo sostenibile, anche dal punto di vista energetico.</a:t>
            </a:r>
          </a:p>
        </p:txBody>
      </p:sp>
    </p:spTree>
    <p:extLst>
      <p:ext uri="{BB962C8B-B14F-4D97-AF65-F5344CB8AC3E}">
        <p14:creationId xmlns:p14="http://schemas.microsoft.com/office/powerpoint/2010/main" val="30666046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CA8604FA-2307-5D47-AC50-EABA282EB49B}"/>
              </a:ext>
            </a:extLst>
          </p:cNvPr>
          <p:cNvSpPr>
            <a:spLocks noGrp="1"/>
          </p:cNvSpPr>
          <p:nvPr>
            <p:ph type="sldNum" sz="quarter" idx="4"/>
          </p:nvPr>
        </p:nvSpPr>
        <p:spPr/>
        <p:txBody>
          <a:bodyPr/>
          <a:lstStyle/>
          <a:p>
            <a:fld id="{E721C07E-6ECB-1E4D-B61E-6B0583E84734}" type="slidenum">
              <a:rPr lang="it-IT" smtClean="0"/>
              <a:pPr/>
              <a:t>21</a:t>
            </a:fld>
            <a:endParaRPr lang="it-IT" dirty="0"/>
          </a:p>
        </p:txBody>
      </p:sp>
      <p:sp>
        <p:nvSpPr>
          <p:cNvPr id="3" name="Titolo 1">
            <a:extLst>
              <a:ext uri="{FF2B5EF4-FFF2-40B4-BE49-F238E27FC236}">
                <a16:creationId xmlns:a16="http://schemas.microsoft.com/office/drawing/2014/main" id="{470170FF-3358-4484-AD4C-07E9DC390267}"/>
              </a:ext>
            </a:extLst>
          </p:cNvPr>
          <p:cNvSpPr txBox="1">
            <a:spLocks/>
          </p:cNvSpPr>
          <p:nvPr/>
        </p:nvSpPr>
        <p:spPr>
          <a:xfrm>
            <a:off x="922234" y="422935"/>
            <a:ext cx="6994099" cy="415925"/>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it-IT" sz="2000" b="1" dirty="0">
                <a:solidFill>
                  <a:srgbClr val="83BB26"/>
                </a:solidFill>
                <a:latin typeface="Arial"/>
                <a:cs typeface="Arial"/>
              </a:rPr>
              <a:t>ART. 34: I CAM E IL GPP OBBLIGATORIO</a:t>
            </a:r>
          </a:p>
        </p:txBody>
      </p:sp>
      <p:sp>
        <p:nvSpPr>
          <p:cNvPr id="4" name="Rettangolo 3">
            <a:extLst>
              <a:ext uri="{FF2B5EF4-FFF2-40B4-BE49-F238E27FC236}">
                <a16:creationId xmlns:a16="http://schemas.microsoft.com/office/drawing/2014/main" id="{33AE9D41-4CDF-4B55-A955-CCB276772B74}"/>
              </a:ext>
            </a:extLst>
          </p:cNvPr>
          <p:cNvSpPr/>
          <p:nvPr/>
        </p:nvSpPr>
        <p:spPr>
          <a:xfrm>
            <a:off x="719034" y="1077524"/>
            <a:ext cx="6748566" cy="2677656"/>
          </a:xfrm>
          <a:prstGeom prst="rect">
            <a:avLst/>
          </a:prstGeom>
        </p:spPr>
        <p:txBody>
          <a:bodyPr wrap="square">
            <a:spAutoFit/>
          </a:bodyPr>
          <a:lstStyle/>
          <a:p>
            <a:r>
              <a:rPr lang="it-IT" sz="1400" dirty="0">
                <a:latin typeface="Arial" panose="020B0604020202020204" pitchFamily="34" charset="0"/>
                <a:cs typeface="Arial" panose="020B0604020202020204" pitchFamily="34" charset="0"/>
              </a:rPr>
              <a:t>1.Le stazioni appaltanti contribuiscono al conseguimento degli obiettivi ambientali previsti dal PAN GPP attraverso </a:t>
            </a:r>
            <a:r>
              <a:rPr lang="it-IT" sz="1400" dirty="0">
                <a:solidFill>
                  <a:srgbClr val="C00000"/>
                </a:solidFill>
                <a:latin typeface="Arial" panose="020B0604020202020204" pitchFamily="34" charset="0"/>
                <a:cs typeface="Arial" panose="020B0604020202020204" pitchFamily="34" charset="0"/>
              </a:rPr>
              <a:t>l’inserimento, nella documentazione progettuale e di gara, almeno delle specifiche tecniche e delle clausole contrattuali contenute nei CAM </a:t>
            </a:r>
            <a:r>
              <a:rPr lang="it-IT" sz="1400" dirty="0">
                <a:latin typeface="Arial" panose="020B0604020202020204" pitchFamily="34" charset="0"/>
                <a:cs typeface="Arial" panose="020B0604020202020204" pitchFamily="34" charset="0"/>
              </a:rPr>
              <a:t>adottati con decreto del </a:t>
            </a:r>
            <a:r>
              <a:rPr lang="it-IT" sz="1400" dirty="0" err="1">
                <a:latin typeface="Arial" panose="020B0604020202020204" pitchFamily="34" charset="0"/>
                <a:cs typeface="Arial" panose="020B0604020202020204" pitchFamily="34" charset="0"/>
              </a:rPr>
              <a:t>Minambiente</a:t>
            </a:r>
            <a:r>
              <a:rPr lang="it-IT" sz="1400" dirty="0">
                <a:latin typeface="Arial" panose="020B0604020202020204" pitchFamily="34" charset="0"/>
                <a:cs typeface="Arial" panose="020B0604020202020204" pitchFamily="34" charset="0"/>
              </a:rPr>
              <a:t> (ora </a:t>
            </a:r>
            <a:r>
              <a:rPr lang="it-IT" sz="1400" dirty="0" err="1">
                <a:latin typeface="Arial" panose="020B0604020202020204" pitchFamily="34" charset="0"/>
                <a:cs typeface="Arial" panose="020B0604020202020204" pitchFamily="34" charset="0"/>
              </a:rPr>
              <a:t>MiTE</a:t>
            </a:r>
            <a:r>
              <a:rPr lang="it-IT" sz="1400" dirty="0">
                <a:latin typeface="Arial" panose="020B0604020202020204" pitchFamily="34" charset="0"/>
                <a:cs typeface="Arial" panose="020B0604020202020204" pitchFamily="34" charset="0"/>
              </a:rPr>
              <a:t>)  (</a:t>
            </a:r>
            <a:r>
              <a:rPr lang="it-IT" sz="1400" b="1" dirty="0">
                <a:latin typeface="Arial" panose="020B0604020202020204" pitchFamily="34" charset="0"/>
                <a:cs typeface="Arial" panose="020B0604020202020204" pitchFamily="34" charset="0"/>
              </a:rPr>
              <a:t>CRITERI OBBLIGATORI</a:t>
            </a:r>
            <a:r>
              <a:rPr lang="it-IT" sz="1400" dirty="0">
                <a:latin typeface="Arial" panose="020B0604020202020204" pitchFamily="34" charset="0"/>
                <a:cs typeface="Arial" panose="020B0604020202020204" pitchFamily="34" charset="0"/>
              </a:rPr>
              <a:t>)</a:t>
            </a:r>
          </a:p>
          <a:p>
            <a:endParaRPr lang="it-IT" sz="1400" dirty="0">
              <a:solidFill>
                <a:prstClr val="white">
                  <a:lumMod val="50000"/>
                </a:prstClr>
              </a:solidFill>
              <a:latin typeface="Arial" panose="020B0604020202020204" pitchFamily="34" charset="0"/>
              <a:cs typeface="Arial" panose="020B0604020202020204" pitchFamily="34" charset="0"/>
            </a:endParaRPr>
          </a:p>
          <a:p>
            <a:r>
              <a:rPr lang="it-IT" sz="1400" dirty="0">
                <a:latin typeface="Arial" panose="020B0604020202020204" pitchFamily="34" charset="0"/>
                <a:cs typeface="Arial" panose="020B0604020202020204" pitchFamily="34" charset="0"/>
              </a:rPr>
              <a:t>2. I CAM, in particolare i </a:t>
            </a:r>
            <a:r>
              <a:rPr lang="it-IT" sz="1400" dirty="0">
                <a:solidFill>
                  <a:srgbClr val="C00000"/>
                </a:solidFill>
                <a:latin typeface="Arial" panose="020B0604020202020204" pitchFamily="34" charset="0"/>
                <a:cs typeface="Arial" panose="020B0604020202020204" pitchFamily="34" charset="0"/>
              </a:rPr>
              <a:t>criteri premianti</a:t>
            </a:r>
            <a:r>
              <a:rPr lang="it-IT" sz="1400" dirty="0">
                <a:solidFill>
                  <a:prstClr val="white">
                    <a:lumMod val="50000"/>
                  </a:prstClr>
                </a:solidFill>
                <a:latin typeface="Arial" panose="020B0604020202020204" pitchFamily="34" charset="0"/>
                <a:cs typeface="Arial" panose="020B0604020202020204" pitchFamily="34" charset="0"/>
              </a:rPr>
              <a:t>, </a:t>
            </a:r>
            <a:r>
              <a:rPr lang="it-IT" sz="1400" dirty="0">
                <a:latin typeface="Arial" panose="020B0604020202020204" pitchFamily="34" charset="0"/>
                <a:cs typeface="Arial" panose="020B0604020202020204" pitchFamily="34" charset="0"/>
              </a:rPr>
              <a:t>sono </a:t>
            </a:r>
            <a:r>
              <a:rPr lang="it-IT" sz="1400" b="1" dirty="0">
                <a:solidFill>
                  <a:srgbClr val="C00000"/>
                </a:solidFill>
                <a:latin typeface="Arial" panose="020B0604020202020204" pitchFamily="34" charset="0"/>
                <a:cs typeface="Arial" panose="020B0604020202020204" pitchFamily="34" charset="0"/>
              </a:rPr>
              <a:t>tenuti in considerazione </a:t>
            </a:r>
            <a:r>
              <a:rPr lang="it-IT" sz="1400" dirty="0">
                <a:latin typeface="Arial" panose="020B0604020202020204" pitchFamily="34" charset="0"/>
                <a:cs typeface="Arial" panose="020B0604020202020204" pitchFamily="34" charset="0"/>
              </a:rPr>
              <a:t>anche ai fini della stesura dei documenti di gara per l'applicazione del </a:t>
            </a:r>
            <a:r>
              <a:rPr lang="it-IT" sz="1400" dirty="0">
                <a:solidFill>
                  <a:srgbClr val="C00000"/>
                </a:solidFill>
                <a:latin typeface="Arial" panose="020B0604020202020204" pitchFamily="34" charset="0"/>
                <a:cs typeface="Arial" panose="020B0604020202020204" pitchFamily="34" charset="0"/>
              </a:rPr>
              <a:t>criterio dell'offerta economicamente più vantaggiosa</a:t>
            </a:r>
            <a:r>
              <a:rPr lang="it-IT" sz="1400" dirty="0">
                <a:solidFill>
                  <a:prstClr val="white">
                    <a:lumMod val="50000"/>
                  </a:prstClr>
                </a:solidFill>
                <a:latin typeface="Arial" panose="020B0604020202020204" pitchFamily="34" charset="0"/>
                <a:cs typeface="Arial" panose="020B0604020202020204" pitchFamily="34" charset="0"/>
              </a:rPr>
              <a:t>. </a:t>
            </a:r>
            <a:r>
              <a:rPr lang="it-IT" sz="1400" dirty="0">
                <a:latin typeface="Arial" panose="020B0604020202020204" pitchFamily="34" charset="0"/>
                <a:cs typeface="Arial" panose="020B0604020202020204" pitchFamily="34" charset="0"/>
              </a:rPr>
              <a:t>(</a:t>
            </a:r>
            <a:r>
              <a:rPr lang="it-IT" sz="1400" b="1" dirty="0">
                <a:latin typeface="Arial" panose="020B0604020202020204" pitchFamily="34" charset="0"/>
                <a:cs typeface="Arial" panose="020B0604020202020204" pitchFamily="34" charset="0"/>
              </a:rPr>
              <a:t>CRITERI PREMIANTI</a:t>
            </a:r>
            <a:r>
              <a:rPr lang="it-IT" sz="1400" dirty="0">
                <a:latin typeface="Arial" panose="020B0604020202020204" pitchFamily="34" charset="0"/>
                <a:cs typeface="Arial" panose="020B0604020202020204" pitchFamily="34" charset="0"/>
              </a:rPr>
              <a:t>)</a:t>
            </a:r>
          </a:p>
          <a:p>
            <a:endParaRPr lang="it-IT" sz="1400" dirty="0">
              <a:latin typeface="Arial" panose="020B0604020202020204" pitchFamily="34" charset="0"/>
              <a:cs typeface="Arial" panose="020B0604020202020204" pitchFamily="34" charset="0"/>
            </a:endParaRPr>
          </a:p>
          <a:p>
            <a:r>
              <a:rPr lang="it-IT" sz="1400" dirty="0">
                <a:latin typeface="Arial" panose="020B0604020202020204" pitchFamily="34" charset="0"/>
                <a:cs typeface="Arial" panose="020B0604020202020204" pitchFamily="34" charset="0"/>
              </a:rPr>
              <a:t>3. L'obbligo si applica per gli </a:t>
            </a:r>
            <a:r>
              <a:rPr lang="it-IT" sz="1400" dirty="0">
                <a:solidFill>
                  <a:srgbClr val="C00000"/>
                </a:solidFill>
                <a:latin typeface="Arial" panose="020B0604020202020204" pitchFamily="34" charset="0"/>
                <a:cs typeface="Arial" panose="020B0604020202020204" pitchFamily="34" charset="0"/>
              </a:rPr>
              <a:t>affidamenti di qualunque importo</a:t>
            </a:r>
            <a:r>
              <a:rPr lang="it-IT" sz="1400" dirty="0">
                <a:latin typeface="Arial" panose="020B0604020202020204" pitchFamily="34" charset="0"/>
                <a:cs typeface="Arial" panose="020B0604020202020204" pitchFamily="34" charset="0"/>
              </a:rPr>
              <a:t>, relativamente alle categorie di forniture e di affidamenti di servizi e lavori oggetto dei CAM adottati nell'ambito del PAN GPP.</a:t>
            </a:r>
          </a:p>
        </p:txBody>
      </p:sp>
      <p:sp>
        <p:nvSpPr>
          <p:cNvPr id="5" name="Rettangolo 4">
            <a:extLst>
              <a:ext uri="{FF2B5EF4-FFF2-40B4-BE49-F238E27FC236}">
                <a16:creationId xmlns:a16="http://schemas.microsoft.com/office/drawing/2014/main" id="{2C94710C-C89B-466B-9DF6-569D2768AEFD}"/>
              </a:ext>
            </a:extLst>
          </p:cNvPr>
          <p:cNvSpPr/>
          <p:nvPr/>
        </p:nvSpPr>
        <p:spPr>
          <a:xfrm>
            <a:off x="2388167" y="3755180"/>
            <a:ext cx="2678610" cy="1243546"/>
          </a:xfrm>
          <a:prstGeom prst="rect">
            <a:avLst/>
          </a:prstGeom>
          <a:noFill/>
          <a:ln>
            <a:solidFill>
              <a:srgbClr val="3366FF"/>
            </a:solidFill>
          </a:ln>
        </p:spPr>
        <p:txBody>
          <a:bodyPr>
            <a:spAutoFit/>
          </a:bodyPr>
          <a:lstStyle/>
          <a:p>
            <a:pPr defTabSz="829544" eaLnBrk="0" fontAlgn="base" hangingPunct="0">
              <a:lnSpc>
                <a:spcPct val="120000"/>
              </a:lnSpc>
              <a:spcAft>
                <a:spcPct val="0"/>
              </a:spcAft>
              <a:defRPr/>
            </a:pPr>
            <a:r>
              <a:rPr lang="it-IT" sz="1270" dirty="0">
                <a:solidFill>
                  <a:srgbClr val="000000"/>
                </a:solidFill>
                <a:latin typeface="Helvetica Neue"/>
                <a:ea typeface="ＭＳ Ｐゴシック" panose="020B0600070205080204" pitchFamily="34" charset="-128"/>
                <a:cs typeface="Helvetica Neue"/>
              </a:rPr>
              <a:t>Quindi anche per affidamenti diretti (</a:t>
            </a:r>
            <a:r>
              <a:rPr lang="it-IT" sz="1270" dirty="0" err="1">
                <a:solidFill>
                  <a:srgbClr val="000000"/>
                </a:solidFill>
                <a:latin typeface="Helvetica Neue"/>
                <a:ea typeface="ＭＳ Ｐゴシック" panose="020B0600070205080204" pitchFamily="34" charset="-128"/>
                <a:cs typeface="Helvetica Neue"/>
              </a:rPr>
              <a:t>cfr.art</a:t>
            </a:r>
            <a:r>
              <a:rPr lang="it-IT" sz="1270" dirty="0">
                <a:solidFill>
                  <a:srgbClr val="000000"/>
                </a:solidFill>
                <a:latin typeface="Helvetica Neue"/>
                <a:ea typeface="ＭＳ Ｐゴシック" panose="020B0600070205080204" pitchFamily="34" charset="-128"/>
                <a:cs typeface="Helvetica Neue"/>
              </a:rPr>
              <a:t>. 36), affidamenti al massimo ribasso, acquisti tramite Consip e centrali di acquisto regionali.</a:t>
            </a:r>
          </a:p>
        </p:txBody>
      </p:sp>
      <p:sp>
        <p:nvSpPr>
          <p:cNvPr id="6" name="Rettangolo 8">
            <a:extLst>
              <a:ext uri="{FF2B5EF4-FFF2-40B4-BE49-F238E27FC236}">
                <a16:creationId xmlns:a16="http://schemas.microsoft.com/office/drawing/2014/main" id="{F59E929D-A030-4B4D-89D0-BAFA3E43475E}"/>
              </a:ext>
            </a:extLst>
          </p:cNvPr>
          <p:cNvSpPr>
            <a:spLocks noChangeArrowheads="1"/>
          </p:cNvSpPr>
          <p:nvPr/>
        </p:nvSpPr>
        <p:spPr bwMode="auto">
          <a:xfrm>
            <a:off x="5370642" y="3613263"/>
            <a:ext cx="2642608" cy="1264962"/>
          </a:xfrm>
          <a:prstGeom prst="rect">
            <a:avLst/>
          </a:prstGeom>
          <a:noFill/>
          <a:ln w="9525">
            <a:solidFill>
              <a:srgbClr val="3366FF"/>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p>
            <a:pPr defTabSz="829544" eaLnBrk="0" fontAlgn="base" hangingPunct="0">
              <a:spcBef>
                <a:spcPct val="0"/>
              </a:spcBef>
              <a:spcAft>
                <a:spcPct val="0"/>
              </a:spcAft>
            </a:pPr>
            <a:r>
              <a:rPr lang="it-IT" sz="1270" dirty="0">
                <a:solidFill>
                  <a:srgbClr val="000000"/>
                </a:solidFill>
                <a:latin typeface="Helvetica Neue"/>
                <a:ea typeface="ＭＳ Ｐゴシック" panose="020B0600070205080204" pitchFamily="34" charset="-128"/>
                <a:cs typeface="Helvetica Neue"/>
              </a:rPr>
              <a:t>cfr. articolo 95, comma 7, che consente persino l'aggiudicazione al prezzo o al costo fisso, sulla base del quale gli operatori economici competono solo in base a criteri qualitativi.</a:t>
            </a:r>
          </a:p>
        </p:txBody>
      </p:sp>
      <p:cxnSp>
        <p:nvCxnSpPr>
          <p:cNvPr id="8" name="Connettore 2 7">
            <a:extLst>
              <a:ext uri="{FF2B5EF4-FFF2-40B4-BE49-F238E27FC236}">
                <a16:creationId xmlns:a16="http://schemas.microsoft.com/office/drawing/2014/main" id="{0581309A-46B3-47E4-841A-1E6D63A8899E}"/>
              </a:ext>
            </a:extLst>
          </p:cNvPr>
          <p:cNvCxnSpPr/>
          <p:nvPr/>
        </p:nvCxnSpPr>
        <p:spPr>
          <a:xfrm>
            <a:off x="7148945" y="2731325"/>
            <a:ext cx="564188" cy="88193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Connettore 2 9">
            <a:extLst>
              <a:ext uri="{FF2B5EF4-FFF2-40B4-BE49-F238E27FC236}">
                <a16:creationId xmlns:a16="http://schemas.microsoft.com/office/drawing/2014/main" id="{E19E3AF2-A650-40AA-8630-60E3DC5F5BEE}"/>
              </a:ext>
            </a:extLst>
          </p:cNvPr>
          <p:cNvCxnSpPr/>
          <p:nvPr/>
        </p:nvCxnSpPr>
        <p:spPr>
          <a:xfrm>
            <a:off x="1531917" y="3755180"/>
            <a:ext cx="771896" cy="72181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64004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CA8604FA-2307-5D47-AC50-EABA282EB49B}"/>
              </a:ext>
            </a:extLst>
          </p:cNvPr>
          <p:cNvSpPr>
            <a:spLocks noGrp="1"/>
          </p:cNvSpPr>
          <p:nvPr>
            <p:ph type="sldNum" sz="quarter" idx="4"/>
          </p:nvPr>
        </p:nvSpPr>
        <p:spPr/>
        <p:txBody>
          <a:bodyPr/>
          <a:lstStyle/>
          <a:p>
            <a:fld id="{E721C07E-6ECB-1E4D-B61E-6B0583E84734}" type="slidenum">
              <a:rPr lang="it-IT" smtClean="0"/>
              <a:pPr/>
              <a:t>22</a:t>
            </a:fld>
            <a:endParaRPr lang="it-IT" dirty="0"/>
          </a:p>
        </p:txBody>
      </p:sp>
      <p:sp>
        <p:nvSpPr>
          <p:cNvPr id="3" name="Titolo 1">
            <a:extLst>
              <a:ext uri="{FF2B5EF4-FFF2-40B4-BE49-F238E27FC236}">
                <a16:creationId xmlns:a16="http://schemas.microsoft.com/office/drawing/2014/main" id="{470170FF-3358-4484-AD4C-07E9DC390267}"/>
              </a:ext>
            </a:extLst>
          </p:cNvPr>
          <p:cNvSpPr txBox="1">
            <a:spLocks/>
          </p:cNvSpPr>
          <p:nvPr/>
        </p:nvSpPr>
        <p:spPr>
          <a:xfrm>
            <a:off x="1005007" y="333318"/>
            <a:ext cx="6994099" cy="415925"/>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it-IT" sz="2000" b="1" dirty="0">
                <a:solidFill>
                  <a:srgbClr val="83BB26"/>
                </a:solidFill>
                <a:latin typeface="Arial"/>
                <a:cs typeface="Arial"/>
              </a:rPr>
              <a:t>IL DIAGRAMMA DI FLUSSO DELLE SCELTE</a:t>
            </a:r>
          </a:p>
        </p:txBody>
      </p:sp>
      <p:grpSp>
        <p:nvGrpSpPr>
          <p:cNvPr id="5" name="Gruppo 4">
            <a:extLst>
              <a:ext uri="{FF2B5EF4-FFF2-40B4-BE49-F238E27FC236}">
                <a16:creationId xmlns:a16="http://schemas.microsoft.com/office/drawing/2014/main" id="{6BF63453-E5C9-41B4-AE78-AE661B1E1B85}"/>
              </a:ext>
            </a:extLst>
          </p:cNvPr>
          <p:cNvGrpSpPr/>
          <p:nvPr/>
        </p:nvGrpSpPr>
        <p:grpSpPr>
          <a:xfrm>
            <a:off x="2149598" y="768484"/>
            <a:ext cx="4434775" cy="646546"/>
            <a:chOff x="1620157" y="528100"/>
            <a:chExt cx="1293092" cy="646546"/>
          </a:xfrm>
        </p:grpSpPr>
        <p:sp>
          <p:nvSpPr>
            <p:cNvPr id="6" name="Rettangolo con angoli arrotondati 5">
              <a:extLst>
                <a:ext uri="{FF2B5EF4-FFF2-40B4-BE49-F238E27FC236}">
                  <a16:creationId xmlns:a16="http://schemas.microsoft.com/office/drawing/2014/main" id="{AEA10B1A-265C-412F-9C8C-AD5228635149}"/>
                </a:ext>
              </a:extLst>
            </p:cNvPr>
            <p:cNvSpPr/>
            <p:nvPr/>
          </p:nvSpPr>
          <p:spPr>
            <a:xfrm>
              <a:off x="1620157" y="528100"/>
              <a:ext cx="1293092" cy="64654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CasellaDiTesto 6">
              <a:extLst>
                <a:ext uri="{FF2B5EF4-FFF2-40B4-BE49-F238E27FC236}">
                  <a16:creationId xmlns:a16="http://schemas.microsoft.com/office/drawing/2014/main" id="{F9B4BF77-2744-4502-9CC7-B7349663D429}"/>
                </a:ext>
              </a:extLst>
            </p:cNvPr>
            <p:cNvSpPr txBox="1"/>
            <p:nvPr/>
          </p:nvSpPr>
          <p:spPr>
            <a:xfrm>
              <a:off x="1639094" y="547037"/>
              <a:ext cx="1255218" cy="6086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it-IT" sz="1500" kern="1200" dirty="0"/>
                <a:t>Se </a:t>
              </a:r>
              <a:r>
                <a:rPr lang="it-IT" sz="1500" dirty="0"/>
                <a:t>uno stazione appaltante che deve </a:t>
              </a:r>
              <a:r>
                <a:rPr lang="it-IT" sz="1500" kern="1200" dirty="0"/>
                <a:t>applicare il Codice dei Contratti Pubblici ?</a:t>
              </a:r>
            </a:p>
          </p:txBody>
        </p:sp>
      </p:grpSp>
      <p:grpSp>
        <p:nvGrpSpPr>
          <p:cNvPr id="8" name="Gruppo 7">
            <a:extLst>
              <a:ext uri="{FF2B5EF4-FFF2-40B4-BE49-F238E27FC236}">
                <a16:creationId xmlns:a16="http://schemas.microsoft.com/office/drawing/2014/main" id="{62DC5CBB-F5B9-465C-A9CF-8E61B0190890}"/>
              </a:ext>
            </a:extLst>
          </p:cNvPr>
          <p:cNvGrpSpPr/>
          <p:nvPr/>
        </p:nvGrpSpPr>
        <p:grpSpPr>
          <a:xfrm>
            <a:off x="1934966" y="1480025"/>
            <a:ext cx="587453" cy="646546"/>
            <a:chOff x="1620157" y="528100"/>
            <a:chExt cx="839655" cy="646546"/>
          </a:xfrm>
          <a:solidFill>
            <a:srgbClr val="7BB030"/>
          </a:solidFill>
        </p:grpSpPr>
        <p:sp>
          <p:nvSpPr>
            <p:cNvPr id="9" name="Rettangolo con angoli arrotondati 8">
              <a:extLst>
                <a:ext uri="{FF2B5EF4-FFF2-40B4-BE49-F238E27FC236}">
                  <a16:creationId xmlns:a16="http://schemas.microsoft.com/office/drawing/2014/main" id="{9557EC6C-E9EC-447E-B2AC-8EDF062EF6BB}"/>
                </a:ext>
              </a:extLst>
            </p:cNvPr>
            <p:cNvSpPr/>
            <p:nvPr/>
          </p:nvSpPr>
          <p:spPr>
            <a:xfrm>
              <a:off x="1620157" y="528100"/>
              <a:ext cx="839655" cy="646546"/>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CasellaDiTesto 9">
              <a:extLst>
                <a:ext uri="{FF2B5EF4-FFF2-40B4-BE49-F238E27FC236}">
                  <a16:creationId xmlns:a16="http://schemas.microsoft.com/office/drawing/2014/main" id="{92F12A38-F6A7-4C7A-AB66-B5601BFDA4F6}"/>
                </a:ext>
              </a:extLst>
            </p:cNvPr>
            <p:cNvSpPr txBox="1"/>
            <p:nvPr/>
          </p:nvSpPr>
          <p:spPr>
            <a:xfrm>
              <a:off x="1639094" y="547037"/>
              <a:ext cx="820718" cy="60867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it-IT" sz="1500" kern="1200" dirty="0"/>
                <a:t>SI</a:t>
              </a:r>
            </a:p>
          </p:txBody>
        </p:sp>
      </p:grpSp>
      <p:grpSp>
        <p:nvGrpSpPr>
          <p:cNvPr id="11" name="Gruppo 10">
            <a:extLst>
              <a:ext uri="{FF2B5EF4-FFF2-40B4-BE49-F238E27FC236}">
                <a16:creationId xmlns:a16="http://schemas.microsoft.com/office/drawing/2014/main" id="{88FCB8E2-5EF4-4286-B74B-BE99C0A10550}"/>
              </a:ext>
            </a:extLst>
          </p:cNvPr>
          <p:cNvGrpSpPr/>
          <p:nvPr/>
        </p:nvGrpSpPr>
        <p:grpSpPr>
          <a:xfrm>
            <a:off x="7054355" y="1498962"/>
            <a:ext cx="587453" cy="646546"/>
            <a:chOff x="1620157" y="528100"/>
            <a:chExt cx="839655" cy="646546"/>
          </a:xfrm>
          <a:solidFill>
            <a:srgbClr val="FF0000"/>
          </a:solidFill>
        </p:grpSpPr>
        <p:sp>
          <p:nvSpPr>
            <p:cNvPr id="12" name="Rettangolo con angoli arrotondati 11">
              <a:extLst>
                <a:ext uri="{FF2B5EF4-FFF2-40B4-BE49-F238E27FC236}">
                  <a16:creationId xmlns:a16="http://schemas.microsoft.com/office/drawing/2014/main" id="{8436B9EC-10CE-47BC-9736-E85C501F2D80}"/>
                </a:ext>
              </a:extLst>
            </p:cNvPr>
            <p:cNvSpPr/>
            <p:nvPr/>
          </p:nvSpPr>
          <p:spPr>
            <a:xfrm>
              <a:off x="1620157" y="528100"/>
              <a:ext cx="839655" cy="646546"/>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CasellaDiTesto 12">
              <a:extLst>
                <a:ext uri="{FF2B5EF4-FFF2-40B4-BE49-F238E27FC236}">
                  <a16:creationId xmlns:a16="http://schemas.microsoft.com/office/drawing/2014/main" id="{FE967501-4DB6-4253-AD1C-A58C4B69B72B}"/>
                </a:ext>
              </a:extLst>
            </p:cNvPr>
            <p:cNvSpPr txBox="1"/>
            <p:nvPr/>
          </p:nvSpPr>
          <p:spPr>
            <a:xfrm>
              <a:off x="1639094" y="547037"/>
              <a:ext cx="820718" cy="60867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it-IT" sz="1500" kern="1200" dirty="0"/>
                <a:t>NO</a:t>
              </a:r>
            </a:p>
          </p:txBody>
        </p:sp>
      </p:grpSp>
      <p:grpSp>
        <p:nvGrpSpPr>
          <p:cNvPr id="14" name="Gruppo 13">
            <a:extLst>
              <a:ext uri="{FF2B5EF4-FFF2-40B4-BE49-F238E27FC236}">
                <a16:creationId xmlns:a16="http://schemas.microsoft.com/office/drawing/2014/main" id="{BE7612DC-8CA6-416D-9FFD-B54ABD1943C4}"/>
              </a:ext>
            </a:extLst>
          </p:cNvPr>
          <p:cNvGrpSpPr/>
          <p:nvPr/>
        </p:nvGrpSpPr>
        <p:grpSpPr>
          <a:xfrm>
            <a:off x="1005008" y="2165053"/>
            <a:ext cx="4434775" cy="646546"/>
            <a:chOff x="1620157" y="528100"/>
            <a:chExt cx="1293092" cy="646546"/>
          </a:xfrm>
        </p:grpSpPr>
        <p:sp>
          <p:nvSpPr>
            <p:cNvPr id="15" name="Rettangolo con angoli arrotondati 14">
              <a:extLst>
                <a:ext uri="{FF2B5EF4-FFF2-40B4-BE49-F238E27FC236}">
                  <a16:creationId xmlns:a16="http://schemas.microsoft.com/office/drawing/2014/main" id="{AC30A3E5-67F4-4004-9A43-A72F7538BCB6}"/>
                </a:ext>
              </a:extLst>
            </p:cNvPr>
            <p:cNvSpPr/>
            <p:nvPr/>
          </p:nvSpPr>
          <p:spPr>
            <a:xfrm>
              <a:off x="1620157" y="528100"/>
              <a:ext cx="1293092" cy="64654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CasellaDiTesto 15">
              <a:extLst>
                <a:ext uri="{FF2B5EF4-FFF2-40B4-BE49-F238E27FC236}">
                  <a16:creationId xmlns:a16="http://schemas.microsoft.com/office/drawing/2014/main" id="{AA33DBC3-83FE-477E-9D91-792578D29F10}"/>
                </a:ext>
              </a:extLst>
            </p:cNvPr>
            <p:cNvSpPr txBox="1"/>
            <p:nvPr/>
          </p:nvSpPr>
          <p:spPr>
            <a:xfrm>
              <a:off x="1639094" y="547037"/>
              <a:ext cx="1255218" cy="6086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it-IT" sz="1500" kern="1200" dirty="0"/>
                <a:t>L’appalt</a:t>
              </a:r>
              <a:r>
                <a:rPr lang="it-IT" sz="1500" dirty="0"/>
                <a:t>o riguarda una Categoria Merceologica che già possiede un Criterio Ambientale Minimo?</a:t>
              </a:r>
              <a:endParaRPr lang="it-IT" sz="1500" kern="1200" dirty="0"/>
            </a:p>
          </p:txBody>
        </p:sp>
      </p:grpSp>
      <p:grpSp>
        <p:nvGrpSpPr>
          <p:cNvPr id="17" name="Gruppo 16">
            <a:extLst>
              <a:ext uri="{FF2B5EF4-FFF2-40B4-BE49-F238E27FC236}">
                <a16:creationId xmlns:a16="http://schemas.microsoft.com/office/drawing/2014/main" id="{A0829065-0101-4219-BF27-E279B69D3937}"/>
              </a:ext>
            </a:extLst>
          </p:cNvPr>
          <p:cNvGrpSpPr/>
          <p:nvPr/>
        </p:nvGrpSpPr>
        <p:grpSpPr>
          <a:xfrm>
            <a:off x="1902836" y="2886501"/>
            <a:ext cx="587453" cy="646546"/>
            <a:chOff x="1620157" y="528100"/>
            <a:chExt cx="839655" cy="646546"/>
          </a:xfrm>
          <a:solidFill>
            <a:srgbClr val="7BB030"/>
          </a:solidFill>
        </p:grpSpPr>
        <p:sp>
          <p:nvSpPr>
            <p:cNvPr id="18" name="Rettangolo con angoli arrotondati 17">
              <a:extLst>
                <a:ext uri="{FF2B5EF4-FFF2-40B4-BE49-F238E27FC236}">
                  <a16:creationId xmlns:a16="http://schemas.microsoft.com/office/drawing/2014/main" id="{A690EDD4-AF69-4FD0-8388-262D0441F79F}"/>
                </a:ext>
              </a:extLst>
            </p:cNvPr>
            <p:cNvSpPr/>
            <p:nvPr/>
          </p:nvSpPr>
          <p:spPr>
            <a:xfrm>
              <a:off x="1620157" y="528100"/>
              <a:ext cx="839655" cy="646546"/>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CasellaDiTesto 18">
              <a:extLst>
                <a:ext uri="{FF2B5EF4-FFF2-40B4-BE49-F238E27FC236}">
                  <a16:creationId xmlns:a16="http://schemas.microsoft.com/office/drawing/2014/main" id="{54B47786-EF17-456B-B9A4-5BF1A2E76E35}"/>
                </a:ext>
              </a:extLst>
            </p:cNvPr>
            <p:cNvSpPr txBox="1"/>
            <p:nvPr/>
          </p:nvSpPr>
          <p:spPr>
            <a:xfrm>
              <a:off x="1639094" y="547037"/>
              <a:ext cx="820718" cy="60867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it-IT" sz="1500" kern="1200" dirty="0"/>
                <a:t>SI</a:t>
              </a:r>
            </a:p>
          </p:txBody>
        </p:sp>
      </p:grpSp>
      <p:grpSp>
        <p:nvGrpSpPr>
          <p:cNvPr id="20" name="Gruppo 19">
            <a:extLst>
              <a:ext uri="{FF2B5EF4-FFF2-40B4-BE49-F238E27FC236}">
                <a16:creationId xmlns:a16="http://schemas.microsoft.com/office/drawing/2014/main" id="{F4DC4B47-B1E3-4CE2-9A49-AB79E127DB48}"/>
              </a:ext>
            </a:extLst>
          </p:cNvPr>
          <p:cNvGrpSpPr/>
          <p:nvPr/>
        </p:nvGrpSpPr>
        <p:grpSpPr>
          <a:xfrm>
            <a:off x="1005007" y="3551984"/>
            <a:ext cx="4720915" cy="1358048"/>
            <a:chOff x="1620157" y="528099"/>
            <a:chExt cx="1293092" cy="1098438"/>
          </a:xfrm>
        </p:grpSpPr>
        <p:sp>
          <p:nvSpPr>
            <p:cNvPr id="21" name="Rettangolo con angoli arrotondati 20">
              <a:extLst>
                <a:ext uri="{FF2B5EF4-FFF2-40B4-BE49-F238E27FC236}">
                  <a16:creationId xmlns:a16="http://schemas.microsoft.com/office/drawing/2014/main" id="{37D4BE13-4230-4D7D-9C6F-AAC35D1679D9}"/>
                </a:ext>
              </a:extLst>
            </p:cNvPr>
            <p:cNvSpPr/>
            <p:nvPr/>
          </p:nvSpPr>
          <p:spPr>
            <a:xfrm>
              <a:off x="1620157" y="528099"/>
              <a:ext cx="1293092" cy="1096361"/>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CasellaDiTesto 21">
              <a:extLst>
                <a:ext uri="{FF2B5EF4-FFF2-40B4-BE49-F238E27FC236}">
                  <a16:creationId xmlns:a16="http://schemas.microsoft.com/office/drawing/2014/main" id="{173D73D6-B168-45F2-9F5C-DB29571D476D}"/>
                </a:ext>
              </a:extLst>
            </p:cNvPr>
            <p:cNvSpPr txBox="1"/>
            <p:nvPr/>
          </p:nvSpPr>
          <p:spPr>
            <a:xfrm>
              <a:off x="1639094" y="690774"/>
              <a:ext cx="1274155" cy="9357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it-IT" sz="1500" kern="1200" dirty="0"/>
                <a:t>Sei obbligato a:</a:t>
              </a:r>
            </a:p>
            <a:p>
              <a:pPr marL="0" lvl="0" indent="0" defTabSz="666750">
                <a:lnSpc>
                  <a:spcPct val="90000"/>
                </a:lnSpc>
                <a:spcBef>
                  <a:spcPct val="0"/>
                </a:spcBef>
                <a:spcAft>
                  <a:spcPct val="35000"/>
                </a:spcAft>
                <a:buNone/>
              </a:pPr>
              <a:r>
                <a:rPr lang="it-IT" sz="1500" kern="1200" dirty="0"/>
                <a:t>Inserire nel capitolato le specifiche tecniche di base e le clausole contrattuali previste dal </a:t>
              </a:r>
              <a:r>
                <a:rPr lang="it-IT" sz="1500" dirty="0"/>
                <a:t>CAM;</a:t>
              </a:r>
            </a:p>
            <a:p>
              <a:pPr marL="0" lvl="0" indent="0" defTabSz="666750">
                <a:lnSpc>
                  <a:spcPct val="90000"/>
                </a:lnSpc>
                <a:spcBef>
                  <a:spcPct val="0"/>
                </a:spcBef>
                <a:spcAft>
                  <a:spcPct val="35000"/>
                </a:spcAft>
                <a:buNone/>
              </a:pPr>
              <a:r>
                <a:rPr lang="it-IT" sz="1500" dirty="0"/>
                <a:t>Prevedere che alcuni criteri premianti tengano conto delle specifiche tecniche premianti previste dal CAM</a:t>
              </a:r>
            </a:p>
            <a:p>
              <a:pPr marL="0" lvl="0" indent="0" defTabSz="666750">
                <a:lnSpc>
                  <a:spcPct val="90000"/>
                </a:lnSpc>
                <a:spcBef>
                  <a:spcPct val="0"/>
                </a:spcBef>
                <a:spcAft>
                  <a:spcPct val="35000"/>
                </a:spcAft>
                <a:buNone/>
              </a:pPr>
              <a:endParaRPr lang="it-IT" sz="1500" kern="1200" dirty="0"/>
            </a:p>
          </p:txBody>
        </p:sp>
      </p:grpSp>
      <p:pic>
        <p:nvPicPr>
          <p:cNvPr id="23" name="Immagine 22">
            <a:extLst>
              <a:ext uri="{FF2B5EF4-FFF2-40B4-BE49-F238E27FC236}">
                <a16:creationId xmlns:a16="http://schemas.microsoft.com/office/drawing/2014/main" id="{E2666FE3-EB1F-4952-B472-7DCE123674F5}"/>
              </a:ext>
            </a:extLst>
          </p:cNvPr>
          <p:cNvPicPr>
            <a:picLocks noChangeAspect="1"/>
          </p:cNvPicPr>
          <p:nvPr/>
        </p:nvPicPr>
        <p:blipFill>
          <a:blip r:embed="rId2"/>
          <a:stretch>
            <a:fillRect/>
          </a:stretch>
        </p:blipFill>
        <p:spPr>
          <a:xfrm>
            <a:off x="6276499" y="2843492"/>
            <a:ext cx="615749" cy="670618"/>
          </a:xfrm>
          <a:prstGeom prst="rect">
            <a:avLst/>
          </a:prstGeom>
        </p:spPr>
      </p:pic>
    </p:spTree>
    <p:extLst>
      <p:ext uri="{BB962C8B-B14F-4D97-AF65-F5344CB8AC3E}">
        <p14:creationId xmlns:p14="http://schemas.microsoft.com/office/powerpoint/2010/main" val="28270740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EE60E8D8-EB70-4FCD-A7DE-9DD22607D92B}"/>
              </a:ext>
            </a:extLst>
          </p:cNvPr>
          <p:cNvSpPr/>
          <p:nvPr/>
        </p:nvSpPr>
        <p:spPr>
          <a:xfrm>
            <a:off x="217291" y="3635021"/>
            <a:ext cx="3587065" cy="1081441"/>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 name="Segnaposto numero diapositiva 1">
            <a:extLst>
              <a:ext uri="{FF2B5EF4-FFF2-40B4-BE49-F238E27FC236}">
                <a16:creationId xmlns:a16="http://schemas.microsoft.com/office/drawing/2014/main" id="{CA8604FA-2307-5D47-AC50-EABA282EB49B}"/>
              </a:ext>
            </a:extLst>
          </p:cNvPr>
          <p:cNvSpPr>
            <a:spLocks noGrp="1"/>
          </p:cNvSpPr>
          <p:nvPr>
            <p:ph type="sldNum" sz="quarter" idx="4"/>
          </p:nvPr>
        </p:nvSpPr>
        <p:spPr/>
        <p:txBody>
          <a:bodyPr/>
          <a:lstStyle/>
          <a:p>
            <a:fld id="{E721C07E-6ECB-1E4D-B61E-6B0583E84734}" type="slidenum">
              <a:rPr lang="it-IT" smtClean="0"/>
              <a:pPr/>
              <a:t>23</a:t>
            </a:fld>
            <a:endParaRPr lang="it-IT" dirty="0"/>
          </a:p>
        </p:txBody>
      </p:sp>
      <p:sp>
        <p:nvSpPr>
          <p:cNvPr id="9" name="Titolo 1">
            <a:extLst>
              <a:ext uri="{FF2B5EF4-FFF2-40B4-BE49-F238E27FC236}">
                <a16:creationId xmlns:a16="http://schemas.microsoft.com/office/drawing/2014/main" id="{9B544D82-F790-4EF3-8A5A-BC6A984468B5}"/>
              </a:ext>
            </a:extLst>
          </p:cNvPr>
          <p:cNvSpPr txBox="1">
            <a:spLocks/>
          </p:cNvSpPr>
          <p:nvPr/>
        </p:nvSpPr>
        <p:spPr>
          <a:xfrm>
            <a:off x="719034" y="276755"/>
            <a:ext cx="6858633" cy="415925"/>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it-IT" sz="2000" b="1" dirty="0">
              <a:solidFill>
                <a:srgbClr val="83BB26"/>
              </a:solidFill>
              <a:latin typeface="Arial"/>
              <a:cs typeface="Arial"/>
            </a:endParaRPr>
          </a:p>
        </p:txBody>
      </p:sp>
      <p:sp>
        <p:nvSpPr>
          <p:cNvPr id="3" name="Rettangolo 2">
            <a:extLst>
              <a:ext uri="{FF2B5EF4-FFF2-40B4-BE49-F238E27FC236}">
                <a16:creationId xmlns:a16="http://schemas.microsoft.com/office/drawing/2014/main" id="{926CB5BA-E668-44BA-AF49-9D4C65D5EE6A}"/>
              </a:ext>
            </a:extLst>
          </p:cNvPr>
          <p:cNvSpPr/>
          <p:nvPr/>
        </p:nvSpPr>
        <p:spPr>
          <a:xfrm>
            <a:off x="719034" y="735872"/>
            <a:ext cx="2422073" cy="353943"/>
          </a:xfrm>
          <a:prstGeom prst="rect">
            <a:avLst/>
          </a:prstGeom>
        </p:spPr>
        <p:txBody>
          <a:bodyPr wrap="none">
            <a:spAutoFit/>
          </a:bodyPr>
          <a:lstStyle/>
          <a:p>
            <a:r>
              <a:rPr lang="it-IT" sz="1700" b="1" dirty="0">
                <a:solidFill>
                  <a:srgbClr val="00B050"/>
                </a:solidFill>
              </a:rPr>
              <a:t>Punti rilevanti ai fini GPP</a:t>
            </a:r>
          </a:p>
        </p:txBody>
      </p:sp>
      <p:sp>
        <p:nvSpPr>
          <p:cNvPr id="4" name="Rettangolo 3">
            <a:extLst>
              <a:ext uri="{FF2B5EF4-FFF2-40B4-BE49-F238E27FC236}">
                <a16:creationId xmlns:a16="http://schemas.microsoft.com/office/drawing/2014/main" id="{8B22BD07-8BDA-41E9-AB79-9F3CECA50222}"/>
              </a:ext>
            </a:extLst>
          </p:cNvPr>
          <p:cNvSpPr/>
          <p:nvPr/>
        </p:nvSpPr>
        <p:spPr>
          <a:xfrm>
            <a:off x="1709056" y="161551"/>
            <a:ext cx="6715910" cy="646331"/>
          </a:xfrm>
          <a:prstGeom prst="rect">
            <a:avLst/>
          </a:prstGeom>
        </p:spPr>
        <p:txBody>
          <a:bodyPr wrap="square">
            <a:spAutoFit/>
          </a:bodyPr>
          <a:lstStyle/>
          <a:p>
            <a:r>
              <a:rPr lang="it-IT" b="1" dirty="0">
                <a:solidFill>
                  <a:srgbClr val="FF0000"/>
                </a:solidFill>
              </a:rPr>
              <a:t>TAR Toscana 14 maggio 2018, n. 645</a:t>
            </a:r>
            <a:br>
              <a:rPr lang="it-IT" b="1" dirty="0">
                <a:solidFill>
                  <a:srgbClr val="FF0000"/>
                </a:solidFill>
              </a:rPr>
            </a:br>
            <a:r>
              <a:rPr lang="it-IT" b="1" dirty="0">
                <a:solidFill>
                  <a:srgbClr val="FF0000"/>
                </a:solidFill>
              </a:rPr>
              <a:t>Fornitura di apparecchi di illuminazione Comune di Firenze </a:t>
            </a:r>
          </a:p>
        </p:txBody>
      </p:sp>
      <p:sp>
        <p:nvSpPr>
          <p:cNvPr id="5" name="Rettangolo 4">
            <a:extLst>
              <a:ext uri="{FF2B5EF4-FFF2-40B4-BE49-F238E27FC236}">
                <a16:creationId xmlns:a16="http://schemas.microsoft.com/office/drawing/2014/main" id="{E1B0C217-B99B-48B1-92E8-1B7949E4EFE1}"/>
              </a:ext>
            </a:extLst>
          </p:cNvPr>
          <p:cNvSpPr/>
          <p:nvPr/>
        </p:nvSpPr>
        <p:spPr>
          <a:xfrm>
            <a:off x="108010" y="1796142"/>
            <a:ext cx="3385458" cy="1477328"/>
          </a:xfrm>
          <a:prstGeom prst="rect">
            <a:avLst/>
          </a:prstGeom>
        </p:spPr>
        <p:txBody>
          <a:bodyPr wrap="square">
            <a:spAutoFit/>
          </a:bodyPr>
          <a:lstStyle/>
          <a:p>
            <a:pPr marL="285750" lvl="0" indent="-285750" algn="just">
              <a:buFont typeface="Arial" panose="020B0604020202020204" pitchFamily="34" charset="0"/>
              <a:buChar char="•"/>
            </a:pPr>
            <a:r>
              <a:rPr lang="it-IT" sz="1500" dirty="0"/>
              <a:t>Mancato rispetto dei requisiti tecnici dei CAM nell’offerta aggiudicataria</a:t>
            </a:r>
          </a:p>
          <a:p>
            <a:pPr marL="285750" lvl="0" indent="-285750" algn="just">
              <a:buFont typeface="Arial" panose="020B0604020202020204" pitchFamily="34" charset="0"/>
              <a:buChar char="•"/>
            </a:pPr>
            <a:r>
              <a:rPr lang="it-IT" sz="1500" dirty="0"/>
              <a:t>Inammissibilità auto-dichiarazione del produttore </a:t>
            </a:r>
          </a:p>
          <a:p>
            <a:pPr marL="285750" lvl="0" indent="-285750" algn="just">
              <a:buFont typeface="Arial" panose="020B0604020202020204" pitchFamily="34" charset="0"/>
              <a:buChar char="•"/>
            </a:pPr>
            <a:r>
              <a:rPr lang="it-IT" sz="1500" dirty="0"/>
              <a:t>Annullamento atti di gara </a:t>
            </a:r>
          </a:p>
          <a:p>
            <a:pPr marL="285750" lvl="0" indent="-285750" algn="just">
              <a:buFont typeface="Arial" panose="020B0604020202020204" pitchFamily="34" charset="0"/>
              <a:buChar char="•"/>
            </a:pPr>
            <a:r>
              <a:rPr lang="it-IT" sz="1500" dirty="0"/>
              <a:t>Annullamento atti di aggiudicazione</a:t>
            </a:r>
          </a:p>
        </p:txBody>
      </p:sp>
      <p:sp>
        <p:nvSpPr>
          <p:cNvPr id="6" name="Rettangolo 5">
            <a:extLst>
              <a:ext uri="{FF2B5EF4-FFF2-40B4-BE49-F238E27FC236}">
                <a16:creationId xmlns:a16="http://schemas.microsoft.com/office/drawing/2014/main" id="{32F2EC7E-D9AC-4462-BC0D-04ECE067CC6B}"/>
              </a:ext>
            </a:extLst>
          </p:cNvPr>
          <p:cNvSpPr/>
          <p:nvPr/>
        </p:nvSpPr>
        <p:spPr>
          <a:xfrm>
            <a:off x="3712029" y="802158"/>
            <a:ext cx="4582884" cy="4247317"/>
          </a:xfrm>
          <a:prstGeom prst="rect">
            <a:avLst/>
          </a:prstGeom>
        </p:spPr>
        <p:txBody>
          <a:bodyPr wrap="square">
            <a:spAutoFit/>
          </a:bodyPr>
          <a:lstStyle/>
          <a:p>
            <a:pPr marL="171450" indent="-171450" algn="just">
              <a:buFont typeface="Arial" panose="020B0604020202020204" pitchFamily="34" charset="0"/>
              <a:buChar char="•"/>
            </a:pPr>
            <a:r>
              <a:rPr lang="it-IT" sz="1500" dirty="0"/>
              <a:t>È viziata la condotta della s.a. che non ravvisa a carico dell’offerta dell’aggiudicataria il mancato rispetto delle caratteristiche tecniche prescritte dal </a:t>
            </a:r>
            <a:r>
              <a:rPr lang="it-IT" sz="1500" dirty="0" err="1"/>
              <a:t>d.m.</a:t>
            </a:r>
            <a:r>
              <a:rPr lang="it-IT" sz="1500" dirty="0"/>
              <a:t> CAM (recepite dal capitolato tecnico e comunque cogenti ai sensi dell’art. 34, co. 3, d.lgs. 50/2016)</a:t>
            </a:r>
          </a:p>
          <a:p>
            <a:pPr marL="171450" indent="-171450" algn="just">
              <a:buFont typeface="Arial" panose="020B0604020202020204" pitchFamily="34" charset="0"/>
              <a:buChar char="•"/>
            </a:pPr>
            <a:r>
              <a:rPr lang="it-IT" sz="1500" b="1" dirty="0"/>
              <a:t>L’art. 34 </a:t>
            </a:r>
            <a:r>
              <a:rPr lang="it-IT" sz="1500" b="1" dirty="0">
                <a:solidFill>
                  <a:srgbClr val="C00000"/>
                </a:solidFill>
              </a:rPr>
              <a:t>impone</a:t>
            </a:r>
            <a:r>
              <a:rPr lang="it-IT" sz="1500" b="1" dirty="0"/>
              <a:t> alle </a:t>
            </a:r>
            <a:r>
              <a:rPr lang="it-IT" sz="1500" b="1" dirty="0" err="1"/>
              <a:t>ss.aa</a:t>
            </a:r>
            <a:r>
              <a:rPr lang="it-IT" sz="1500" b="1" dirty="0"/>
              <a:t>. di </a:t>
            </a:r>
            <a:r>
              <a:rPr lang="it-IT" sz="1500" b="1" dirty="0">
                <a:solidFill>
                  <a:srgbClr val="C00000"/>
                </a:solidFill>
              </a:rPr>
              <a:t>inserire nella documentazione progettuale di gara </a:t>
            </a:r>
            <a:r>
              <a:rPr lang="it-IT" sz="1500" b="1" dirty="0"/>
              <a:t>almeno le </a:t>
            </a:r>
            <a:r>
              <a:rPr lang="it-IT" sz="1500" b="1" dirty="0">
                <a:solidFill>
                  <a:srgbClr val="FF0000"/>
                </a:solidFill>
              </a:rPr>
              <a:t>specifiche tecniche e le clausole contrattuali contenute nei CAM </a:t>
            </a:r>
            <a:r>
              <a:rPr lang="it-IT" sz="1500" b="1" dirty="0"/>
              <a:t>adottati con </a:t>
            </a:r>
            <a:r>
              <a:rPr lang="it-IT" sz="1500" b="1" dirty="0" err="1"/>
              <a:t>d.m.</a:t>
            </a:r>
            <a:r>
              <a:rPr lang="it-IT" sz="1500" b="1" dirty="0"/>
              <a:t> del Ministro dell’ambiente</a:t>
            </a:r>
          </a:p>
          <a:p>
            <a:pPr marL="171450" indent="-171450" algn="just">
              <a:buFont typeface="Arial" panose="020B0604020202020204" pitchFamily="34" charset="0"/>
              <a:buChar char="•"/>
            </a:pPr>
            <a:r>
              <a:rPr lang="it-IT" sz="1500" u="sng" dirty="0"/>
              <a:t>Prima del d.lgs. 56/2017</a:t>
            </a:r>
            <a:r>
              <a:rPr lang="it-IT" sz="1500" dirty="0"/>
              <a:t>, l’obbligo di sostenibilità ambientale prescritto dall’art. 34 si applicava solo ad alcune particolari categorie di gare (es. acquisto di lampade, apparecchi di illuminazione, ecc.)</a:t>
            </a:r>
          </a:p>
          <a:p>
            <a:pPr marL="171450" indent="-171450" algn="just">
              <a:buFont typeface="Arial" panose="020B0604020202020204" pitchFamily="34" charset="0"/>
              <a:buChar char="•"/>
            </a:pPr>
            <a:r>
              <a:rPr lang="it-IT" sz="1500" u="sng" dirty="0"/>
              <a:t>Dopo il d.lgs. 56/2017</a:t>
            </a:r>
            <a:r>
              <a:rPr lang="it-IT" sz="1500" dirty="0"/>
              <a:t>, tale obbligo è stato esteso agli affidamenti di qualunque importo relativamente alle categorie di forniture e di affidamenti di servizi e lavori oggetto dei CAM</a:t>
            </a:r>
          </a:p>
        </p:txBody>
      </p:sp>
      <p:sp>
        <p:nvSpPr>
          <p:cNvPr id="8" name="Rettangolo 7">
            <a:extLst>
              <a:ext uri="{FF2B5EF4-FFF2-40B4-BE49-F238E27FC236}">
                <a16:creationId xmlns:a16="http://schemas.microsoft.com/office/drawing/2014/main" id="{A2EE0E39-0266-4338-B158-E5F348215868}"/>
              </a:ext>
            </a:extLst>
          </p:cNvPr>
          <p:cNvSpPr/>
          <p:nvPr/>
        </p:nvSpPr>
        <p:spPr>
          <a:xfrm>
            <a:off x="318094" y="3667909"/>
            <a:ext cx="3385458" cy="1015663"/>
          </a:xfrm>
          <a:prstGeom prst="rect">
            <a:avLst/>
          </a:prstGeom>
        </p:spPr>
        <p:txBody>
          <a:bodyPr wrap="square">
            <a:spAutoFit/>
          </a:bodyPr>
          <a:lstStyle/>
          <a:p>
            <a:pPr lvl="0" algn="just"/>
            <a:r>
              <a:rPr lang="it-IT" sz="1500" b="1" dirty="0"/>
              <a:t>Occorre inserire nella documentazione progettuale di gara almeno le specifiche tecniche e le clausole contrattuali dei CAM  </a:t>
            </a:r>
          </a:p>
        </p:txBody>
      </p:sp>
    </p:spTree>
    <p:extLst>
      <p:ext uri="{BB962C8B-B14F-4D97-AF65-F5344CB8AC3E}">
        <p14:creationId xmlns:p14="http://schemas.microsoft.com/office/powerpoint/2010/main" val="7471329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CA8604FA-2307-5D47-AC50-EABA282EB49B}"/>
              </a:ext>
            </a:extLst>
          </p:cNvPr>
          <p:cNvSpPr>
            <a:spLocks noGrp="1"/>
          </p:cNvSpPr>
          <p:nvPr>
            <p:ph type="sldNum" sz="quarter" idx="4"/>
          </p:nvPr>
        </p:nvSpPr>
        <p:spPr/>
        <p:txBody>
          <a:bodyPr/>
          <a:lstStyle/>
          <a:p>
            <a:fld id="{E721C07E-6ECB-1E4D-B61E-6B0583E84734}" type="slidenum">
              <a:rPr lang="it-IT" smtClean="0"/>
              <a:pPr/>
              <a:t>24</a:t>
            </a:fld>
            <a:endParaRPr lang="it-IT" dirty="0"/>
          </a:p>
        </p:txBody>
      </p:sp>
      <p:sp>
        <p:nvSpPr>
          <p:cNvPr id="3" name="Rettangolo 2">
            <a:extLst>
              <a:ext uri="{FF2B5EF4-FFF2-40B4-BE49-F238E27FC236}">
                <a16:creationId xmlns:a16="http://schemas.microsoft.com/office/drawing/2014/main" id="{926CB5BA-E668-44BA-AF49-9D4C65D5EE6A}"/>
              </a:ext>
            </a:extLst>
          </p:cNvPr>
          <p:cNvSpPr/>
          <p:nvPr/>
        </p:nvSpPr>
        <p:spPr>
          <a:xfrm>
            <a:off x="321014" y="1253448"/>
            <a:ext cx="2422073" cy="353943"/>
          </a:xfrm>
          <a:prstGeom prst="rect">
            <a:avLst/>
          </a:prstGeom>
        </p:spPr>
        <p:txBody>
          <a:bodyPr wrap="none">
            <a:spAutoFit/>
          </a:bodyPr>
          <a:lstStyle/>
          <a:p>
            <a:r>
              <a:rPr lang="it-IT" sz="1700" b="1" dirty="0">
                <a:solidFill>
                  <a:srgbClr val="00B050"/>
                </a:solidFill>
              </a:rPr>
              <a:t>Punti rilevanti ai fini GPP</a:t>
            </a:r>
          </a:p>
        </p:txBody>
      </p:sp>
      <p:sp>
        <p:nvSpPr>
          <p:cNvPr id="4" name="Rettangolo 3">
            <a:extLst>
              <a:ext uri="{FF2B5EF4-FFF2-40B4-BE49-F238E27FC236}">
                <a16:creationId xmlns:a16="http://schemas.microsoft.com/office/drawing/2014/main" id="{8B22BD07-8BDA-41E9-AB79-9F3CECA50222}"/>
              </a:ext>
            </a:extLst>
          </p:cNvPr>
          <p:cNvSpPr/>
          <p:nvPr/>
        </p:nvSpPr>
        <p:spPr>
          <a:xfrm>
            <a:off x="1061962" y="186768"/>
            <a:ext cx="7791550" cy="923330"/>
          </a:xfrm>
          <a:prstGeom prst="rect">
            <a:avLst/>
          </a:prstGeom>
        </p:spPr>
        <p:txBody>
          <a:bodyPr wrap="square">
            <a:spAutoFit/>
          </a:bodyPr>
          <a:lstStyle/>
          <a:p>
            <a:r>
              <a:rPr lang="it-IT" b="1" dirty="0">
                <a:solidFill>
                  <a:srgbClr val="FF0000"/>
                </a:solidFill>
              </a:rPr>
              <a:t>20 febbraio 2019 TAR Veneto I sezione: gara per arredi - Azienda speciale consortile Servizi alla persona Longarone Zoldo A.S.C.  - </a:t>
            </a:r>
            <a:r>
              <a:rPr lang="it-IT" b="1" dirty="0" err="1">
                <a:solidFill>
                  <a:srgbClr val="FF0000"/>
                </a:solidFill>
              </a:rPr>
              <a:t>Caremed</a:t>
            </a:r>
            <a:r>
              <a:rPr lang="it-IT" b="1" dirty="0">
                <a:solidFill>
                  <a:srgbClr val="FF0000"/>
                </a:solidFill>
              </a:rPr>
              <a:t> </a:t>
            </a:r>
            <a:r>
              <a:rPr lang="it-IT" b="1" dirty="0" err="1">
                <a:solidFill>
                  <a:srgbClr val="FF0000"/>
                </a:solidFill>
              </a:rPr>
              <a:t>s.r.</a:t>
            </a:r>
            <a:r>
              <a:rPr lang="it-IT" b="1" dirty="0">
                <a:solidFill>
                  <a:srgbClr val="FF0000"/>
                </a:solidFill>
              </a:rPr>
              <a:t> vs </a:t>
            </a:r>
            <a:r>
              <a:rPr lang="it-IT" b="1" dirty="0" err="1">
                <a:solidFill>
                  <a:srgbClr val="FF0000"/>
                </a:solidFill>
              </a:rPr>
              <a:t>Cit</a:t>
            </a:r>
            <a:endParaRPr lang="it-IT" b="1" dirty="0">
              <a:solidFill>
                <a:srgbClr val="FF0000"/>
              </a:solidFill>
            </a:endParaRPr>
          </a:p>
          <a:p>
            <a:r>
              <a:rPr lang="it-IT" b="1" dirty="0">
                <a:solidFill>
                  <a:srgbClr val="FF0000"/>
                </a:solidFill>
              </a:rPr>
              <a:t>N. Registro generale 1237 del 2018  </a:t>
            </a:r>
          </a:p>
        </p:txBody>
      </p:sp>
      <p:sp>
        <p:nvSpPr>
          <p:cNvPr id="5" name="Rettangolo 4">
            <a:extLst>
              <a:ext uri="{FF2B5EF4-FFF2-40B4-BE49-F238E27FC236}">
                <a16:creationId xmlns:a16="http://schemas.microsoft.com/office/drawing/2014/main" id="{E1B0C217-B99B-48B1-92E8-1B7949E4EFE1}"/>
              </a:ext>
            </a:extLst>
          </p:cNvPr>
          <p:cNvSpPr/>
          <p:nvPr/>
        </p:nvSpPr>
        <p:spPr>
          <a:xfrm>
            <a:off x="343463" y="1800806"/>
            <a:ext cx="2754300" cy="2400657"/>
          </a:xfrm>
          <a:prstGeom prst="rect">
            <a:avLst/>
          </a:prstGeom>
        </p:spPr>
        <p:txBody>
          <a:bodyPr wrap="square">
            <a:spAutoFit/>
          </a:bodyPr>
          <a:lstStyle/>
          <a:p>
            <a:pPr marL="285750" lvl="0" indent="-285750" algn="just">
              <a:buFont typeface="Arial" panose="020B0604020202020204" pitchFamily="34" charset="0"/>
              <a:buChar char="•"/>
            </a:pPr>
            <a:r>
              <a:rPr lang="it-IT" sz="1500" dirty="0"/>
              <a:t>Mancato richiamo all’obbligo di rispettare i CAM negli atti di gara</a:t>
            </a:r>
          </a:p>
          <a:p>
            <a:pPr marL="285750" lvl="0" indent="-285750" algn="just">
              <a:buFont typeface="Arial" panose="020B0604020202020204" pitchFamily="34" charset="0"/>
              <a:buChar char="•"/>
            </a:pPr>
            <a:r>
              <a:rPr lang="it-IT" sz="1500" dirty="0"/>
              <a:t>Le certificazioni non sono requisito soggettivo ma possono essere prodotte in fase di esecuzione</a:t>
            </a:r>
          </a:p>
          <a:p>
            <a:pPr marL="285750" lvl="0" indent="-285750" algn="just">
              <a:buFont typeface="Arial" panose="020B0604020202020204" pitchFamily="34" charset="0"/>
              <a:buChar char="•"/>
            </a:pPr>
            <a:r>
              <a:rPr lang="it-IT" sz="1500" dirty="0"/>
              <a:t>Respingimento istanza cautelare</a:t>
            </a:r>
          </a:p>
          <a:p>
            <a:pPr marL="285750" lvl="0" indent="-285750" algn="just">
              <a:buFont typeface="Arial" panose="020B0604020202020204" pitchFamily="34" charset="0"/>
              <a:buChar char="•"/>
            </a:pPr>
            <a:endParaRPr lang="it-IT" sz="1500" dirty="0"/>
          </a:p>
        </p:txBody>
      </p:sp>
      <p:sp>
        <p:nvSpPr>
          <p:cNvPr id="6" name="Rettangolo 5">
            <a:extLst>
              <a:ext uri="{FF2B5EF4-FFF2-40B4-BE49-F238E27FC236}">
                <a16:creationId xmlns:a16="http://schemas.microsoft.com/office/drawing/2014/main" id="{32F2EC7E-D9AC-4462-BC0D-04ECE067CC6B}"/>
              </a:ext>
            </a:extLst>
          </p:cNvPr>
          <p:cNvSpPr/>
          <p:nvPr/>
        </p:nvSpPr>
        <p:spPr>
          <a:xfrm>
            <a:off x="3247053" y="996309"/>
            <a:ext cx="4898571" cy="4016484"/>
          </a:xfrm>
          <a:prstGeom prst="rect">
            <a:avLst/>
          </a:prstGeom>
        </p:spPr>
        <p:txBody>
          <a:bodyPr wrap="square">
            <a:spAutoFit/>
          </a:bodyPr>
          <a:lstStyle/>
          <a:p>
            <a:pPr marL="171450" indent="-171450" algn="just">
              <a:buFont typeface="Arial" panose="020B0604020202020204" pitchFamily="34" charset="0"/>
              <a:buChar char="•"/>
            </a:pPr>
            <a:r>
              <a:rPr lang="it-IT" sz="1500" dirty="0"/>
              <a:t>ha aggiudicato una gara per arredi a </a:t>
            </a:r>
            <a:r>
              <a:rPr lang="it-IT" sz="1500" dirty="0" err="1"/>
              <a:t>Caremed</a:t>
            </a:r>
            <a:r>
              <a:rPr lang="it-IT" sz="1500" dirty="0"/>
              <a:t> </a:t>
            </a:r>
            <a:r>
              <a:rPr lang="it-IT" sz="1500" dirty="0" err="1"/>
              <a:t>s.r.</a:t>
            </a:r>
            <a:r>
              <a:rPr lang="it-IT" sz="1500" dirty="0"/>
              <a:t> e </a:t>
            </a:r>
            <a:r>
              <a:rPr lang="it-IT" sz="1500" dirty="0" err="1"/>
              <a:t>Cit</a:t>
            </a:r>
            <a:r>
              <a:rPr lang="it-IT" sz="1500" dirty="0"/>
              <a:t> ha presentato ricorso al TAR perché la lettera di invito e il capitolato descrittivo prestazionale non contengono alcun richiamo all’obbligo di rispettare i CAM, né gli stessi sono stati utilizzati come parametri di valutazione delle offerte</a:t>
            </a:r>
          </a:p>
          <a:p>
            <a:pPr marL="171450" indent="-171450" algn="just">
              <a:buFont typeface="Arial" panose="020B0604020202020204" pitchFamily="34" charset="0"/>
              <a:buChar char="•"/>
            </a:pPr>
            <a:r>
              <a:rPr lang="it-IT" sz="1500" dirty="0"/>
              <a:t>Il Tar ha confermato l’aggiudicazione a </a:t>
            </a:r>
            <a:r>
              <a:rPr lang="it-IT" sz="1500" dirty="0" err="1"/>
              <a:t>Caremed</a:t>
            </a:r>
            <a:r>
              <a:rPr lang="it-IT" sz="1500" dirty="0"/>
              <a:t> per i seguenti motivi: a) </a:t>
            </a:r>
            <a:r>
              <a:rPr lang="it-IT" sz="1500" b="1" dirty="0">
                <a:solidFill>
                  <a:srgbClr val="FF0000"/>
                </a:solidFill>
              </a:rPr>
              <a:t>l’obbligo di rispettare i CAM deriva direttamente dalla previsione contenuta all’art. 34</a:t>
            </a:r>
            <a:r>
              <a:rPr lang="it-IT" sz="1500" b="1" dirty="0"/>
              <a:t> </a:t>
            </a:r>
            <a:r>
              <a:rPr lang="it-IT" sz="1500" dirty="0"/>
              <a:t>del </a:t>
            </a:r>
            <a:r>
              <a:rPr lang="it-IT" sz="1500" dirty="0" err="1"/>
              <a:t>D.Lgs.</a:t>
            </a:r>
            <a:r>
              <a:rPr lang="it-IT" sz="1500" dirty="0"/>
              <a:t> n. 50/2016, che costituisce norma imperativa e cogente e che opera, pertanto, </a:t>
            </a:r>
            <a:r>
              <a:rPr lang="it-IT" sz="1500" b="1" dirty="0">
                <a:solidFill>
                  <a:srgbClr val="FF0000"/>
                </a:solidFill>
              </a:rPr>
              <a:t>indipendentemente da una sua espressa previsione negli atti di gara</a:t>
            </a:r>
          </a:p>
          <a:p>
            <a:pPr marL="171450" indent="-171450" algn="just">
              <a:buFont typeface="Arial" panose="020B0604020202020204" pitchFamily="34" charset="0"/>
              <a:buChar char="•"/>
            </a:pPr>
            <a:r>
              <a:rPr lang="it-IT" sz="1500" dirty="0"/>
              <a:t>le </a:t>
            </a:r>
            <a:r>
              <a:rPr lang="it-IT" sz="1500" b="1" dirty="0"/>
              <a:t>certificazioni dimostrative del rispetto dei CAM non attengono ai requisiti soggettivi di partecipazione dei concorrenti</a:t>
            </a:r>
            <a:r>
              <a:rPr lang="it-IT" sz="1500" dirty="0"/>
              <a:t>, ma sono documenti atti a dimostrare le caratteristiche dei prodotti offerti, che in quanto tali </a:t>
            </a:r>
            <a:r>
              <a:rPr lang="it-IT" sz="1500" b="1" dirty="0"/>
              <a:t>possono essere prodotti in fase di esecuzione del contratto</a:t>
            </a:r>
          </a:p>
        </p:txBody>
      </p:sp>
      <p:sp>
        <p:nvSpPr>
          <p:cNvPr id="7" name="Rettangolo 6">
            <a:extLst>
              <a:ext uri="{FF2B5EF4-FFF2-40B4-BE49-F238E27FC236}">
                <a16:creationId xmlns:a16="http://schemas.microsoft.com/office/drawing/2014/main" id="{18071DC6-71D1-4B48-8FBB-C1F11464BEC2}"/>
              </a:ext>
            </a:extLst>
          </p:cNvPr>
          <p:cNvSpPr/>
          <p:nvPr/>
        </p:nvSpPr>
        <p:spPr>
          <a:xfrm>
            <a:off x="64298" y="3920063"/>
            <a:ext cx="3322370" cy="1070244"/>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1920B1E9-80C0-4027-9BC1-7E44B7B0C9E6}"/>
              </a:ext>
            </a:extLst>
          </p:cNvPr>
          <p:cNvSpPr/>
          <p:nvPr/>
        </p:nvSpPr>
        <p:spPr>
          <a:xfrm>
            <a:off x="165100" y="3952950"/>
            <a:ext cx="3081953" cy="1015663"/>
          </a:xfrm>
          <a:prstGeom prst="rect">
            <a:avLst/>
          </a:prstGeom>
        </p:spPr>
        <p:txBody>
          <a:bodyPr wrap="square">
            <a:spAutoFit/>
          </a:bodyPr>
          <a:lstStyle/>
          <a:p>
            <a:pPr lvl="0" algn="just"/>
            <a:r>
              <a:rPr lang="it-IT" sz="1500" b="1" dirty="0"/>
              <a:t>I CAM anche se non esplicitamente richiamati negli atti di gara sono sempre validi, per la «gerarchia delle fonti»</a:t>
            </a:r>
          </a:p>
        </p:txBody>
      </p:sp>
    </p:spTree>
    <p:extLst>
      <p:ext uri="{BB962C8B-B14F-4D97-AF65-F5344CB8AC3E}">
        <p14:creationId xmlns:p14="http://schemas.microsoft.com/office/powerpoint/2010/main" val="38247638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CA8604FA-2307-5D47-AC50-EABA282EB49B}"/>
              </a:ext>
            </a:extLst>
          </p:cNvPr>
          <p:cNvSpPr>
            <a:spLocks noGrp="1"/>
          </p:cNvSpPr>
          <p:nvPr>
            <p:ph type="sldNum" sz="quarter" idx="4"/>
          </p:nvPr>
        </p:nvSpPr>
        <p:spPr/>
        <p:txBody>
          <a:bodyPr/>
          <a:lstStyle/>
          <a:p>
            <a:fld id="{E721C07E-6ECB-1E4D-B61E-6B0583E84734}" type="slidenum">
              <a:rPr lang="it-IT" smtClean="0"/>
              <a:pPr/>
              <a:t>25</a:t>
            </a:fld>
            <a:endParaRPr lang="it-IT" dirty="0"/>
          </a:p>
        </p:txBody>
      </p:sp>
      <p:sp>
        <p:nvSpPr>
          <p:cNvPr id="9" name="Titolo 1">
            <a:extLst>
              <a:ext uri="{FF2B5EF4-FFF2-40B4-BE49-F238E27FC236}">
                <a16:creationId xmlns:a16="http://schemas.microsoft.com/office/drawing/2014/main" id="{9B544D82-F790-4EF3-8A5A-BC6A984468B5}"/>
              </a:ext>
            </a:extLst>
          </p:cNvPr>
          <p:cNvSpPr txBox="1">
            <a:spLocks/>
          </p:cNvSpPr>
          <p:nvPr/>
        </p:nvSpPr>
        <p:spPr>
          <a:xfrm>
            <a:off x="719034" y="276755"/>
            <a:ext cx="6858633" cy="415925"/>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it-IT" sz="2000" b="1" dirty="0">
              <a:solidFill>
                <a:srgbClr val="83BB26"/>
              </a:solidFill>
              <a:latin typeface="Arial"/>
              <a:cs typeface="Arial"/>
            </a:endParaRPr>
          </a:p>
        </p:txBody>
      </p:sp>
      <p:sp>
        <p:nvSpPr>
          <p:cNvPr id="3" name="Rettangolo 2">
            <a:extLst>
              <a:ext uri="{FF2B5EF4-FFF2-40B4-BE49-F238E27FC236}">
                <a16:creationId xmlns:a16="http://schemas.microsoft.com/office/drawing/2014/main" id="{2EDCFC9A-937C-4045-9504-8897711C9B6D}"/>
              </a:ext>
            </a:extLst>
          </p:cNvPr>
          <p:cNvSpPr/>
          <p:nvPr/>
        </p:nvSpPr>
        <p:spPr>
          <a:xfrm>
            <a:off x="719034" y="1404946"/>
            <a:ext cx="2559547" cy="369332"/>
          </a:xfrm>
          <a:prstGeom prst="rect">
            <a:avLst/>
          </a:prstGeom>
        </p:spPr>
        <p:txBody>
          <a:bodyPr wrap="none">
            <a:spAutoFit/>
          </a:bodyPr>
          <a:lstStyle/>
          <a:p>
            <a:r>
              <a:rPr lang="it-IT" b="1" dirty="0">
                <a:solidFill>
                  <a:srgbClr val="00B050"/>
                </a:solidFill>
              </a:rPr>
              <a:t>Punti rilevanti ai fini GPP</a:t>
            </a:r>
          </a:p>
        </p:txBody>
      </p:sp>
      <p:sp>
        <p:nvSpPr>
          <p:cNvPr id="4" name="Rettangolo 3">
            <a:extLst>
              <a:ext uri="{FF2B5EF4-FFF2-40B4-BE49-F238E27FC236}">
                <a16:creationId xmlns:a16="http://schemas.microsoft.com/office/drawing/2014/main" id="{48606E34-9DF8-48BB-8DD4-2A280FD4612C}"/>
              </a:ext>
            </a:extLst>
          </p:cNvPr>
          <p:cNvSpPr/>
          <p:nvPr/>
        </p:nvSpPr>
        <p:spPr>
          <a:xfrm>
            <a:off x="1460108" y="232866"/>
            <a:ext cx="7053366" cy="923330"/>
          </a:xfrm>
          <a:prstGeom prst="rect">
            <a:avLst/>
          </a:prstGeom>
        </p:spPr>
        <p:txBody>
          <a:bodyPr wrap="square">
            <a:spAutoFit/>
          </a:bodyPr>
          <a:lstStyle/>
          <a:p>
            <a:r>
              <a:rPr lang="it-IT" b="1" dirty="0">
                <a:solidFill>
                  <a:srgbClr val="FF0000"/>
                </a:solidFill>
              </a:rPr>
              <a:t>TAR Lombardia n. 403 del 12 febbraio 2018</a:t>
            </a:r>
            <a:br>
              <a:rPr lang="it-IT" b="1" dirty="0">
                <a:solidFill>
                  <a:srgbClr val="FF0000"/>
                </a:solidFill>
              </a:rPr>
            </a:br>
            <a:r>
              <a:rPr lang="it-IT" b="1" dirty="0">
                <a:solidFill>
                  <a:srgbClr val="FF0000"/>
                </a:solidFill>
              </a:rPr>
              <a:t>Bando del Ministero di Grazia e Giustizia per la fornitura di derrate alimentari per detenuti</a:t>
            </a:r>
          </a:p>
        </p:txBody>
      </p:sp>
      <p:sp>
        <p:nvSpPr>
          <p:cNvPr id="5" name="Rettangolo 4">
            <a:extLst>
              <a:ext uri="{FF2B5EF4-FFF2-40B4-BE49-F238E27FC236}">
                <a16:creationId xmlns:a16="http://schemas.microsoft.com/office/drawing/2014/main" id="{A716B057-592E-4436-88B0-59E0284ABB56}"/>
              </a:ext>
            </a:extLst>
          </p:cNvPr>
          <p:cNvSpPr/>
          <p:nvPr/>
        </p:nvSpPr>
        <p:spPr>
          <a:xfrm>
            <a:off x="719034" y="1868928"/>
            <a:ext cx="7151337" cy="1754326"/>
          </a:xfrm>
          <a:prstGeom prst="rect">
            <a:avLst/>
          </a:prstGeom>
        </p:spPr>
        <p:txBody>
          <a:bodyPr wrap="square">
            <a:spAutoFit/>
          </a:bodyPr>
          <a:lstStyle/>
          <a:p>
            <a:pPr marL="342900" lvl="0" indent="-342900" algn="just">
              <a:buFont typeface="Arial" panose="020B0604020202020204" pitchFamily="34" charset="0"/>
              <a:buChar char="•"/>
            </a:pPr>
            <a:r>
              <a:rPr lang="it-IT" dirty="0"/>
              <a:t>Il bando include i criteri del «CAM Ristorazione» (</a:t>
            </a:r>
            <a:r>
              <a:rPr lang="it-IT" dirty="0" err="1"/>
              <a:t>d.m.</a:t>
            </a:r>
            <a:r>
              <a:rPr lang="it-IT" dirty="0"/>
              <a:t> 25 luglio 2011), prevedendo la richiesta di prodotti certificati DOP/IGP/STG</a:t>
            </a:r>
          </a:p>
          <a:p>
            <a:pPr marL="342900" lvl="0" indent="-342900" algn="just">
              <a:buFont typeface="Arial" panose="020B0604020202020204" pitchFamily="34" charset="0"/>
              <a:buChar char="•"/>
            </a:pPr>
            <a:r>
              <a:rPr lang="it-IT" dirty="0"/>
              <a:t>La P.A. deve effettuare una </a:t>
            </a:r>
            <a:r>
              <a:rPr lang="it-IT" b="1" dirty="0"/>
              <a:t>preventiva istruttoria </a:t>
            </a:r>
            <a:r>
              <a:rPr lang="it-IT" dirty="0"/>
              <a:t>per verificare la disponibilità di tali prodotti sul del mercato e per accertare la </a:t>
            </a:r>
            <a:r>
              <a:rPr lang="it-IT" b="1" dirty="0">
                <a:solidFill>
                  <a:srgbClr val="FF0000"/>
                </a:solidFill>
              </a:rPr>
              <a:t>congruità del prezzo posto a base di gara</a:t>
            </a:r>
            <a:r>
              <a:rPr lang="it-IT" dirty="0"/>
              <a:t> rispetto alla disponibilità dei prodotti</a:t>
            </a:r>
          </a:p>
          <a:p>
            <a:pPr marL="342900" lvl="0" indent="-342900" algn="just">
              <a:buFont typeface="Arial" panose="020B0604020202020204" pitchFamily="34" charset="0"/>
              <a:buChar char="•"/>
            </a:pPr>
            <a:r>
              <a:rPr lang="it-IT" dirty="0"/>
              <a:t>In mancanza, il bando è annullabile</a:t>
            </a:r>
          </a:p>
        </p:txBody>
      </p:sp>
      <p:sp>
        <p:nvSpPr>
          <p:cNvPr id="7" name="Rettangolo 6">
            <a:extLst>
              <a:ext uri="{FF2B5EF4-FFF2-40B4-BE49-F238E27FC236}">
                <a16:creationId xmlns:a16="http://schemas.microsoft.com/office/drawing/2014/main" id="{037022E9-BBB1-46BD-89F5-4B1F9087F4AF}"/>
              </a:ext>
            </a:extLst>
          </p:cNvPr>
          <p:cNvSpPr/>
          <p:nvPr/>
        </p:nvSpPr>
        <p:spPr>
          <a:xfrm>
            <a:off x="618231" y="3635023"/>
            <a:ext cx="3587065" cy="817718"/>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AB1ACFF5-73CA-4721-8611-C70F9BAB29FF}"/>
              </a:ext>
            </a:extLst>
          </p:cNvPr>
          <p:cNvSpPr/>
          <p:nvPr/>
        </p:nvSpPr>
        <p:spPr>
          <a:xfrm>
            <a:off x="719034" y="3667910"/>
            <a:ext cx="3385458" cy="784830"/>
          </a:xfrm>
          <a:prstGeom prst="rect">
            <a:avLst/>
          </a:prstGeom>
        </p:spPr>
        <p:txBody>
          <a:bodyPr wrap="square">
            <a:spAutoFit/>
          </a:bodyPr>
          <a:lstStyle/>
          <a:p>
            <a:pPr lvl="0" algn="just"/>
            <a:r>
              <a:rPr lang="it-IT" sz="1500" b="1" dirty="0"/>
              <a:t>Il prezzo posto a base di gara deve essere congruo, per evitare di chiedere molti requisiti ma spendendo poco</a:t>
            </a:r>
          </a:p>
        </p:txBody>
      </p:sp>
    </p:spTree>
    <p:extLst>
      <p:ext uri="{BB962C8B-B14F-4D97-AF65-F5344CB8AC3E}">
        <p14:creationId xmlns:p14="http://schemas.microsoft.com/office/powerpoint/2010/main" val="28498804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CA8604FA-2307-5D47-AC50-EABA282EB49B}"/>
              </a:ext>
            </a:extLst>
          </p:cNvPr>
          <p:cNvSpPr>
            <a:spLocks noGrp="1"/>
          </p:cNvSpPr>
          <p:nvPr>
            <p:ph type="sldNum" sz="quarter" idx="4"/>
          </p:nvPr>
        </p:nvSpPr>
        <p:spPr/>
        <p:txBody>
          <a:bodyPr/>
          <a:lstStyle/>
          <a:p>
            <a:fld id="{E721C07E-6ECB-1E4D-B61E-6B0583E84734}" type="slidenum">
              <a:rPr lang="it-IT" smtClean="0"/>
              <a:pPr/>
              <a:t>26</a:t>
            </a:fld>
            <a:endParaRPr lang="it-IT" dirty="0"/>
          </a:p>
        </p:txBody>
      </p:sp>
      <p:sp>
        <p:nvSpPr>
          <p:cNvPr id="3" name="Titolo 1">
            <a:extLst>
              <a:ext uri="{FF2B5EF4-FFF2-40B4-BE49-F238E27FC236}">
                <a16:creationId xmlns:a16="http://schemas.microsoft.com/office/drawing/2014/main" id="{F5FDB98A-AA1F-4B2E-8AC5-A58BB291E1E6}"/>
              </a:ext>
            </a:extLst>
          </p:cNvPr>
          <p:cNvSpPr txBox="1">
            <a:spLocks/>
          </p:cNvSpPr>
          <p:nvPr/>
        </p:nvSpPr>
        <p:spPr>
          <a:xfrm>
            <a:off x="933523" y="282577"/>
            <a:ext cx="6994099" cy="415925"/>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it-IT" sz="2000" b="1" dirty="0">
                <a:solidFill>
                  <a:srgbClr val="83BB26"/>
                </a:solidFill>
                <a:latin typeface="Arial"/>
                <a:cs typeface="Arial"/>
              </a:rPr>
              <a:t>ART 68: LE SPECIFICHE TECNICHE (1)</a:t>
            </a:r>
          </a:p>
        </p:txBody>
      </p:sp>
      <p:sp>
        <p:nvSpPr>
          <p:cNvPr id="4" name="Rettangolo 3">
            <a:extLst>
              <a:ext uri="{FF2B5EF4-FFF2-40B4-BE49-F238E27FC236}">
                <a16:creationId xmlns:a16="http://schemas.microsoft.com/office/drawing/2014/main" id="{0A884C38-31C7-4BF2-940A-638EC4F7EF93}"/>
              </a:ext>
            </a:extLst>
          </p:cNvPr>
          <p:cNvSpPr/>
          <p:nvPr/>
        </p:nvSpPr>
        <p:spPr>
          <a:xfrm>
            <a:off x="719034" y="1077524"/>
            <a:ext cx="6748566" cy="2677656"/>
          </a:xfrm>
          <a:prstGeom prst="rect">
            <a:avLst/>
          </a:prstGeom>
        </p:spPr>
        <p:txBody>
          <a:bodyPr wrap="square">
            <a:spAutoFit/>
          </a:bodyPr>
          <a:lstStyle/>
          <a:p>
            <a:r>
              <a:rPr lang="it-IT" sz="1400" dirty="0">
                <a:latin typeface="Arial" panose="020B0604020202020204" pitchFamily="34" charset="0"/>
                <a:cs typeface="Arial" panose="020B0604020202020204" pitchFamily="34" charset="0"/>
              </a:rPr>
              <a:t>1.Le specifiche tecniche indicate al punto 1 allegato XIII sono inserite nei documenti di gara e definiscono le caratteristiche previste per lavori, servizi o forniture. Tali caratteristiche possono inoltre </a:t>
            </a:r>
            <a:r>
              <a:rPr lang="it-IT" sz="1400" dirty="0">
                <a:solidFill>
                  <a:srgbClr val="C00000"/>
                </a:solidFill>
                <a:latin typeface="Arial" panose="020B0604020202020204" pitchFamily="34" charset="0"/>
                <a:cs typeface="Arial" panose="020B0604020202020204" pitchFamily="34" charset="0"/>
              </a:rPr>
              <a:t>riferirsi allo </a:t>
            </a:r>
            <a:r>
              <a:rPr lang="it-IT" sz="1400" b="1" dirty="0">
                <a:solidFill>
                  <a:srgbClr val="C00000"/>
                </a:solidFill>
                <a:latin typeface="Arial" panose="020B0604020202020204" pitchFamily="34" charset="0"/>
                <a:cs typeface="Arial" panose="020B0604020202020204" pitchFamily="34" charset="0"/>
              </a:rPr>
              <a:t>specifico processo o metodo di produzione o prestazione </a:t>
            </a:r>
            <a:r>
              <a:rPr lang="it-IT" sz="1400" dirty="0">
                <a:solidFill>
                  <a:srgbClr val="C00000"/>
                </a:solidFill>
                <a:latin typeface="Arial" panose="020B0604020202020204" pitchFamily="34" charset="0"/>
                <a:cs typeface="Arial" panose="020B0604020202020204" pitchFamily="34" charset="0"/>
              </a:rPr>
              <a:t>dei lavori, delle forniture o dei servizi richiesti, o a uno specifico processo per </a:t>
            </a:r>
            <a:r>
              <a:rPr lang="it-IT" sz="1400" b="1" dirty="0">
                <a:solidFill>
                  <a:srgbClr val="C00000"/>
                </a:solidFill>
                <a:latin typeface="Arial" panose="020B0604020202020204" pitchFamily="34" charset="0"/>
                <a:cs typeface="Arial" panose="020B0604020202020204" pitchFamily="34" charset="0"/>
              </a:rPr>
              <a:t>un'altra fase </a:t>
            </a:r>
            <a:r>
              <a:rPr lang="it-IT" sz="1400" dirty="0">
                <a:solidFill>
                  <a:srgbClr val="C00000"/>
                </a:solidFill>
                <a:latin typeface="Arial" panose="020B0604020202020204" pitchFamily="34" charset="0"/>
                <a:cs typeface="Arial" panose="020B0604020202020204" pitchFamily="34" charset="0"/>
              </a:rPr>
              <a:t>del loro ciclo di vita </a:t>
            </a:r>
            <a:r>
              <a:rPr lang="it-IT" sz="1400" b="1" dirty="0">
                <a:solidFill>
                  <a:srgbClr val="C00000"/>
                </a:solidFill>
                <a:latin typeface="Arial" panose="020B0604020202020204" pitchFamily="34" charset="0"/>
                <a:cs typeface="Arial" panose="020B0604020202020204" pitchFamily="34" charset="0"/>
              </a:rPr>
              <a:t>anche se questi fattori non sono parte del loro contenuto sostanziale</a:t>
            </a:r>
            <a:r>
              <a:rPr lang="it-IT" sz="1400" dirty="0">
                <a:solidFill>
                  <a:prstClr val="white">
                    <a:lumMod val="50000"/>
                  </a:prstClr>
                </a:solidFill>
                <a:latin typeface="Arial" panose="020B0604020202020204" pitchFamily="34" charset="0"/>
                <a:cs typeface="Arial" panose="020B0604020202020204" pitchFamily="34" charset="0"/>
              </a:rPr>
              <a:t>, </a:t>
            </a:r>
            <a:r>
              <a:rPr lang="it-IT" sz="1400" dirty="0">
                <a:latin typeface="Arial" panose="020B0604020202020204" pitchFamily="34" charset="0"/>
                <a:cs typeface="Arial" panose="020B0604020202020204" pitchFamily="34" charset="0"/>
              </a:rPr>
              <a:t>purché siano </a:t>
            </a:r>
            <a:r>
              <a:rPr lang="it-IT" sz="1400" dirty="0">
                <a:solidFill>
                  <a:srgbClr val="C00000"/>
                </a:solidFill>
                <a:latin typeface="Arial" panose="020B0604020202020204" pitchFamily="34" charset="0"/>
                <a:cs typeface="Arial" panose="020B0604020202020204" pitchFamily="34" charset="0"/>
              </a:rPr>
              <a:t>collegati all'oggetto dell'appalto </a:t>
            </a:r>
            <a:r>
              <a:rPr lang="it-IT" sz="1400" dirty="0">
                <a:latin typeface="Arial" panose="020B0604020202020204" pitchFamily="34" charset="0"/>
                <a:cs typeface="Arial" panose="020B0604020202020204" pitchFamily="34" charset="0"/>
              </a:rPr>
              <a:t>e proporzionati al suo valore e ai suoi obiettivi. </a:t>
            </a:r>
          </a:p>
          <a:p>
            <a:endParaRPr lang="it-IT" sz="1400" dirty="0">
              <a:solidFill>
                <a:prstClr val="white">
                  <a:lumMod val="50000"/>
                </a:prstClr>
              </a:solidFill>
              <a:latin typeface="Arial" panose="020B0604020202020204" pitchFamily="34" charset="0"/>
              <a:cs typeface="Arial" panose="020B0604020202020204" pitchFamily="34" charset="0"/>
            </a:endParaRPr>
          </a:p>
          <a:p>
            <a:r>
              <a:rPr lang="it-IT" sz="1400" dirty="0">
                <a:latin typeface="Arial" panose="020B0604020202020204" pitchFamily="34" charset="0"/>
                <a:cs typeface="Arial" panose="020B0604020202020204" pitchFamily="34" charset="0"/>
              </a:rPr>
              <a:t>3. Per tutti gli </a:t>
            </a:r>
            <a:r>
              <a:rPr lang="it-IT" sz="1400" dirty="0">
                <a:solidFill>
                  <a:srgbClr val="C00000"/>
                </a:solidFill>
                <a:latin typeface="Arial" panose="020B0604020202020204" pitchFamily="34" charset="0"/>
                <a:cs typeface="Arial" panose="020B0604020202020204" pitchFamily="34" charset="0"/>
              </a:rPr>
              <a:t>appalti destinati all'uso da parte di persone fisiche </a:t>
            </a:r>
            <a:r>
              <a:rPr lang="it-IT" sz="1400" dirty="0">
                <a:latin typeface="Arial" panose="020B0604020202020204" pitchFamily="34" charset="0"/>
                <a:cs typeface="Arial" panose="020B0604020202020204" pitchFamily="34" charset="0"/>
              </a:rPr>
              <a:t>è necessario che le specifiche tecniche siano elaborate in modo da tenere conto dei </a:t>
            </a:r>
            <a:r>
              <a:rPr lang="it-IT" sz="1400" dirty="0">
                <a:solidFill>
                  <a:srgbClr val="C00000"/>
                </a:solidFill>
                <a:latin typeface="Arial" panose="020B0604020202020204" pitchFamily="34" charset="0"/>
                <a:cs typeface="Arial" panose="020B0604020202020204" pitchFamily="34" charset="0"/>
              </a:rPr>
              <a:t>criteri di accessibilità per le persone con disabilità o di </a:t>
            </a:r>
            <a:r>
              <a:rPr lang="it-IT" sz="1400" b="1" dirty="0">
                <a:solidFill>
                  <a:srgbClr val="C00000"/>
                </a:solidFill>
                <a:latin typeface="Arial" panose="020B0604020202020204" pitchFamily="34" charset="0"/>
                <a:cs typeface="Arial" panose="020B0604020202020204" pitchFamily="34" charset="0"/>
              </a:rPr>
              <a:t>progettazione adeguata per tutti </a:t>
            </a:r>
            <a:r>
              <a:rPr lang="it-IT" sz="1400" dirty="0">
                <a:solidFill>
                  <a:srgbClr val="C00000"/>
                </a:solidFill>
                <a:latin typeface="Arial" panose="020B0604020202020204" pitchFamily="34" charset="0"/>
                <a:cs typeface="Arial" panose="020B0604020202020204" pitchFamily="34" charset="0"/>
              </a:rPr>
              <a:t>gli utenti</a:t>
            </a:r>
          </a:p>
        </p:txBody>
      </p:sp>
    </p:spTree>
    <p:extLst>
      <p:ext uri="{BB962C8B-B14F-4D97-AF65-F5344CB8AC3E}">
        <p14:creationId xmlns:p14="http://schemas.microsoft.com/office/powerpoint/2010/main" val="14488442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CA8604FA-2307-5D47-AC50-EABA282EB49B}"/>
              </a:ext>
            </a:extLst>
          </p:cNvPr>
          <p:cNvSpPr>
            <a:spLocks noGrp="1"/>
          </p:cNvSpPr>
          <p:nvPr>
            <p:ph type="sldNum" sz="quarter" idx="4"/>
          </p:nvPr>
        </p:nvSpPr>
        <p:spPr/>
        <p:txBody>
          <a:bodyPr/>
          <a:lstStyle/>
          <a:p>
            <a:fld id="{E721C07E-6ECB-1E4D-B61E-6B0583E84734}" type="slidenum">
              <a:rPr lang="it-IT" smtClean="0"/>
              <a:pPr/>
              <a:t>27</a:t>
            </a:fld>
            <a:endParaRPr lang="it-IT" dirty="0"/>
          </a:p>
        </p:txBody>
      </p:sp>
      <p:sp>
        <p:nvSpPr>
          <p:cNvPr id="3" name="Titolo 1">
            <a:extLst>
              <a:ext uri="{FF2B5EF4-FFF2-40B4-BE49-F238E27FC236}">
                <a16:creationId xmlns:a16="http://schemas.microsoft.com/office/drawing/2014/main" id="{8B0C549F-DC93-4505-A0F5-F40A625BA75A}"/>
              </a:ext>
            </a:extLst>
          </p:cNvPr>
          <p:cNvSpPr txBox="1">
            <a:spLocks/>
          </p:cNvSpPr>
          <p:nvPr/>
        </p:nvSpPr>
        <p:spPr>
          <a:xfrm>
            <a:off x="967390" y="378355"/>
            <a:ext cx="6994099" cy="415925"/>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it-IT" sz="2000" b="1">
                <a:solidFill>
                  <a:srgbClr val="83BB26"/>
                </a:solidFill>
                <a:latin typeface="Arial"/>
                <a:cs typeface="Arial"/>
              </a:rPr>
              <a:t>ART. 68: LE SPECIFICHE TECNICHE (2)</a:t>
            </a:r>
            <a:endParaRPr lang="it-IT" sz="2000" b="1" dirty="0">
              <a:solidFill>
                <a:srgbClr val="83BB26"/>
              </a:solidFill>
              <a:latin typeface="Arial"/>
              <a:cs typeface="Arial"/>
            </a:endParaRPr>
          </a:p>
        </p:txBody>
      </p:sp>
      <p:sp>
        <p:nvSpPr>
          <p:cNvPr id="4" name="Rettangolo 3">
            <a:extLst>
              <a:ext uri="{FF2B5EF4-FFF2-40B4-BE49-F238E27FC236}">
                <a16:creationId xmlns:a16="http://schemas.microsoft.com/office/drawing/2014/main" id="{DD044274-BD5A-4AF9-A701-BFA94F8CA0E9}"/>
              </a:ext>
            </a:extLst>
          </p:cNvPr>
          <p:cNvSpPr/>
          <p:nvPr/>
        </p:nvSpPr>
        <p:spPr>
          <a:xfrm>
            <a:off x="719034" y="1077524"/>
            <a:ext cx="6748566" cy="3323987"/>
          </a:xfrm>
          <a:prstGeom prst="rect">
            <a:avLst/>
          </a:prstGeom>
        </p:spPr>
        <p:txBody>
          <a:bodyPr wrap="square">
            <a:spAutoFit/>
          </a:bodyPr>
          <a:lstStyle/>
          <a:p>
            <a:r>
              <a:rPr lang="it-IT" sz="1400" dirty="0">
                <a:latin typeface="Arial" panose="020B0604020202020204" pitchFamily="34" charset="0"/>
                <a:cs typeface="Arial" panose="020B0604020202020204" pitchFamily="34" charset="0"/>
              </a:rPr>
              <a:t>5. Le specifiche tecniche sono formulate </a:t>
            </a:r>
          </a:p>
          <a:p>
            <a:r>
              <a:rPr lang="it-IT" sz="1400" dirty="0">
                <a:latin typeface="Arial" panose="020B0604020202020204" pitchFamily="34" charset="0"/>
                <a:cs typeface="Arial" panose="020B0604020202020204" pitchFamily="34" charset="0"/>
              </a:rPr>
              <a:t>a) in </a:t>
            </a:r>
            <a:r>
              <a:rPr lang="it-IT" sz="1400" b="1" dirty="0">
                <a:solidFill>
                  <a:srgbClr val="C00000"/>
                </a:solidFill>
                <a:latin typeface="Arial" panose="020B0604020202020204" pitchFamily="34" charset="0"/>
                <a:cs typeface="Arial" panose="020B0604020202020204" pitchFamily="34" charset="0"/>
              </a:rPr>
              <a:t>termini di prestazioni o di requisiti funzionali</a:t>
            </a:r>
            <a:r>
              <a:rPr lang="it-IT" sz="1400" dirty="0">
                <a:latin typeface="Arial" panose="020B0604020202020204" pitchFamily="34" charset="0"/>
                <a:cs typeface="Arial" panose="020B0604020202020204" pitchFamily="34" charset="0"/>
              </a:rPr>
              <a:t>, comprese le caratteristiche ambientali, se i parametri siano sufficientemente precisi da consentire agli offerenti di determinare l'oggetto dell'appalto e alle amministrazioni aggiudicatrici di aggiudicarlo;</a:t>
            </a:r>
          </a:p>
          <a:p>
            <a:r>
              <a:rPr lang="it-IT" sz="1400" dirty="0">
                <a:latin typeface="Arial" panose="020B0604020202020204" pitchFamily="34" charset="0"/>
                <a:cs typeface="Arial" panose="020B0604020202020204" pitchFamily="34" charset="0"/>
              </a:rPr>
              <a:t>b) mediante </a:t>
            </a:r>
            <a:r>
              <a:rPr lang="it-IT" sz="1400" b="1" dirty="0">
                <a:solidFill>
                  <a:srgbClr val="C00000"/>
                </a:solidFill>
                <a:latin typeface="Arial" panose="020B0604020202020204" pitchFamily="34" charset="0"/>
                <a:cs typeface="Arial" panose="020B0604020202020204" pitchFamily="34" charset="0"/>
              </a:rPr>
              <a:t>riferimento a specifiche tecniche e alle norme </a:t>
            </a:r>
            <a:r>
              <a:rPr lang="it-IT" sz="1400" dirty="0">
                <a:latin typeface="Arial" panose="020B0604020202020204" pitchFamily="34" charset="0"/>
                <a:cs typeface="Arial" panose="020B0604020202020204" pitchFamily="34" charset="0"/>
              </a:rPr>
              <a:t>che recepiscono norme europee, alle valutazioni tecniche europee, alle specifiche tecniche comuni, alle norme internazionali.</a:t>
            </a:r>
            <a:r>
              <a:rPr lang="it-IT" sz="1400" dirty="0">
                <a:solidFill>
                  <a:prstClr val="white">
                    <a:lumMod val="50000"/>
                  </a:prstClr>
                </a:solidFill>
                <a:latin typeface="Arial" panose="020B0604020202020204" pitchFamily="34" charset="0"/>
                <a:cs typeface="Arial" panose="020B0604020202020204" pitchFamily="34" charset="0"/>
              </a:rPr>
              <a:t> </a:t>
            </a:r>
            <a:r>
              <a:rPr lang="it-IT" sz="1400" dirty="0">
                <a:solidFill>
                  <a:srgbClr val="C00000"/>
                </a:solidFill>
                <a:latin typeface="Arial" panose="020B0604020202020204" pitchFamily="34" charset="0"/>
                <a:cs typeface="Arial" panose="020B0604020202020204" pitchFamily="34" charset="0"/>
              </a:rPr>
              <a:t>Ciascun riferimento contiene l'espressione «o equivalente»</a:t>
            </a:r>
            <a:r>
              <a:rPr lang="it-IT" sz="1400" dirty="0">
                <a:solidFill>
                  <a:prstClr val="white">
                    <a:lumMod val="50000"/>
                  </a:prstClr>
                </a:solidFill>
                <a:latin typeface="Arial" panose="020B0604020202020204" pitchFamily="34" charset="0"/>
                <a:cs typeface="Arial" panose="020B0604020202020204" pitchFamily="34" charset="0"/>
              </a:rPr>
              <a:t>; </a:t>
            </a:r>
          </a:p>
          <a:p>
            <a:r>
              <a:rPr lang="it-IT" sz="1400" dirty="0">
                <a:latin typeface="Arial" panose="020B0604020202020204" pitchFamily="34" charset="0"/>
                <a:cs typeface="Arial" panose="020B0604020202020204" pitchFamily="34" charset="0"/>
              </a:rPr>
              <a:t>c) in termini di prestazioni o di requisiti funzionali di cui alla lettera a), con riferimento alle specifiche citate nella lettera b) quale mezzo per presumere la conformità;</a:t>
            </a:r>
          </a:p>
          <a:p>
            <a:r>
              <a:rPr lang="it-IT" sz="1400" dirty="0">
                <a:latin typeface="Arial" panose="020B0604020202020204" pitchFamily="34" charset="0"/>
                <a:cs typeface="Arial" panose="020B0604020202020204" pitchFamily="34" charset="0"/>
              </a:rPr>
              <a:t>d) mediante riferimento alle specifiche tecniche di cui alla lettera b) per talune caratteristiche e alle prestazioni o ai requisiti di cui alla lettera a) per le altre caratteristiche.</a:t>
            </a:r>
          </a:p>
        </p:txBody>
      </p:sp>
    </p:spTree>
    <p:extLst>
      <p:ext uri="{BB962C8B-B14F-4D97-AF65-F5344CB8AC3E}">
        <p14:creationId xmlns:p14="http://schemas.microsoft.com/office/powerpoint/2010/main" val="5339581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CA8604FA-2307-5D47-AC50-EABA282EB49B}"/>
              </a:ext>
            </a:extLst>
          </p:cNvPr>
          <p:cNvSpPr>
            <a:spLocks noGrp="1"/>
          </p:cNvSpPr>
          <p:nvPr>
            <p:ph type="sldNum" sz="quarter" idx="4"/>
          </p:nvPr>
        </p:nvSpPr>
        <p:spPr/>
        <p:txBody>
          <a:bodyPr/>
          <a:lstStyle/>
          <a:p>
            <a:fld id="{E721C07E-6ECB-1E4D-B61E-6B0583E84734}" type="slidenum">
              <a:rPr lang="it-IT" smtClean="0"/>
              <a:pPr/>
              <a:t>28</a:t>
            </a:fld>
            <a:endParaRPr lang="it-IT" dirty="0"/>
          </a:p>
        </p:txBody>
      </p:sp>
      <p:sp>
        <p:nvSpPr>
          <p:cNvPr id="3" name="Titolo 1">
            <a:extLst>
              <a:ext uri="{FF2B5EF4-FFF2-40B4-BE49-F238E27FC236}">
                <a16:creationId xmlns:a16="http://schemas.microsoft.com/office/drawing/2014/main" id="{8B0C549F-DC93-4505-A0F5-F40A625BA75A}"/>
              </a:ext>
            </a:extLst>
          </p:cNvPr>
          <p:cNvSpPr txBox="1">
            <a:spLocks/>
          </p:cNvSpPr>
          <p:nvPr/>
        </p:nvSpPr>
        <p:spPr>
          <a:xfrm>
            <a:off x="978679" y="377652"/>
            <a:ext cx="6994099" cy="415925"/>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it-IT" sz="2000" b="1" dirty="0">
                <a:solidFill>
                  <a:srgbClr val="83BB26"/>
                </a:solidFill>
                <a:latin typeface="Arial"/>
                <a:cs typeface="Arial"/>
              </a:rPr>
              <a:t>ART. 68: LE SPECIFICHE TECNICHE (3)</a:t>
            </a:r>
          </a:p>
        </p:txBody>
      </p:sp>
      <p:sp>
        <p:nvSpPr>
          <p:cNvPr id="4" name="Rettangolo 3">
            <a:extLst>
              <a:ext uri="{FF2B5EF4-FFF2-40B4-BE49-F238E27FC236}">
                <a16:creationId xmlns:a16="http://schemas.microsoft.com/office/drawing/2014/main" id="{DD044274-BD5A-4AF9-A701-BFA94F8CA0E9}"/>
              </a:ext>
            </a:extLst>
          </p:cNvPr>
          <p:cNvSpPr/>
          <p:nvPr/>
        </p:nvSpPr>
        <p:spPr>
          <a:xfrm>
            <a:off x="719034" y="1077524"/>
            <a:ext cx="6748566" cy="2246769"/>
          </a:xfrm>
          <a:prstGeom prst="rect">
            <a:avLst/>
          </a:prstGeom>
        </p:spPr>
        <p:txBody>
          <a:bodyPr wrap="square">
            <a:spAutoFit/>
          </a:bodyPr>
          <a:lstStyle/>
          <a:p>
            <a:r>
              <a:rPr lang="it-IT" sz="1400" dirty="0">
                <a:latin typeface="Arial" panose="020B0604020202020204" pitchFamily="34" charset="0"/>
                <a:cs typeface="Arial" panose="020B0604020202020204" pitchFamily="34" charset="0"/>
              </a:rPr>
              <a:t>6. </a:t>
            </a:r>
            <a:r>
              <a:rPr lang="it-IT" sz="1400" dirty="0">
                <a:latin typeface="Helvetica Neue"/>
                <a:cs typeface="Helvetica Neue"/>
              </a:rPr>
              <a:t>Le specifiche tecniche </a:t>
            </a:r>
            <a:r>
              <a:rPr lang="it-IT" sz="1400" b="1" dirty="0">
                <a:solidFill>
                  <a:srgbClr val="C00000"/>
                </a:solidFill>
                <a:latin typeface="Helvetica Neue"/>
                <a:cs typeface="Helvetica Neue"/>
              </a:rPr>
              <a:t>non possono menzionare </a:t>
            </a:r>
            <a:r>
              <a:rPr lang="it-IT" sz="1400" dirty="0">
                <a:latin typeface="Helvetica Neue"/>
                <a:cs typeface="Helvetica Neue"/>
              </a:rPr>
              <a:t>una </a:t>
            </a:r>
            <a:r>
              <a:rPr lang="it-IT" sz="1400" b="1" dirty="0">
                <a:latin typeface="Helvetica Neue"/>
                <a:cs typeface="Helvetica Neue"/>
              </a:rPr>
              <a:t>fabbricazione o provenienza determinata </a:t>
            </a:r>
            <a:r>
              <a:rPr lang="it-IT" sz="1400" dirty="0">
                <a:latin typeface="Helvetica Neue"/>
                <a:cs typeface="Helvetica Neue"/>
              </a:rPr>
              <a:t>o un </a:t>
            </a:r>
            <a:r>
              <a:rPr lang="it-IT" sz="1400" b="1" dirty="0">
                <a:latin typeface="Helvetica Neue"/>
                <a:cs typeface="Helvetica Neue"/>
              </a:rPr>
              <a:t>procedimento particolare </a:t>
            </a:r>
            <a:r>
              <a:rPr lang="it-IT" sz="1400" dirty="0">
                <a:latin typeface="Helvetica Neue"/>
                <a:cs typeface="Helvetica Neue"/>
              </a:rPr>
              <a:t>caratteristico dei prodotti o dei servizi forniti da un </a:t>
            </a:r>
            <a:r>
              <a:rPr lang="it-IT" sz="1400" b="1" dirty="0">
                <a:latin typeface="Helvetica Neue"/>
                <a:cs typeface="Helvetica Neue"/>
              </a:rPr>
              <a:t>operatore economico specifico</a:t>
            </a:r>
            <a:r>
              <a:rPr lang="it-IT" sz="1400" dirty="0">
                <a:latin typeface="Helvetica Neue"/>
                <a:cs typeface="Helvetica Neue"/>
              </a:rPr>
              <a:t>, né far riferimento a un </a:t>
            </a:r>
            <a:r>
              <a:rPr lang="it-IT" sz="1400" b="1" dirty="0">
                <a:latin typeface="Helvetica Neue"/>
                <a:cs typeface="Helvetica Neue"/>
              </a:rPr>
              <a:t>marchio</a:t>
            </a:r>
            <a:r>
              <a:rPr lang="it-IT" sz="1400" dirty="0">
                <a:latin typeface="Helvetica Neue"/>
                <a:cs typeface="Helvetica Neue"/>
              </a:rPr>
              <a:t>, a un </a:t>
            </a:r>
            <a:r>
              <a:rPr lang="it-IT" sz="1400" b="1" dirty="0">
                <a:latin typeface="Helvetica Neue"/>
                <a:cs typeface="Helvetica Neue"/>
              </a:rPr>
              <a:t>brevetto</a:t>
            </a:r>
            <a:r>
              <a:rPr lang="it-IT" sz="1400" dirty="0">
                <a:latin typeface="Helvetica Neue"/>
                <a:cs typeface="Helvetica Neue"/>
              </a:rPr>
              <a:t> o a un </a:t>
            </a:r>
            <a:r>
              <a:rPr lang="it-IT" sz="1400" b="1" dirty="0">
                <a:latin typeface="Helvetica Neue"/>
                <a:cs typeface="Helvetica Neue"/>
              </a:rPr>
              <a:t>tipo</a:t>
            </a:r>
            <a:r>
              <a:rPr lang="it-IT" sz="1400" dirty="0">
                <a:latin typeface="Helvetica Neue"/>
                <a:cs typeface="Helvetica Neue"/>
              </a:rPr>
              <a:t>, a </a:t>
            </a:r>
            <a:r>
              <a:rPr lang="it-IT" sz="1400" b="1" dirty="0">
                <a:latin typeface="Helvetica Neue"/>
                <a:cs typeface="Helvetica Neue"/>
              </a:rPr>
              <a:t>un'origine</a:t>
            </a:r>
            <a:r>
              <a:rPr lang="it-IT" sz="1400" dirty="0">
                <a:latin typeface="Helvetica Neue"/>
                <a:cs typeface="Helvetica Neue"/>
              </a:rPr>
              <a:t> o a una </a:t>
            </a:r>
            <a:r>
              <a:rPr lang="it-IT" sz="1400" b="1" dirty="0">
                <a:latin typeface="Helvetica Neue"/>
                <a:cs typeface="Helvetica Neue"/>
              </a:rPr>
              <a:t>produzione</a:t>
            </a:r>
            <a:r>
              <a:rPr lang="it-IT" sz="1400" dirty="0">
                <a:latin typeface="Helvetica Neue"/>
                <a:cs typeface="Helvetica Neue"/>
              </a:rPr>
              <a:t> </a:t>
            </a:r>
            <a:r>
              <a:rPr lang="it-IT" sz="1400" b="1" dirty="0">
                <a:latin typeface="Helvetica Neue"/>
                <a:cs typeface="Helvetica Neue"/>
              </a:rPr>
              <a:t>specifica</a:t>
            </a:r>
            <a:r>
              <a:rPr lang="it-IT" sz="1400" dirty="0">
                <a:latin typeface="Helvetica Neue"/>
                <a:cs typeface="Helvetica Neue"/>
              </a:rPr>
              <a:t> che avrebbero come effetto di favorire o eliminare talune imprese o taluni prodotti. Tale menzione o riferimento sono tuttavia consentiti,</a:t>
            </a:r>
            <a:r>
              <a:rPr lang="it-IT" sz="1400" b="1" dirty="0">
                <a:latin typeface="Helvetica Neue"/>
                <a:cs typeface="Helvetica Neue"/>
              </a:rPr>
              <a:t> in via eccezionale</a:t>
            </a:r>
            <a:r>
              <a:rPr lang="it-IT" sz="1400" dirty="0">
                <a:latin typeface="Helvetica Neue"/>
                <a:cs typeface="Helvetica Neue"/>
              </a:rPr>
              <a:t>, nel caso in cui una descrizione sufficientemente precisa e intelligibile dell'oggetto dell'appalto non sia diversamente possibile. In tal </a:t>
            </a:r>
            <a:r>
              <a:rPr lang="it-IT" sz="1400" dirty="0">
                <a:solidFill>
                  <a:srgbClr val="C00000"/>
                </a:solidFill>
                <a:latin typeface="Helvetica Neue"/>
                <a:cs typeface="Helvetica Neue"/>
              </a:rPr>
              <a:t>caso la menzione o il riferimento sono </a:t>
            </a:r>
            <a:r>
              <a:rPr lang="it-IT" sz="1400" b="1" dirty="0">
                <a:solidFill>
                  <a:srgbClr val="C00000"/>
                </a:solidFill>
                <a:latin typeface="Helvetica Neue"/>
                <a:cs typeface="Helvetica Neue"/>
              </a:rPr>
              <a:t>accompagnati dall'espressione “o equivalente”.</a:t>
            </a:r>
            <a:r>
              <a:rPr lang="it-IT" sz="1400" b="1" dirty="0">
                <a:solidFill>
                  <a:srgbClr val="BBE0E3">
                    <a:lumMod val="60000"/>
                    <a:lumOff val="40000"/>
                  </a:srgbClr>
                </a:solidFill>
                <a:latin typeface="Helvetica Neue"/>
                <a:cs typeface="Helvetica Neue"/>
              </a:rPr>
              <a:t>	</a:t>
            </a:r>
            <a:endParaRPr lang="it-IT" sz="1400" b="1" dirty="0">
              <a:solidFill>
                <a:srgbClr val="008000"/>
              </a:solidFill>
              <a:latin typeface="Helvetica Neue"/>
              <a:cs typeface="Helvetica Neue"/>
            </a:endParaRPr>
          </a:p>
        </p:txBody>
      </p:sp>
      <p:sp>
        <p:nvSpPr>
          <p:cNvPr id="5" name="Rettangolo 4">
            <a:extLst>
              <a:ext uri="{FF2B5EF4-FFF2-40B4-BE49-F238E27FC236}">
                <a16:creationId xmlns:a16="http://schemas.microsoft.com/office/drawing/2014/main" id="{18475781-A43B-4073-A8BD-59C0B91E2E15}"/>
              </a:ext>
            </a:extLst>
          </p:cNvPr>
          <p:cNvSpPr>
            <a:spLocks noChangeArrowheads="1"/>
          </p:cNvSpPr>
          <p:nvPr/>
        </p:nvSpPr>
        <p:spPr bwMode="auto">
          <a:xfrm>
            <a:off x="4381627" y="3297018"/>
            <a:ext cx="2747961" cy="678647"/>
          </a:xfrm>
          <a:prstGeom prst="rect">
            <a:avLst/>
          </a:prstGeom>
          <a:noFill/>
          <a:ln w="9525">
            <a:solidFill>
              <a:srgbClr val="3366FF"/>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p>
            <a:pPr algn="ctr" defTabSz="829544" eaLnBrk="0" fontAlgn="base" hangingPunct="0">
              <a:spcBef>
                <a:spcPct val="0"/>
              </a:spcBef>
              <a:spcAft>
                <a:spcPct val="0"/>
              </a:spcAft>
            </a:pPr>
            <a:r>
              <a:rPr lang="it-IT" sz="1270" b="1" dirty="0">
                <a:solidFill>
                  <a:srgbClr val="C00000"/>
                </a:solidFill>
                <a:latin typeface="Arial" panose="020B0604020202020204" pitchFamily="34" charset="0"/>
                <a:ea typeface="ＭＳ Ｐゴシック" panose="020B0600070205080204" pitchFamily="34" charset="-128"/>
                <a:cs typeface="Arial" panose="020B0604020202020204" pitchFamily="34" charset="0"/>
              </a:rPr>
              <a:t>Ma per requisiti ambientali o sociali è ammesso il riferimento a ECO-ETICHETTE (art. 69)</a:t>
            </a:r>
          </a:p>
        </p:txBody>
      </p:sp>
    </p:spTree>
    <p:extLst>
      <p:ext uri="{BB962C8B-B14F-4D97-AF65-F5344CB8AC3E}">
        <p14:creationId xmlns:p14="http://schemas.microsoft.com/office/powerpoint/2010/main" val="39709568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CA8604FA-2307-5D47-AC50-EABA282EB49B}"/>
              </a:ext>
            </a:extLst>
          </p:cNvPr>
          <p:cNvSpPr>
            <a:spLocks noGrp="1"/>
          </p:cNvSpPr>
          <p:nvPr>
            <p:ph type="sldNum" sz="quarter" idx="4"/>
          </p:nvPr>
        </p:nvSpPr>
        <p:spPr/>
        <p:txBody>
          <a:bodyPr/>
          <a:lstStyle/>
          <a:p>
            <a:fld id="{E721C07E-6ECB-1E4D-B61E-6B0583E84734}" type="slidenum">
              <a:rPr lang="it-IT" smtClean="0"/>
              <a:pPr/>
              <a:t>29</a:t>
            </a:fld>
            <a:endParaRPr lang="it-IT" dirty="0"/>
          </a:p>
        </p:txBody>
      </p:sp>
      <p:sp>
        <p:nvSpPr>
          <p:cNvPr id="3" name="Titolo 1">
            <a:extLst>
              <a:ext uri="{FF2B5EF4-FFF2-40B4-BE49-F238E27FC236}">
                <a16:creationId xmlns:a16="http://schemas.microsoft.com/office/drawing/2014/main" id="{8B0C549F-DC93-4505-A0F5-F40A625BA75A}"/>
              </a:ext>
            </a:extLst>
          </p:cNvPr>
          <p:cNvSpPr txBox="1">
            <a:spLocks/>
          </p:cNvSpPr>
          <p:nvPr/>
        </p:nvSpPr>
        <p:spPr>
          <a:xfrm>
            <a:off x="1074950" y="305154"/>
            <a:ext cx="6994099" cy="415925"/>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it-IT" sz="2000" b="1" dirty="0">
                <a:solidFill>
                  <a:srgbClr val="83BB26"/>
                </a:solidFill>
                <a:latin typeface="Arial"/>
                <a:cs typeface="Arial"/>
              </a:rPr>
              <a:t>PRESTAZIONI O REQUISITI FUNZIONALI</a:t>
            </a:r>
          </a:p>
        </p:txBody>
      </p:sp>
      <p:sp>
        <p:nvSpPr>
          <p:cNvPr id="5" name="Segnaposto contenuto 2">
            <a:extLst>
              <a:ext uri="{FF2B5EF4-FFF2-40B4-BE49-F238E27FC236}">
                <a16:creationId xmlns:a16="http://schemas.microsoft.com/office/drawing/2014/main" id="{E8078C6E-0D5F-46CA-A228-43CB1D1D965A}"/>
              </a:ext>
            </a:extLst>
          </p:cNvPr>
          <p:cNvSpPr txBox="1">
            <a:spLocks/>
          </p:cNvSpPr>
          <p:nvPr/>
        </p:nvSpPr>
        <p:spPr>
          <a:xfrm>
            <a:off x="529484" y="1527805"/>
            <a:ext cx="5206646" cy="352353"/>
          </a:xfrm>
          <a:prstGeom prst="rect">
            <a:avLst/>
          </a:prstGeom>
        </p:spPr>
        <p:txBody>
          <a:bodyPr vert="horz" lIns="68570" tIns="34284" rIns="68570" bIns="34284" rtlCol="0">
            <a:noAutofit/>
          </a:bodyPr>
          <a:lstStyle>
            <a:lvl1pPr marL="342892" indent="-342892" algn="l" defTabSz="914378"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1" indent="-285743" algn="l" defTabSz="91437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2" indent="-228594" algn="l" defTabSz="91437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57175" indent="-257175">
              <a:buFont typeface="+mj-lt"/>
              <a:buAutoNum type="alphaLcParenR"/>
            </a:pPr>
            <a:r>
              <a:rPr lang="it-IT" sz="1500" b="1" dirty="0"/>
              <a:t>facendo riferimento a </a:t>
            </a:r>
            <a:r>
              <a:rPr lang="it-IT" sz="1500" b="1" dirty="0">
                <a:solidFill>
                  <a:srgbClr val="FF0000"/>
                </a:solidFill>
                <a:highlight>
                  <a:srgbClr val="FFFF00"/>
                </a:highlight>
              </a:rPr>
              <a:t>PRESTAZIONI O REQUISITI FUNZIONALI</a:t>
            </a:r>
            <a:endParaRPr lang="it-IT" sz="1500" b="1" dirty="0">
              <a:solidFill>
                <a:srgbClr val="00B0F0"/>
              </a:solidFill>
            </a:endParaRPr>
          </a:p>
        </p:txBody>
      </p:sp>
      <p:sp>
        <p:nvSpPr>
          <p:cNvPr id="6" name="Rettangolo 5">
            <a:extLst>
              <a:ext uri="{FF2B5EF4-FFF2-40B4-BE49-F238E27FC236}">
                <a16:creationId xmlns:a16="http://schemas.microsoft.com/office/drawing/2014/main" id="{A8F609FD-4EC1-4BAE-AC6C-9AF28324A40E}"/>
              </a:ext>
            </a:extLst>
          </p:cNvPr>
          <p:cNvSpPr/>
          <p:nvPr/>
        </p:nvSpPr>
        <p:spPr>
          <a:xfrm>
            <a:off x="899578" y="2086343"/>
            <a:ext cx="5016585" cy="1754326"/>
          </a:xfrm>
          <a:prstGeom prst="rect">
            <a:avLst/>
          </a:prstGeom>
        </p:spPr>
        <p:txBody>
          <a:bodyPr wrap="square">
            <a:spAutoFit/>
          </a:bodyPr>
          <a:lstStyle/>
          <a:p>
            <a:r>
              <a:rPr lang="it-IT" b="1" dirty="0">
                <a:latin typeface="Times New Roman" panose="02020603050405020304" pitchFamily="18" charset="0"/>
                <a:cs typeface="Times New Roman" panose="02020603050405020304" pitchFamily="18" charset="0"/>
              </a:rPr>
              <a:t>3.2.7 Plastica riciclata (CAM arredi)</a:t>
            </a:r>
          </a:p>
          <a:p>
            <a:endParaRPr lang="it-IT" b="1" dirty="0">
              <a:latin typeface="Times New Roman" panose="02020603050405020304" pitchFamily="18" charset="0"/>
              <a:cs typeface="Times New Roman" panose="02020603050405020304" pitchFamily="18" charset="0"/>
            </a:endParaRPr>
          </a:p>
          <a:p>
            <a:r>
              <a:rPr lang="it-IT" dirty="0">
                <a:latin typeface="Times New Roman" panose="02020603050405020304" pitchFamily="18" charset="0"/>
                <a:cs typeface="Times New Roman" panose="02020603050405020304" pitchFamily="18" charset="0"/>
              </a:rPr>
              <a:t>Se il contenuto totale di materiale plastico supera il 20 % del peso totale del prodotto, il contenuto medio riciclato delle parti di plastica deve essere almeno pari al 50 % peso/peso.</a:t>
            </a:r>
            <a:endParaRPr lang="it-IT" sz="1350" dirty="0">
              <a:latin typeface="Times New Roman" panose="02020603050405020304" pitchFamily="18" charset="0"/>
              <a:cs typeface="Times New Roman" panose="02020603050405020304" pitchFamily="18" charset="0"/>
            </a:endParaRPr>
          </a:p>
        </p:txBody>
      </p:sp>
      <p:sp>
        <p:nvSpPr>
          <p:cNvPr id="7" name="Freccia a destra 6">
            <a:extLst>
              <a:ext uri="{FF2B5EF4-FFF2-40B4-BE49-F238E27FC236}">
                <a16:creationId xmlns:a16="http://schemas.microsoft.com/office/drawing/2014/main" id="{3F6B41B0-EA5D-4309-9480-24DCC33A7665}"/>
              </a:ext>
            </a:extLst>
          </p:cNvPr>
          <p:cNvSpPr/>
          <p:nvPr/>
        </p:nvSpPr>
        <p:spPr>
          <a:xfrm>
            <a:off x="5736130" y="2814728"/>
            <a:ext cx="624798" cy="766998"/>
          </a:xfrm>
          <a:prstGeom prst="rightArrow">
            <a:avLst/>
          </a:prstGeom>
          <a:solidFill>
            <a:srgbClr val="92D050"/>
          </a:solidFill>
        </p:spPr>
        <p:txBody>
          <a:bodyPr wrap="square" rtlCol="0">
            <a:spAutoFit/>
          </a:bodyPr>
          <a:lstStyle/>
          <a:p>
            <a:endParaRPr lang="it-IT" sz="1350"/>
          </a:p>
        </p:txBody>
      </p:sp>
      <p:sp>
        <p:nvSpPr>
          <p:cNvPr id="8" name="CasellaDiTesto 7">
            <a:extLst>
              <a:ext uri="{FF2B5EF4-FFF2-40B4-BE49-F238E27FC236}">
                <a16:creationId xmlns:a16="http://schemas.microsoft.com/office/drawing/2014/main" id="{A7E98716-F8FD-41DF-AC69-3A8ADD8D3FB1}"/>
              </a:ext>
            </a:extLst>
          </p:cNvPr>
          <p:cNvSpPr txBox="1"/>
          <p:nvPr/>
        </p:nvSpPr>
        <p:spPr>
          <a:xfrm>
            <a:off x="6360928" y="2944311"/>
            <a:ext cx="1983512" cy="507831"/>
          </a:xfrm>
          <a:prstGeom prst="rect">
            <a:avLst/>
          </a:prstGeom>
          <a:solidFill>
            <a:srgbClr val="92D050"/>
          </a:solidFill>
        </p:spPr>
        <p:txBody>
          <a:bodyPr wrap="square" rtlCol="0">
            <a:spAutoFit/>
          </a:bodyPr>
          <a:lstStyle/>
          <a:p>
            <a:r>
              <a:rPr lang="it-IT" sz="1350" b="1" dirty="0"/>
              <a:t>FASE DEL CICLO DI VITA </a:t>
            </a:r>
          </a:p>
          <a:p>
            <a:r>
              <a:rPr lang="it-IT" sz="1350" dirty="0"/>
              <a:t>Prodotto finito </a:t>
            </a:r>
          </a:p>
        </p:txBody>
      </p:sp>
    </p:spTree>
    <p:extLst>
      <p:ext uri="{BB962C8B-B14F-4D97-AF65-F5344CB8AC3E}">
        <p14:creationId xmlns:p14="http://schemas.microsoft.com/office/powerpoint/2010/main" val="4134958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CA8604FA-2307-5D47-AC50-EABA282EB49B}"/>
              </a:ext>
            </a:extLst>
          </p:cNvPr>
          <p:cNvSpPr>
            <a:spLocks noGrp="1"/>
          </p:cNvSpPr>
          <p:nvPr>
            <p:ph type="sldNum" sz="quarter" idx="4"/>
          </p:nvPr>
        </p:nvSpPr>
        <p:spPr/>
        <p:txBody>
          <a:bodyPr/>
          <a:lstStyle/>
          <a:p>
            <a:fld id="{E721C07E-6ECB-1E4D-B61E-6B0583E84734}" type="slidenum">
              <a:rPr lang="it-IT" smtClean="0"/>
              <a:pPr/>
              <a:t>3</a:t>
            </a:fld>
            <a:endParaRPr lang="it-IT" dirty="0"/>
          </a:p>
        </p:txBody>
      </p:sp>
      <p:sp>
        <p:nvSpPr>
          <p:cNvPr id="3" name="Titolo 1">
            <a:extLst>
              <a:ext uri="{FF2B5EF4-FFF2-40B4-BE49-F238E27FC236}">
                <a16:creationId xmlns:a16="http://schemas.microsoft.com/office/drawing/2014/main" id="{BC40FD12-F3C8-4507-A5E8-F80B9D050177}"/>
              </a:ext>
            </a:extLst>
          </p:cNvPr>
          <p:cNvSpPr txBox="1">
            <a:spLocks/>
          </p:cNvSpPr>
          <p:nvPr/>
        </p:nvSpPr>
        <p:spPr>
          <a:xfrm>
            <a:off x="1074950" y="286774"/>
            <a:ext cx="6994099" cy="415925"/>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it-IT" sz="2000" b="1" dirty="0">
                <a:solidFill>
                  <a:srgbClr val="83BB26"/>
                </a:solidFill>
                <a:latin typeface="Arial"/>
                <a:cs typeface="Arial"/>
              </a:rPr>
              <a:t>LA LEGGE FINANZIARIA 2007</a:t>
            </a:r>
          </a:p>
        </p:txBody>
      </p:sp>
      <p:pic>
        <p:nvPicPr>
          <p:cNvPr id="5" name="Immagine 3">
            <a:extLst>
              <a:ext uri="{FF2B5EF4-FFF2-40B4-BE49-F238E27FC236}">
                <a16:creationId xmlns:a16="http://schemas.microsoft.com/office/drawing/2014/main" id="{F8BAB7BE-0324-4FED-81CC-AD39523E4B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605" y="953925"/>
            <a:ext cx="3337827" cy="3410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ttangolo 5">
            <a:extLst>
              <a:ext uri="{FF2B5EF4-FFF2-40B4-BE49-F238E27FC236}">
                <a16:creationId xmlns:a16="http://schemas.microsoft.com/office/drawing/2014/main" id="{8C9B326C-F9EB-4828-BF6A-DDE43D4635D9}"/>
              </a:ext>
            </a:extLst>
          </p:cNvPr>
          <p:cNvSpPr/>
          <p:nvPr/>
        </p:nvSpPr>
        <p:spPr>
          <a:xfrm>
            <a:off x="4125432" y="901371"/>
            <a:ext cx="4352696" cy="3539430"/>
          </a:xfrm>
          <a:prstGeom prst="rect">
            <a:avLst/>
          </a:prstGeom>
        </p:spPr>
        <p:txBody>
          <a:bodyPr wrap="square">
            <a:spAutoFit/>
          </a:bodyPr>
          <a:lstStyle/>
          <a:p>
            <a:r>
              <a:rPr lang="it-IT" sz="1600" dirty="0">
                <a:latin typeface="Arial" panose="020B0604020202020204" pitchFamily="34" charset="0"/>
                <a:cs typeface="Arial" panose="020B0604020202020204" pitchFamily="34" charset="0"/>
              </a:rPr>
              <a:t>I cinque </a:t>
            </a:r>
            <a:r>
              <a:rPr lang="it-IT" sz="1600" b="1" dirty="0">
                <a:latin typeface="Arial" panose="020B0604020202020204" pitchFamily="34" charset="0"/>
                <a:cs typeface="Arial" panose="020B0604020202020204" pitchFamily="34" charset="0"/>
              </a:rPr>
              <a:t>obiettivi</a:t>
            </a:r>
            <a:r>
              <a:rPr lang="it-IT" sz="1600" dirty="0">
                <a:latin typeface="Arial" panose="020B0604020202020204" pitchFamily="34" charset="0"/>
                <a:cs typeface="Arial" panose="020B0604020202020204" pitchFamily="34" charset="0"/>
              </a:rPr>
              <a:t>:</a:t>
            </a:r>
          </a:p>
          <a:p>
            <a:r>
              <a:rPr lang="it-IT" sz="1600" b="1" dirty="0">
                <a:latin typeface="Arial" panose="020B0604020202020204" pitchFamily="34" charset="0"/>
                <a:cs typeface="Arial" panose="020B0604020202020204" pitchFamily="34" charset="0"/>
              </a:rPr>
              <a:t>a)</a:t>
            </a:r>
            <a:r>
              <a:rPr lang="it-IT" sz="1600" dirty="0">
                <a:latin typeface="Arial" panose="020B0604020202020204" pitchFamily="34" charset="0"/>
                <a:cs typeface="Arial" panose="020B0604020202020204" pitchFamily="34" charset="0"/>
              </a:rPr>
              <a:t> riduzione dell'uso delle risorse naturali; </a:t>
            </a:r>
            <a:r>
              <a:rPr lang="it-IT" sz="1600" b="1" dirty="0">
                <a:latin typeface="Arial" panose="020B0604020202020204" pitchFamily="34" charset="0"/>
                <a:cs typeface="Arial" panose="020B0604020202020204" pitchFamily="34" charset="0"/>
              </a:rPr>
              <a:t>b) </a:t>
            </a:r>
            <a:r>
              <a:rPr lang="it-IT" sz="1600" dirty="0">
                <a:latin typeface="Arial" panose="020B0604020202020204" pitchFamily="34" charset="0"/>
                <a:cs typeface="Arial" panose="020B0604020202020204" pitchFamily="34" charset="0"/>
              </a:rPr>
              <a:t>sostituzione delle fonti energetiche non rinnovabili con fonti rinnovabili; </a:t>
            </a:r>
            <a:r>
              <a:rPr lang="it-IT" sz="1600" b="1" dirty="0">
                <a:latin typeface="Arial" panose="020B0604020202020204" pitchFamily="34" charset="0"/>
                <a:cs typeface="Arial" panose="020B0604020202020204" pitchFamily="34" charset="0"/>
              </a:rPr>
              <a:t>c)</a:t>
            </a:r>
            <a:r>
              <a:rPr lang="it-IT" sz="1600" dirty="0">
                <a:latin typeface="Arial" panose="020B0604020202020204" pitchFamily="34" charset="0"/>
                <a:cs typeface="Arial" panose="020B0604020202020204" pitchFamily="34" charset="0"/>
              </a:rPr>
              <a:t> riduzione della produzione di rifiuti; </a:t>
            </a:r>
            <a:r>
              <a:rPr lang="it-IT" sz="1600" b="1" dirty="0">
                <a:latin typeface="Arial" panose="020B0604020202020204" pitchFamily="34" charset="0"/>
                <a:cs typeface="Arial" panose="020B0604020202020204" pitchFamily="34" charset="0"/>
              </a:rPr>
              <a:t>d)</a:t>
            </a:r>
            <a:r>
              <a:rPr lang="it-IT" sz="1600" dirty="0">
                <a:latin typeface="Arial" panose="020B0604020202020204" pitchFamily="34" charset="0"/>
                <a:cs typeface="Arial" panose="020B0604020202020204" pitchFamily="34" charset="0"/>
              </a:rPr>
              <a:t> riduzione delle emissioni inquinanti; </a:t>
            </a:r>
            <a:r>
              <a:rPr lang="it-IT" sz="1600" b="1" dirty="0">
                <a:latin typeface="Arial" panose="020B0604020202020204" pitchFamily="34" charset="0"/>
                <a:cs typeface="Arial" panose="020B0604020202020204" pitchFamily="34" charset="0"/>
              </a:rPr>
              <a:t>e)</a:t>
            </a:r>
            <a:r>
              <a:rPr lang="it-IT" sz="1600" dirty="0">
                <a:latin typeface="Arial" panose="020B0604020202020204" pitchFamily="34" charset="0"/>
                <a:cs typeface="Arial" panose="020B0604020202020204" pitchFamily="34" charset="0"/>
              </a:rPr>
              <a:t> riduzione dei rischi ambientali. </a:t>
            </a:r>
          </a:p>
          <a:p>
            <a:r>
              <a:rPr lang="it-IT" sz="1600" dirty="0">
                <a:latin typeface="Arial" panose="020B0604020202020204" pitchFamily="34" charset="0"/>
                <a:cs typeface="Arial" panose="020B0604020202020204" pitchFamily="34" charset="0"/>
              </a:rPr>
              <a:t>Le undici </a:t>
            </a:r>
            <a:r>
              <a:rPr lang="it-IT" sz="1600" b="1" dirty="0">
                <a:latin typeface="Arial" panose="020B0604020202020204" pitchFamily="34" charset="0"/>
                <a:cs typeface="Arial" panose="020B0604020202020204" pitchFamily="34" charset="0"/>
              </a:rPr>
              <a:t>categorie merceologiche</a:t>
            </a:r>
            <a:r>
              <a:rPr lang="it-IT" sz="1600" dirty="0">
                <a:latin typeface="Arial" panose="020B0604020202020204" pitchFamily="34" charset="0"/>
                <a:cs typeface="Arial" panose="020B0604020202020204" pitchFamily="34" charset="0"/>
              </a:rPr>
              <a:t>: </a:t>
            </a:r>
          </a:p>
          <a:p>
            <a:r>
              <a:rPr lang="it-IT" sz="1600" b="1" dirty="0">
                <a:latin typeface="Arial" panose="020B0604020202020204" pitchFamily="34" charset="0"/>
                <a:cs typeface="Arial" panose="020B0604020202020204" pitchFamily="34" charset="0"/>
              </a:rPr>
              <a:t>a) </a:t>
            </a:r>
            <a:r>
              <a:rPr lang="it-IT" sz="1600" dirty="0">
                <a:latin typeface="Arial" panose="020B0604020202020204" pitchFamily="34" charset="0"/>
                <a:cs typeface="Arial" panose="020B0604020202020204" pitchFamily="34" charset="0"/>
              </a:rPr>
              <a:t>arredi; </a:t>
            </a:r>
            <a:r>
              <a:rPr lang="it-IT" sz="1600" b="1" dirty="0">
                <a:latin typeface="Arial" panose="020B0604020202020204" pitchFamily="34" charset="0"/>
                <a:cs typeface="Arial" panose="020B0604020202020204" pitchFamily="34" charset="0"/>
              </a:rPr>
              <a:t>b)</a:t>
            </a:r>
            <a:r>
              <a:rPr lang="it-IT" sz="1600" dirty="0">
                <a:latin typeface="Arial" panose="020B0604020202020204" pitchFamily="34" charset="0"/>
                <a:cs typeface="Arial" panose="020B0604020202020204" pitchFamily="34" charset="0"/>
              </a:rPr>
              <a:t> materiali da costruzione; </a:t>
            </a:r>
            <a:r>
              <a:rPr lang="it-IT" sz="1600" b="1" dirty="0">
                <a:latin typeface="Arial" panose="020B0604020202020204" pitchFamily="34" charset="0"/>
                <a:cs typeface="Arial" panose="020B0604020202020204" pitchFamily="34" charset="0"/>
              </a:rPr>
              <a:t>c) </a:t>
            </a:r>
            <a:r>
              <a:rPr lang="it-IT" sz="1600" dirty="0">
                <a:latin typeface="Arial" panose="020B0604020202020204" pitchFamily="34" charset="0"/>
                <a:cs typeface="Arial" panose="020B0604020202020204" pitchFamily="34" charset="0"/>
              </a:rPr>
              <a:t>manutenzione delle strade; </a:t>
            </a:r>
            <a:r>
              <a:rPr lang="it-IT" sz="1600" b="1" dirty="0">
                <a:latin typeface="Arial" panose="020B0604020202020204" pitchFamily="34" charset="0"/>
                <a:cs typeface="Arial" panose="020B0604020202020204" pitchFamily="34" charset="0"/>
              </a:rPr>
              <a:t>d)</a:t>
            </a:r>
            <a:r>
              <a:rPr lang="it-IT" sz="1600" dirty="0">
                <a:latin typeface="Arial" panose="020B0604020202020204" pitchFamily="34" charset="0"/>
                <a:cs typeface="Arial" panose="020B0604020202020204" pitchFamily="34" charset="0"/>
              </a:rPr>
              <a:t> gestione del verde pubblico; </a:t>
            </a:r>
            <a:r>
              <a:rPr lang="it-IT" sz="1600" b="1" dirty="0">
                <a:latin typeface="Arial" panose="020B0604020202020204" pitchFamily="34" charset="0"/>
                <a:cs typeface="Arial" panose="020B0604020202020204" pitchFamily="34" charset="0"/>
              </a:rPr>
              <a:t>e)</a:t>
            </a:r>
            <a:r>
              <a:rPr lang="it-IT" sz="1600" dirty="0">
                <a:latin typeface="Arial" panose="020B0604020202020204" pitchFamily="34" charset="0"/>
                <a:cs typeface="Arial" panose="020B0604020202020204" pitchFamily="34" charset="0"/>
              </a:rPr>
              <a:t> illuminazione e riscaldamento; </a:t>
            </a:r>
            <a:r>
              <a:rPr lang="it-IT" sz="1600" b="1" dirty="0">
                <a:latin typeface="Arial" panose="020B0604020202020204" pitchFamily="34" charset="0"/>
                <a:cs typeface="Arial" panose="020B0604020202020204" pitchFamily="34" charset="0"/>
              </a:rPr>
              <a:t>f)</a:t>
            </a:r>
            <a:r>
              <a:rPr lang="it-IT" sz="1600" dirty="0">
                <a:latin typeface="Arial" panose="020B0604020202020204" pitchFamily="34" charset="0"/>
                <a:cs typeface="Arial" panose="020B0604020202020204" pitchFamily="34" charset="0"/>
              </a:rPr>
              <a:t> elettronica; </a:t>
            </a:r>
            <a:r>
              <a:rPr lang="it-IT" sz="1600" b="1" dirty="0">
                <a:latin typeface="Arial" panose="020B0604020202020204" pitchFamily="34" charset="0"/>
                <a:cs typeface="Arial" panose="020B0604020202020204" pitchFamily="34" charset="0"/>
              </a:rPr>
              <a:t>g)</a:t>
            </a:r>
            <a:r>
              <a:rPr lang="it-IT" sz="1600" dirty="0">
                <a:latin typeface="Arial" panose="020B0604020202020204" pitchFamily="34" charset="0"/>
                <a:cs typeface="Arial" panose="020B0604020202020204" pitchFamily="34" charset="0"/>
              </a:rPr>
              <a:t> tessile; </a:t>
            </a:r>
            <a:r>
              <a:rPr lang="it-IT" sz="1600" b="1" dirty="0">
                <a:latin typeface="Arial" panose="020B0604020202020204" pitchFamily="34" charset="0"/>
                <a:cs typeface="Arial" panose="020B0604020202020204" pitchFamily="34" charset="0"/>
              </a:rPr>
              <a:t>h)</a:t>
            </a:r>
            <a:r>
              <a:rPr lang="it-IT" sz="1600" dirty="0">
                <a:latin typeface="Arial" panose="020B0604020202020204" pitchFamily="34" charset="0"/>
                <a:cs typeface="Arial" panose="020B0604020202020204" pitchFamily="34" charset="0"/>
              </a:rPr>
              <a:t> cancelleria; </a:t>
            </a:r>
            <a:r>
              <a:rPr lang="it-IT" sz="1600" b="1" dirty="0">
                <a:latin typeface="Arial" panose="020B0604020202020204" pitchFamily="34" charset="0"/>
                <a:cs typeface="Arial" panose="020B0604020202020204" pitchFamily="34" charset="0"/>
              </a:rPr>
              <a:t>i)</a:t>
            </a:r>
            <a:r>
              <a:rPr lang="it-IT" sz="1600" dirty="0">
                <a:latin typeface="Arial" panose="020B0604020202020204" pitchFamily="34" charset="0"/>
                <a:cs typeface="Arial" panose="020B0604020202020204" pitchFamily="34" charset="0"/>
              </a:rPr>
              <a:t> ristorazione; </a:t>
            </a:r>
            <a:r>
              <a:rPr lang="it-IT" sz="1600" b="1" dirty="0">
                <a:latin typeface="Arial" panose="020B0604020202020204" pitchFamily="34" charset="0"/>
                <a:cs typeface="Arial" panose="020B0604020202020204" pitchFamily="34" charset="0"/>
              </a:rPr>
              <a:t>l)</a:t>
            </a:r>
            <a:r>
              <a:rPr lang="it-IT" sz="1600" dirty="0">
                <a:latin typeface="Arial" panose="020B0604020202020204" pitchFamily="34" charset="0"/>
                <a:cs typeface="Arial" panose="020B0604020202020204" pitchFamily="34" charset="0"/>
              </a:rPr>
              <a:t> materiali per l'igiene; </a:t>
            </a:r>
            <a:r>
              <a:rPr lang="it-IT" sz="1600" b="1" dirty="0">
                <a:latin typeface="Arial" panose="020B0604020202020204" pitchFamily="34" charset="0"/>
                <a:cs typeface="Arial" panose="020B0604020202020204" pitchFamily="34" charset="0"/>
              </a:rPr>
              <a:t>m)</a:t>
            </a:r>
            <a:r>
              <a:rPr lang="it-IT" sz="1600" dirty="0">
                <a:latin typeface="Arial" panose="020B0604020202020204" pitchFamily="34" charset="0"/>
                <a:cs typeface="Arial" panose="020B0604020202020204" pitchFamily="34" charset="0"/>
              </a:rPr>
              <a:t> trasporti. </a:t>
            </a:r>
          </a:p>
        </p:txBody>
      </p:sp>
    </p:spTree>
    <p:extLst>
      <p:ext uri="{BB962C8B-B14F-4D97-AF65-F5344CB8AC3E}">
        <p14:creationId xmlns:p14="http://schemas.microsoft.com/office/powerpoint/2010/main" val="26129167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CA8604FA-2307-5D47-AC50-EABA282EB49B}"/>
              </a:ext>
            </a:extLst>
          </p:cNvPr>
          <p:cNvSpPr>
            <a:spLocks noGrp="1"/>
          </p:cNvSpPr>
          <p:nvPr>
            <p:ph type="sldNum" sz="quarter" idx="4"/>
          </p:nvPr>
        </p:nvSpPr>
        <p:spPr/>
        <p:txBody>
          <a:bodyPr/>
          <a:lstStyle/>
          <a:p>
            <a:fld id="{E721C07E-6ECB-1E4D-B61E-6B0583E84734}" type="slidenum">
              <a:rPr lang="it-IT" smtClean="0"/>
              <a:pPr/>
              <a:t>30</a:t>
            </a:fld>
            <a:endParaRPr lang="it-IT" dirty="0"/>
          </a:p>
        </p:txBody>
      </p:sp>
      <p:sp>
        <p:nvSpPr>
          <p:cNvPr id="3" name="Titolo 1">
            <a:extLst>
              <a:ext uri="{FF2B5EF4-FFF2-40B4-BE49-F238E27FC236}">
                <a16:creationId xmlns:a16="http://schemas.microsoft.com/office/drawing/2014/main" id="{8B0C549F-DC93-4505-A0F5-F40A625BA75A}"/>
              </a:ext>
            </a:extLst>
          </p:cNvPr>
          <p:cNvSpPr txBox="1">
            <a:spLocks/>
          </p:cNvSpPr>
          <p:nvPr/>
        </p:nvSpPr>
        <p:spPr>
          <a:xfrm>
            <a:off x="1074950" y="370266"/>
            <a:ext cx="6994099" cy="415925"/>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it-IT" sz="2000" b="1" dirty="0">
                <a:solidFill>
                  <a:srgbClr val="83BB26"/>
                </a:solidFill>
                <a:latin typeface="Arial"/>
                <a:cs typeface="Arial"/>
              </a:rPr>
              <a:t>NORME TECNICHE</a:t>
            </a:r>
          </a:p>
        </p:txBody>
      </p:sp>
      <p:sp>
        <p:nvSpPr>
          <p:cNvPr id="8" name="Segnaposto contenuto 2">
            <a:extLst>
              <a:ext uri="{FF2B5EF4-FFF2-40B4-BE49-F238E27FC236}">
                <a16:creationId xmlns:a16="http://schemas.microsoft.com/office/drawing/2014/main" id="{E8078C6E-0D5F-46CA-A228-43CB1D1D965A}"/>
              </a:ext>
            </a:extLst>
          </p:cNvPr>
          <p:cNvSpPr txBox="1">
            <a:spLocks/>
          </p:cNvSpPr>
          <p:nvPr/>
        </p:nvSpPr>
        <p:spPr>
          <a:xfrm>
            <a:off x="302579" y="1099946"/>
            <a:ext cx="5400600" cy="273844"/>
          </a:xfrm>
          <a:prstGeom prst="rect">
            <a:avLst/>
          </a:prstGeom>
        </p:spPr>
        <p:txBody>
          <a:bodyPr vert="horz" lIns="68570" tIns="34284" rIns="68570" bIns="34284" rtlCol="0">
            <a:noAutofit/>
          </a:bodyPr>
          <a:lstStyle>
            <a:lvl1pPr marL="342892" indent="-342892" algn="l" defTabSz="914378"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1" indent="-285743" algn="l" defTabSz="91437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2" indent="-228594" algn="l" defTabSz="91437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57175" indent="-257175">
              <a:buFont typeface="+mj-lt"/>
              <a:buAutoNum type="alphaLcParenR" startAt="2"/>
            </a:pPr>
            <a:r>
              <a:rPr lang="it-IT" sz="1500" b="1" dirty="0"/>
              <a:t>facendo riferimento a </a:t>
            </a:r>
            <a:r>
              <a:rPr lang="it-IT" sz="1500" b="1" dirty="0">
                <a:solidFill>
                  <a:srgbClr val="FF0000"/>
                </a:solidFill>
                <a:highlight>
                  <a:srgbClr val="FFFF00"/>
                </a:highlight>
              </a:rPr>
              <a:t>NORME TECNICHE</a:t>
            </a:r>
            <a:endParaRPr lang="it-IT" sz="1500" b="1" dirty="0">
              <a:solidFill>
                <a:srgbClr val="00B0F0"/>
              </a:solidFill>
            </a:endParaRPr>
          </a:p>
        </p:txBody>
      </p:sp>
      <p:sp>
        <p:nvSpPr>
          <p:cNvPr id="13" name="Rettangolo 12">
            <a:extLst>
              <a:ext uri="{FF2B5EF4-FFF2-40B4-BE49-F238E27FC236}">
                <a16:creationId xmlns:a16="http://schemas.microsoft.com/office/drawing/2014/main" id="{A8F609FD-4EC1-4BAE-AC6C-9AF28324A40E}"/>
              </a:ext>
            </a:extLst>
          </p:cNvPr>
          <p:cNvSpPr/>
          <p:nvPr/>
        </p:nvSpPr>
        <p:spPr>
          <a:xfrm>
            <a:off x="719034" y="1512525"/>
            <a:ext cx="7926153" cy="3277820"/>
          </a:xfrm>
          <a:prstGeom prst="rect">
            <a:avLst/>
          </a:prstGeom>
        </p:spPr>
        <p:txBody>
          <a:bodyPr wrap="square">
            <a:spAutoFit/>
          </a:bodyPr>
          <a:lstStyle/>
          <a:p>
            <a:r>
              <a:rPr lang="it-IT" sz="2100" b="1" dirty="0">
                <a:latin typeface="Times New Roman" panose="02020603050405020304" pitchFamily="18" charset="0"/>
                <a:cs typeface="Times New Roman" panose="02020603050405020304" pitchFamily="18" charset="0"/>
              </a:rPr>
              <a:t>5.3.6 Requisiti degli imballaggi (CAM ristorazione)</a:t>
            </a:r>
          </a:p>
          <a:p>
            <a:endParaRPr lang="it-IT" sz="2100" b="1" dirty="0">
              <a:latin typeface="Times New Roman" panose="02020603050405020304" pitchFamily="18" charset="0"/>
              <a:cs typeface="Times New Roman" panose="02020603050405020304" pitchFamily="18" charset="0"/>
            </a:endParaRPr>
          </a:p>
          <a:p>
            <a:r>
              <a:rPr lang="it-IT" sz="1500" dirty="0">
                <a:latin typeface="Times New Roman" panose="02020603050405020304" pitchFamily="18" charset="0"/>
                <a:cs typeface="Times New Roman" panose="02020603050405020304" pitchFamily="18" charset="0"/>
              </a:rPr>
              <a:t>L’imballaggio (primario, secondario e terziario) deve rispondere ai requisiti di cui all’</a:t>
            </a:r>
            <a:r>
              <a:rPr lang="it-IT" sz="1500" dirty="0" err="1">
                <a:latin typeface="Times New Roman" panose="02020603050405020304" pitchFamily="18" charset="0"/>
                <a:cs typeface="Times New Roman" panose="02020603050405020304" pitchFamily="18" charset="0"/>
              </a:rPr>
              <a:t>All</a:t>
            </a:r>
            <a:r>
              <a:rPr lang="it-IT" sz="1500" dirty="0">
                <a:latin typeface="Times New Roman" panose="02020603050405020304" pitchFamily="18" charset="0"/>
                <a:cs typeface="Times New Roman" panose="02020603050405020304" pitchFamily="18" charset="0"/>
              </a:rPr>
              <a:t>. F, della parte IV “Rifiuti” del </a:t>
            </a:r>
            <a:r>
              <a:rPr lang="it-IT" sz="1500" dirty="0" err="1">
                <a:latin typeface="Times New Roman" panose="02020603050405020304" pitchFamily="18" charset="0"/>
                <a:cs typeface="Times New Roman" panose="02020603050405020304" pitchFamily="18" charset="0"/>
              </a:rPr>
              <a:t>D.Lgs.</a:t>
            </a:r>
            <a:r>
              <a:rPr lang="it-IT" sz="1500" dirty="0">
                <a:latin typeface="Times New Roman" panose="02020603050405020304" pitchFamily="18" charset="0"/>
                <a:cs typeface="Times New Roman" panose="02020603050405020304" pitchFamily="18" charset="0"/>
              </a:rPr>
              <a:t> 152/2006 e </a:t>
            </a:r>
            <a:r>
              <a:rPr lang="it-IT" sz="1500" dirty="0" err="1">
                <a:latin typeface="Times New Roman" panose="02020603050405020304" pitchFamily="18" charset="0"/>
                <a:cs typeface="Times New Roman" panose="02020603050405020304" pitchFamily="18" charset="0"/>
              </a:rPr>
              <a:t>s.m.i.</a:t>
            </a:r>
            <a:r>
              <a:rPr lang="it-IT" sz="1500" dirty="0">
                <a:latin typeface="Times New Roman" panose="02020603050405020304" pitchFamily="18" charset="0"/>
                <a:cs typeface="Times New Roman" panose="02020603050405020304" pitchFamily="18" charset="0"/>
              </a:rPr>
              <a:t>, così come più specificatamente descritto nelle pertinenti norme tecniche, in particolare:</a:t>
            </a:r>
          </a:p>
          <a:p>
            <a:endParaRPr lang="it-IT" sz="1500" dirty="0">
              <a:latin typeface="Times New Roman" panose="02020603050405020304" pitchFamily="18" charset="0"/>
              <a:cs typeface="Times New Roman" panose="02020603050405020304" pitchFamily="18" charset="0"/>
            </a:endParaRPr>
          </a:p>
          <a:p>
            <a:pPr marL="214313" indent="-214313">
              <a:buFont typeface="Arial" panose="020B0604020202020204" pitchFamily="34" charset="0"/>
              <a:buChar char="•"/>
            </a:pPr>
            <a:r>
              <a:rPr lang="it-IT" sz="1500" dirty="0">
                <a:latin typeface="Times New Roman" panose="02020603050405020304" pitchFamily="18" charset="0"/>
                <a:cs typeface="Times New Roman" panose="02020603050405020304" pitchFamily="18" charset="0"/>
              </a:rPr>
              <a:t>UNI EN 13427:2005 Imballaggi - Requisiti per l'utilizzo di norme europee nel campo degli</a:t>
            </a:r>
          </a:p>
          <a:p>
            <a:pPr marL="214313" indent="-214313">
              <a:buFont typeface="Arial" panose="020B0604020202020204" pitchFamily="34" charset="0"/>
              <a:buChar char="•"/>
            </a:pPr>
            <a:r>
              <a:rPr lang="it-IT" sz="1500" dirty="0">
                <a:latin typeface="Times New Roman" panose="02020603050405020304" pitchFamily="18" charset="0"/>
                <a:cs typeface="Times New Roman" panose="02020603050405020304" pitchFamily="18" charset="0"/>
              </a:rPr>
              <a:t>imballaggi e dei rifiuti di imballaggio</a:t>
            </a:r>
          </a:p>
          <a:p>
            <a:pPr marL="214313" indent="-214313">
              <a:buFont typeface="Arial" panose="020B0604020202020204" pitchFamily="34" charset="0"/>
              <a:buChar char="•"/>
            </a:pPr>
            <a:r>
              <a:rPr lang="it-IT" sz="1500" dirty="0">
                <a:latin typeface="Times New Roman" panose="02020603050405020304" pitchFamily="18" charset="0"/>
                <a:cs typeface="Times New Roman" panose="02020603050405020304" pitchFamily="18" charset="0"/>
              </a:rPr>
              <a:t>UNI EN 13428:2005 Imballaggi - Requisiti specifici per la fabbricazione e la composizione-Prevenzione per riduzione alla fonte</a:t>
            </a:r>
          </a:p>
          <a:p>
            <a:pPr marL="214313" indent="-214313">
              <a:buFont typeface="Arial" panose="020B0604020202020204" pitchFamily="34" charset="0"/>
              <a:buChar char="•"/>
            </a:pPr>
            <a:r>
              <a:rPr lang="it-IT" sz="1500" dirty="0">
                <a:latin typeface="Times New Roman" panose="02020603050405020304" pitchFamily="18" charset="0"/>
                <a:cs typeface="Times New Roman" panose="02020603050405020304" pitchFamily="18" charset="0"/>
              </a:rPr>
              <a:t>UNI EN 13429:2005 Imballaggi – Riutilizzo</a:t>
            </a:r>
          </a:p>
          <a:p>
            <a:pPr marL="214313" indent="-214313">
              <a:buFont typeface="Arial" panose="020B0604020202020204" pitchFamily="34" charset="0"/>
              <a:buChar char="•"/>
            </a:pPr>
            <a:r>
              <a:rPr lang="it-IT" sz="1500" dirty="0">
                <a:latin typeface="Times New Roman" panose="02020603050405020304" pitchFamily="18" charset="0"/>
                <a:cs typeface="Times New Roman" panose="02020603050405020304" pitchFamily="18" charset="0"/>
              </a:rPr>
              <a:t>UNI EN 13430:2005 Imballaggi - Requisiti per imballaggi recuperabili per riciclo di materiali</a:t>
            </a:r>
          </a:p>
          <a:p>
            <a:pPr marL="214313" indent="-214313">
              <a:buFont typeface="Arial" panose="020B0604020202020204" pitchFamily="34" charset="0"/>
              <a:buChar char="•"/>
            </a:pPr>
            <a:r>
              <a:rPr lang="it-IT" sz="1500" dirty="0">
                <a:latin typeface="Times New Roman" panose="02020603050405020304" pitchFamily="18" charset="0"/>
                <a:cs typeface="Times New Roman" panose="02020603050405020304" pitchFamily="18" charset="0"/>
              </a:rPr>
              <a:t>Ecc.</a:t>
            </a:r>
          </a:p>
        </p:txBody>
      </p:sp>
    </p:spTree>
    <p:extLst>
      <p:ext uri="{BB962C8B-B14F-4D97-AF65-F5344CB8AC3E}">
        <p14:creationId xmlns:p14="http://schemas.microsoft.com/office/powerpoint/2010/main" val="38084357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CA8604FA-2307-5D47-AC50-EABA282EB49B}"/>
              </a:ext>
            </a:extLst>
          </p:cNvPr>
          <p:cNvSpPr>
            <a:spLocks noGrp="1"/>
          </p:cNvSpPr>
          <p:nvPr>
            <p:ph type="sldNum" sz="quarter" idx="4"/>
          </p:nvPr>
        </p:nvSpPr>
        <p:spPr/>
        <p:txBody>
          <a:bodyPr/>
          <a:lstStyle/>
          <a:p>
            <a:fld id="{E721C07E-6ECB-1E4D-B61E-6B0583E84734}" type="slidenum">
              <a:rPr lang="it-IT" smtClean="0"/>
              <a:pPr/>
              <a:t>31</a:t>
            </a:fld>
            <a:endParaRPr lang="it-IT" dirty="0"/>
          </a:p>
        </p:txBody>
      </p:sp>
      <p:sp>
        <p:nvSpPr>
          <p:cNvPr id="3" name="Titolo 1">
            <a:extLst>
              <a:ext uri="{FF2B5EF4-FFF2-40B4-BE49-F238E27FC236}">
                <a16:creationId xmlns:a16="http://schemas.microsoft.com/office/drawing/2014/main" id="{8B0C549F-DC93-4505-A0F5-F40A625BA75A}"/>
              </a:ext>
            </a:extLst>
          </p:cNvPr>
          <p:cNvSpPr txBox="1">
            <a:spLocks/>
          </p:cNvSpPr>
          <p:nvPr/>
        </p:nvSpPr>
        <p:spPr>
          <a:xfrm>
            <a:off x="1074950" y="372868"/>
            <a:ext cx="6994099" cy="415925"/>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it-IT" sz="2000" b="1" dirty="0">
                <a:solidFill>
                  <a:srgbClr val="83BB26"/>
                </a:solidFill>
                <a:latin typeface="Arial"/>
                <a:cs typeface="Arial"/>
              </a:rPr>
              <a:t>PRINCIPIO DELL’EQUIVALENZA</a:t>
            </a:r>
          </a:p>
        </p:txBody>
      </p:sp>
      <p:sp>
        <p:nvSpPr>
          <p:cNvPr id="6" name="Segnaposto contenuto 2"/>
          <p:cNvSpPr txBox="1">
            <a:spLocks/>
          </p:cNvSpPr>
          <p:nvPr/>
        </p:nvSpPr>
        <p:spPr>
          <a:xfrm>
            <a:off x="434988" y="1149147"/>
            <a:ext cx="5199460" cy="3413522"/>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it-IT" sz="1800" b="1" dirty="0">
                <a:solidFill>
                  <a:srgbClr val="C00000"/>
                </a:solidFill>
              </a:rPr>
              <a:t>NON SI POSSONO ESCLUDERE OFFERTE CHE…</a:t>
            </a:r>
          </a:p>
          <a:p>
            <a:pPr marL="0" indent="0">
              <a:buFont typeface="Arial"/>
              <a:buNone/>
            </a:pPr>
            <a:endParaRPr lang="it-IT" sz="1800" b="1" dirty="0">
              <a:solidFill>
                <a:srgbClr val="008000"/>
              </a:solidFill>
            </a:endParaRPr>
          </a:p>
          <a:p>
            <a:pPr marL="0" indent="0">
              <a:lnSpc>
                <a:spcPct val="120000"/>
              </a:lnSpc>
              <a:buFont typeface="Arial"/>
              <a:buNone/>
            </a:pPr>
            <a:r>
              <a:rPr lang="it-IT" sz="1800" dirty="0"/>
              <a:t>8. Quando si definiscono in termini di </a:t>
            </a:r>
            <a:r>
              <a:rPr lang="it-IT" sz="1800" dirty="0">
                <a:solidFill>
                  <a:srgbClr val="FF0000"/>
                </a:solidFill>
              </a:rPr>
              <a:t>PRESTAZIONI O DI REQUISITI FUNZIONALI (lett. a)</a:t>
            </a:r>
            <a:r>
              <a:rPr lang="it-IT" sz="1800" dirty="0"/>
              <a:t>, le amministrazioni aggiudicatrici </a:t>
            </a:r>
            <a:r>
              <a:rPr lang="it-IT" sz="1800" b="1" dirty="0">
                <a:solidFill>
                  <a:srgbClr val="C00000"/>
                </a:solidFill>
              </a:rPr>
              <a:t>non possono escludere </a:t>
            </a:r>
            <a:r>
              <a:rPr lang="it-IT" sz="1800" b="1" u="sng" dirty="0">
                <a:solidFill>
                  <a:srgbClr val="C00000"/>
                </a:solidFill>
              </a:rPr>
              <a:t>un'offerta </a:t>
            </a:r>
            <a:r>
              <a:rPr lang="it-IT" sz="1800" b="1" u="sng" dirty="0">
                <a:solidFill>
                  <a:srgbClr val="FF0000"/>
                </a:solidFill>
              </a:rPr>
              <a:t>conforme a norme tecniche </a:t>
            </a:r>
            <a:r>
              <a:rPr lang="it-IT" sz="1800" dirty="0"/>
              <a:t>(quelle di cui alla lettera b), se tali norme contemplano le prestazioni o i requisiti funzionali indicati nel bando. Nella propria offerta, </a:t>
            </a:r>
            <a:r>
              <a:rPr lang="it-IT" sz="1800" b="1" dirty="0">
                <a:highlight>
                  <a:srgbClr val="FFFF00"/>
                </a:highlight>
              </a:rPr>
              <a:t>l'offerente è tenuto a </a:t>
            </a:r>
            <a:r>
              <a:rPr lang="it-IT" sz="1800" b="1" dirty="0">
                <a:solidFill>
                  <a:srgbClr val="C00000"/>
                </a:solidFill>
                <a:highlight>
                  <a:srgbClr val="FFFF00"/>
                </a:highlight>
              </a:rPr>
              <a:t>dimostrare</a:t>
            </a:r>
            <a:r>
              <a:rPr lang="it-IT" sz="1800" b="1" dirty="0">
                <a:highlight>
                  <a:srgbClr val="FFFF00"/>
                </a:highlight>
              </a:rPr>
              <a:t> con qualunque mezzo appropriato</a:t>
            </a:r>
            <a:r>
              <a:rPr lang="it-IT" sz="1800" b="1" dirty="0"/>
              <a:t> </a:t>
            </a:r>
            <a:r>
              <a:rPr lang="it-IT" sz="1800" b="1" dirty="0">
                <a:highlight>
                  <a:srgbClr val="FFFF00"/>
                </a:highlight>
              </a:rPr>
              <a:t>che la sua offerta  </a:t>
            </a:r>
            <a:r>
              <a:rPr lang="it-IT" sz="1800" b="1" dirty="0">
                <a:solidFill>
                  <a:srgbClr val="C00000"/>
                </a:solidFill>
                <a:highlight>
                  <a:srgbClr val="FFFF00"/>
                </a:highlight>
              </a:rPr>
              <a:t>ottempera alle prestazioni e ai requisiti funzionali del bando</a:t>
            </a:r>
            <a:endParaRPr lang="it-IT" sz="1800" b="1" dirty="0"/>
          </a:p>
          <a:p>
            <a:endParaRPr lang="it-IT" sz="1600" dirty="0"/>
          </a:p>
          <a:p>
            <a:endParaRPr lang="it-IT" sz="1600" dirty="0"/>
          </a:p>
        </p:txBody>
      </p:sp>
      <p:sp>
        <p:nvSpPr>
          <p:cNvPr id="7" name="Freccia a destra 6"/>
          <p:cNvSpPr/>
          <p:nvPr/>
        </p:nvSpPr>
        <p:spPr>
          <a:xfrm>
            <a:off x="5310412" y="2855908"/>
            <a:ext cx="648072" cy="596101"/>
          </a:xfrm>
          <a:prstGeom prst="rightArrow">
            <a:avLst/>
          </a:prstGeom>
          <a:solidFill>
            <a:srgbClr val="92D050"/>
          </a:solidFill>
        </p:spPr>
        <p:txBody>
          <a:bodyPr wrap="square" rtlCol="0">
            <a:spAutoFit/>
          </a:bodyPr>
          <a:lstStyle/>
          <a:p>
            <a:endParaRPr lang="it-IT" sz="1350"/>
          </a:p>
        </p:txBody>
      </p:sp>
      <p:sp>
        <p:nvSpPr>
          <p:cNvPr id="9" name="CasellaDiTesto 8">
            <a:extLst>
              <a:ext uri="{FF2B5EF4-FFF2-40B4-BE49-F238E27FC236}">
                <a16:creationId xmlns:a16="http://schemas.microsoft.com/office/drawing/2014/main" id="{47C562D9-89F8-4CB3-AE86-B7029DFC308F}"/>
              </a:ext>
            </a:extLst>
          </p:cNvPr>
          <p:cNvSpPr txBox="1"/>
          <p:nvPr/>
        </p:nvSpPr>
        <p:spPr>
          <a:xfrm>
            <a:off x="5958484" y="2380669"/>
            <a:ext cx="2376264" cy="1546577"/>
          </a:xfrm>
          <a:prstGeom prst="rect">
            <a:avLst/>
          </a:prstGeom>
          <a:solidFill>
            <a:srgbClr val="92D050"/>
          </a:solidFill>
        </p:spPr>
        <p:txBody>
          <a:bodyPr wrap="square" rtlCol="0">
            <a:spAutoFit/>
          </a:bodyPr>
          <a:lstStyle/>
          <a:p>
            <a:r>
              <a:rPr lang="it-IT" sz="1350" b="1" dirty="0"/>
              <a:t>ONERE PROBATORIO DELL’EQUIVALENZA</a:t>
            </a:r>
          </a:p>
          <a:p>
            <a:r>
              <a:rPr lang="it-IT" sz="1350" dirty="0"/>
              <a:t>L’offerente deve dimostrare CON OGNI MEZZO APPROPRIATO che le sue soluzioni  ottemperano ai requisiti  </a:t>
            </a:r>
          </a:p>
        </p:txBody>
      </p:sp>
    </p:spTree>
    <p:extLst>
      <p:ext uri="{BB962C8B-B14F-4D97-AF65-F5344CB8AC3E}">
        <p14:creationId xmlns:p14="http://schemas.microsoft.com/office/powerpoint/2010/main" val="28105493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CA8604FA-2307-5D47-AC50-EABA282EB49B}"/>
              </a:ext>
            </a:extLst>
          </p:cNvPr>
          <p:cNvSpPr>
            <a:spLocks noGrp="1"/>
          </p:cNvSpPr>
          <p:nvPr>
            <p:ph type="sldNum" sz="quarter" idx="4"/>
          </p:nvPr>
        </p:nvSpPr>
        <p:spPr/>
        <p:txBody>
          <a:bodyPr/>
          <a:lstStyle/>
          <a:p>
            <a:fld id="{E721C07E-6ECB-1E4D-B61E-6B0583E84734}" type="slidenum">
              <a:rPr lang="it-IT" smtClean="0"/>
              <a:pPr/>
              <a:t>32</a:t>
            </a:fld>
            <a:endParaRPr lang="it-IT" dirty="0"/>
          </a:p>
        </p:txBody>
      </p:sp>
      <p:sp>
        <p:nvSpPr>
          <p:cNvPr id="3" name="Titolo 1">
            <a:extLst>
              <a:ext uri="{FF2B5EF4-FFF2-40B4-BE49-F238E27FC236}">
                <a16:creationId xmlns:a16="http://schemas.microsoft.com/office/drawing/2014/main" id="{54F1061B-52F2-4554-BD78-BDEDA0D2803B}"/>
              </a:ext>
            </a:extLst>
          </p:cNvPr>
          <p:cNvSpPr txBox="1">
            <a:spLocks/>
          </p:cNvSpPr>
          <p:nvPr/>
        </p:nvSpPr>
        <p:spPr>
          <a:xfrm>
            <a:off x="888367" y="484717"/>
            <a:ext cx="6994099" cy="415925"/>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it-IT" sz="2000" b="1">
                <a:solidFill>
                  <a:srgbClr val="83BB26"/>
                </a:solidFill>
                <a:latin typeface="Arial"/>
                <a:cs typeface="Arial"/>
              </a:rPr>
              <a:t>ART. 69: CARATTERISTICHE ETICHETTATURE (1)</a:t>
            </a:r>
            <a:endParaRPr lang="it-IT" sz="2000" b="1" dirty="0">
              <a:solidFill>
                <a:srgbClr val="83BB26"/>
              </a:solidFill>
              <a:latin typeface="Arial"/>
              <a:cs typeface="Arial"/>
            </a:endParaRPr>
          </a:p>
        </p:txBody>
      </p:sp>
      <p:sp>
        <p:nvSpPr>
          <p:cNvPr id="4" name="Rettangolo 3">
            <a:extLst>
              <a:ext uri="{FF2B5EF4-FFF2-40B4-BE49-F238E27FC236}">
                <a16:creationId xmlns:a16="http://schemas.microsoft.com/office/drawing/2014/main" id="{6E95B159-BF54-48B0-8C8F-D5987933146F}"/>
              </a:ext>
            </a:extLst>
          </p:cNvPr>
          <p:cNvSpPr/>
          <p:nvPr/>
        </p:nvSpPr>
        <p:spPr>
          <a:xfrm>
            <a:off x="719034" y="1077524"/>
            <a:ext cx="7163432" cy="3539430"/>
          </a:xfrm>
          <a:prstGeom prst="rect">
            <a:avLst/>
          </a:prstGeom>
        </p:spPr>
        <p:txBody>
          <a:bodyPr wrap="square">
            <a:spAutoFit/>
          </a:bodyPr>
          <a:lstStyle/>
          <a:p>
            <a:r>
              <a:rPr lang="it-IT" sz="1400" i="1" dirty="0">
                <a:latin typeface="Arial" panose="020B0604020202020204" pitchFamily="34" charset="0"/>
                <a:cs typeface="Arial" panose="020B0604020202020204" pitchFamily="34" charset="0"/>
              </a:rPr>
              <a:t>Le caratteristiche che devono possedere le etichette ambientali </a:t>
            </a:r>
            <a:r>
              <a:rPr lang="it-IT" sz="1400" b="1" i="1" dirty="0">
                <a:solidFill>
                  <a:srgbClr val="C00000"/>
                </a:solidFill>
                <a:latin typeface="Arial" panose="020B0604020202020204" pitchFamily="34" charset="0"/>
                <a:cs typeface="Arial" panose="020B0604020202020204" pitchFamily="34" charset="0"/>
              </a:rPr>
              <a:t>per poter essere inserite gli appalti pubblici e per poter essere imposte dalla PA come mezzo di prova</a:t>
            </a:r>
            <a:r>
              <a:rPr lang="it-IT" sz="1400" i="1" dirty="0">
                <a:solidFill>
                  <a:prstClr val="white">
                    <a:lumMod val="50000"/>
                  </a:prstClr>
                </a:solidFill>
                <a:latin typeface="Arial" panose="020B0604020202020204" pitchFamily="34" charset="0"/>
                <a:cs typeface="Arial" panose="020B0604020202020204" pitchFamily="34" charset="0"/>
              </a:rPr>
              <a:t>, </a:t>
            </a:r>
            <a:r>
              <a:rPr lang="it-IT" sz="1400" i="1" dirty="0">
                <a:latin typeface="Arial" panose="020B0604020202020204" pitchFamily="34" charset="0"/>
                <a:cs typeface="Arial" panose="020B0604020202020204" pitchFamily="34" charset="0"/>
              </a:rPr>
              <a:t>nelle specifiche tecniche dell'appalto, nei criteri di aggiudicazione sono:</a:t>
            </a:r>
          </a:p>
          <a:p>
            <a:r>
              <a:rPr lang="it-IT" sz="1400" dirty="0">
                <a:latin typeface="Arial" panose="020B0604020202020204" pitchFamily="34" charset="0"/>
                <a:cs typeface="Arial" panose="020B0604020202020204" pitchFamily="34" charset="0"/>
              </a:rPr>
              <a:t>1. Le amministrazioni aggiudicatrici che intendono acquistare lavori, forniture o servizi con specifiche caratteristiche ambientali, sociali o di altro tipo, </a:t>
            </a:r>
            <a:r>
              <a:rPr lang="it-IT" sz="1400" dirty="0">
                <a:solidFill>
                  <a:srgbClr val="C00000"/>
                </a:solidFill>
                <a:latin typeface="Arial" panose="020B0604020202020204" pitchFamily="34" charset="0"/>
                <a:cs typeface="Arial" panose="020B0604020202020204" pitchFamily="34" charset="0"/>
              </a:rPr>
              <a:t>possono imporre </a:t>
            </a:r>
            <a:r>
              <a:rPr lang="it-IT" sz="1400" dirty="0">
                <a:latin typeface="Arial" panose="020B0604020202020204" pitchFamily="34" charset="0"/>
                <a:cs typeface="Arial" panose="020B0604020202020204" pitchFamily="34" charset="0"/>
              </a:rPr>
              <a:t>nelle specifiche tecniche, nei criteri di aggiudicazione o nelle condizioni relative all'esecuzione dell'appalto, un</a:t>
            </a:r>
            <a:r>
              <a:rPr lang="it-IT" sz="1400" dirty="0">
                <a:solidFill>
                  <a:prstClr val="white">
                    <a:lumMod val="50000"/>
                  </a:prstClr>
                </a:solidFill>
                <a:latin typeface="Arial" panose="020B0604020202020204" pitchFamily="34" charset="0"/>
                <a:cs typeface="Arial" panose="020B0604020202020204" pitchFamily="34" charset="0"/>
              </a:rPr>
              <a:t>'</a:t>
            </a:r>
            <a:r>
              <a:rPr lang="it-IT" sz="1400" dirty="0">
                <a:solidFill>
                  <a:srgbClr val="C00000"/>
                </a:solidFill>
                <a:latin typeface="Arial" panose="020B0604020202020204" pitchFamily="34" charset="0"/>
                <a:cs typeface="Arial" panose="020B0604020202020204" pitchFamily="34" charset="0"/>
              </a:rPr>
              <a:t>etichettatura specifica come mezzo di prova</a:t>
            </a:r>
            <a:r>
              <a:rPr lang="it-IT" sz="1400" dirty="0">
                <a:solidFill>
                  <a:prstClr val="white">
                    <a:lumMod val="50000"/>
                  </a:prstClr>
                </a:solidFill>
                <a:latin typeface="Arial" panose="020B0604020202020204" pitchFamily="34" charset="0"/>
                <a:cs typeface="Arial" panose="020B0604020202020204" pitchFamily="34" charset="0"/>
              </a:rPr>
              <a:t>, </a:t>
            </a:r>
            <a:r>
              <a:rPr lang="it-IT" sz="1400" dirty="0">
                <a:latin typeface="Arial" panose="020B0604020202020204" pitchFamily="34" charset="0"/>
                <a:cs typeface="Arial" panose="020B0604020202020204" pitchFamily="34" charset="0"/>
              </a:rPr>
              <a:t>a patto che:</a:t>
            </a:r>
          </a:p>
          <a:p>
            <a:r>
              <a:rPr lang="it-IT" sz="1400" dirty="0">
                <a:latin typeface="Arial" panose="020B0604020202020204" pitchFamily="34" charset="0"/>
                <a:cs typeface="Arial" panose="020B0604020202020204" pitchFamily="34" charset="0"/>
              </a:rPr>
              <a:t>a) i requisiti per l'etichettatura sono </a:t>
            </a:r>
            <a:r>
              <a:rPr lang="it-IT" sz="1400" dirty="0">
                <a:solidFill>
                  <a:srgbClr val="C00000"/>
                </a:solidFill>
                <a:latin typeface="Arial" panose="020B0604020202020204" pitchFamily="34" charset="0"/>
                <a:cs typeface="Arial" panose="020B0604020202020204" pitchFamily="34" charset="0"/>
              </a:rPr>
              <a:t>idonei e ad esso connessi</a:t>
            </a:r>
            <a:r>
              <a:rPr lang="it-IT" sz="1400" dirty="0">
                <a:solidFill>
                  <a:prstClr val="white">
                    <a:lumMod val="50000"/>
                  </a:prstClr>
                </a:solidFill>
                <a:latin typeface="Arial" panose="020B0604020202020204" pitchFamily="34" charset="0"/>
                <a:cs typeface="Arial" panose="020B0604020202020204" pitchFamily="34" charset="0"/>
              </a:rPr>
              <a:t> </a:t>
            </a:r>
            <a:r>
              <a:rPr lang="it-IT" sz="1400" dirty="0">
                <a:latin typeface="Arial" panose="020B0604020202020204" pitchFamily="34" charset="0"/>
                <a:cs typeface="Arial" panose="020B0604020202020204" pitchFamily="34" charset="0"/>
              </a:rPr>
              <a:t>(</a:t>
            </a:r>
            <a:r>
              <a:rPr lang="it-IT" sz="1400" b="1" dirty="0">
                <a:latin typeface="Arial" panose="020B0604020202020204" pitchFamily="34" charset="0"/>
                <a:cs typeface="Arial" panose="020B0604020202020204" pitchFamily="34" charset="0"/>
              </a:rPr>
              <a:t>IMMEDIATEZZA</a:t>
            </a:r>
            <a:r>
              <a:rPr lang="it-IT" sz="1400" dirty="0">
                <a:latin typeface="Arial" panose="020B0604020202020204" pitchFamily="34" charset="0"/>
                <a:cs typeface="Arial" panose="020B0604020202020204" pitchFamily="34" charset="0"/>
              </a:rPr>
              <a:t>)</a:t>
            </a:r>
          </a:p>
          <a:p>
            <a:r>
              <a:rPr lang="it-IT" sz="1400" dirty="0">
                <a:latin typeface="Arial" panose="020B0604020202020204" pitchFamily="34" charset="0"/>
                <a:cs typeface="Arial" panose="020B0604020202020204" pitchFamily="34" charset="0"/>
              </a:rPr>
              <a:t>b) siano basati su </a:t>
            </a:r>
            <a:r>
              <a:rPr lang="it-IT" sz="1400" dirty="0">
                <a:solidFill>
                  <a:srgbClr val="C00000"/>
                </a:solidFill>
                <a:latin typeface="Arial" panose="020B0604020202020204" pitchFamily="34" charset="0"/>
                <a:cs typeface="Arial" panose="020B0604020202020204" pitchFamily="34" charset="0"/>
              </a:rPr>
              <a:t>criteri oggettivi, verificabili e non discriminatori</a:t>
            </a:r>
            <a:r>
              <a:rPr lang="it-IT" sz="1400" dirty="0">
                <a:solidFill>
                  <a:prstClr val="white">
                    <a:lumMod val="50000"/>
                  </a:prstClr>
                </a:solidFill>
                <a:latin typeface="Arial" panose="020B0604020202020204" pitchFamily="34" charset="0"/>
                <a:cs typeface="Arial" panose="020B0604020202020204" pitchFamily="34" charset="0"/>
              </a:rPr>
              <a:t> (</a:t>
            </a:r>
            <a:r>
              <a:rPr lang="it-IT" sz="1400" b="1" dirty="0">
                <a:latin typeface="Arial" panose="020B0604020202020204" pitchFamily="34" charset="0"/>
                <a:cs typeface="Arial" panose="020B0604020202020204" pitchFamily="34" charset="0"/>
              </a:rPr>
              <a:t>OGGETTIVITA’</a:t>
            </a:r>
            <a:r>
              <a:rPr lang="it-IT" sz="1400" dirty="0">
                <a:latin typeface="Arial" panose="020B0604020202020204" pitchFamily="34" charset="0"/>
                <a:cs typeface="Arial" panose="020B0604020202020204" pitchFamily="34" charset="0"/>
              </a:rPr>
              <a:t>)</a:t>
            </a:r>
          </a:p>
          <a:p>
            <a:r>
              <a:rPr lang="it-IT" sz="1400" dirty="0">
                <a:latin typeface="Arial" panose="020B0604020202020204" pitchFamily="34" charset="0"/>
                <a:cs typeface="Arial" panose="020B0604020202020204" pitchFamily="34" charset="0"/>
              </a:rPr>
              <a:t>c) siano stabiliti con</a:t>
            </a:r>
            <a:r>
              <a:rPr lang="it-IT" sz="1400" dirty="0">
                <a:solidFill>
                  <a:prstClr val="white">
                    <a:lumMod val="50000"/>
                  </a:prstClr>
                </a:solidFill>
                <a:latin typeface="Arial" panose="020B0604020202020204" pitchFamily="34" charset="0"/>
                <a:cs typeface="Arial" panose="020B0604020202020204" pitchFamily="34" charset="0"/>
              </a:rPr>
              <a:t> </a:t>
            </a:r>
            <a:r>
              <a:rPr lang="it-IT" sz="1400" dirty="0">
                <a:solidFill>
                  <a:srgbClr val="C00000"/>
                </a:solidFill>
                <a:latin typeface="Arial" panose="020B0604020202020204" pitchFamily="34" charset="0"/>
                <a:cs typeface="Arial" panose="020B0604020202020204" pitchFamily="34" charset="0"/>
              </a:rPr>
              <a:t>procedimento aperto e </a:t>
            </a:r>
            <a:r>
              <a:rPr lang="it-IT" sz="1400" dirty="0">
                <a:latin typeface="Arial" panose="020B0604020202020204" pitchFamily="34" charset="0"/>
                <a:cs typeface="Arial" panose="020B0604020202020204" pitchFamily="34" charset="0"/>
              </a:rPr>
              <a:t>trasparente al quale possano partecipare tutte le parti interessate (enti pubblici, consumatori, parti sociali, i produttori, i distributori e le ONG (</a:t>
            </a:r>
            <a:r>
              <a:rPr lang="it-IT" sz="1400" b="1" dirty="0">
                <a:latin typeface="Arial" panose="020B0604020202020204" pitchFamily="34" charset="0"/>
                <a:cs typeface="Arial" panose="020B0604020202020204" pitchFamily="34" charset="0"/>
              </a:rPr>
              <a:t>APERTURA E TRASPARENZA</a:t>
            </a:r>
            <a:r>
              <a:rPr lang="it-IT" sz="1400" dirty="0">
                <a:latin typeface="Arial" panose="020B0604020202020204" pitchFamily="34" charset="0"/>
                <a:cs typeface="Arial" panose="020B0604020202020204" pitchFamily="34" charset="0"/>
              </a:rPr>
              <a:t>);</a:t>
            </a:r>
          </a:p>
          <a:p>
            <a:r>
              <a:rPr lang="it-IT" sz="1400" dirty="0">
                <a:latin typeface="Arial" panose="020B0604020202020204" pitchFamily="34" charset="0"/>
                <a:cs typeface="Arial" panose="020B0604020202020204" pitchFamily="34" charset="0"/>
              </a:rPr>
              <a:t>d) le </a:t>
            </a:r>
            <a:r>
              <a:rPr lang="it-IT" sz="1400" dirty="0">
                <a:solidFill>
                  <a:srgbClr val="C00000"/>
                </a:solidFill>
                <a:latin typeface="Arial" panose="020B0604020202020204" pitchFamily="34" charset="0"/>
                <a:cs typeface="Arial" panose="020B0604020202020204" pitchFamily="34" charset="0"/>
              </a:rPr>
              <a:t>etichettature sono accessibili a tutte le parti interessate</a:t>
            </a:r>
            <a:r>
              <a:rPr lang="it-IT" sz="1400" dirty="0">
                <a:solidFill>
                  <a:prstClr val="white">
                    <a:lumMod val="50000"/>
                  </a:prstClr>
                </a:solidFill>
                <a:latin typeface="Arial" panose="020B0604020202020204" pitchFamily="34" charset="0"/>
                <a:cs typeface="Arial" panose="020B0604020202020204" pitchFamily="34" charset="0"/>
              </a:rPr>
              <a:t> </a:t>
            </a:r>
            <a:r>
              <a:rPr lang="it-IT" sz="1400" dirty="0">
                <a:latin typeface="Arial" panose="020B0604020202020204" pitchFamily="34" charset="0"/>
                <a:cs typeface="Arial" panose="020B0604020202020204" pitchFamily="34" charset="0"/>
              </a:rPr>
              <a:t>(</a:t>
            </a:r>
            <a:r>
              <a:rPr lang="it-IT" sz="1400" b="1" dirty="0">
                <a:latin typeface="Arial" panose="020B0604020202020204" pitchFamily="34" charset="0"/>
                <a:cs typeface="Arial" panose="020B0604020202020204" pitchFamily="34" charset="0"/>
              </a:rPr>
              <a:t>CONDIVISIONE CON LE PARTI INTERESSATE</a:t>
            </a:r>
            <a:r>
              <a:rPr lang="it-IT" sz="1400" dirty="0">
                <a:latin typeface="Arial" panose="020B0604020202020204" pitchFamily="34" charset="0"/>
                <a:cs typeface="Arial" panose="020B0604020202020204" pitchFamily="34" charset="0"/>
              </a:rPr>
              <a:t>)</a:t>
            </a:r>
          </a:p>
          <a:p>
            <a:r>
              <a:rPr lang="it-IT" sz="1400" dirty="0">
                <a:latin typeface="Arial" panose="020B0604020202020204" pitchFamily="34" charset="0"/>
                <a:cs typeface="Arial" panose="020B0604020202020204" pitchFamily="34" charset="0"/>
              </a:rPr>
              <a:t>e) i requisiti per l'etichettatura sono</a:t>
            </a:r>
            <a:r>
              <a:rPr lang="it-IT" sz="1400" dirty="0">
                <a:solidFill>
                  <a:prstClr val="white">
                    <a:lumMod val="50000"/>
                  </a:prstClr>
                </a:solidFill>
                <a:latin typeface="Arial" panose="020B0604020202020204" pitchFamily="34" charset="0"/>
                <a:cs typeface="Arial" panose="020B0604020202020204" pitchFamily="34" charset="0"/>
              </a:rPr>
              <a:t> </a:t>
            </a:r>
            <a:r>
              <a:rPr lang="it-IT" sz="1400" dirty="0">
                <a:solidFill>
                  <a:srgbClr val="C00000"/>
                </a:solidFill>
                <a:latin typeface="Arial" panose="020B0604020202020204" pitchFamily="34" charset="0"/>
                <a:cs typeface="Arial" panose="020B0604020202020204" pitchFamily="34" charset="0"/>
              </a:rPr>
              <a:t>stabiliti da terzi </a:t>
            </a:r>
            <a:r>
              <a:rPr lang="it-IT" sz="1400" dirty="0">
                <a:latin typeface="Arial" panose="020B0604020202020204" pitchFamily="34" charset="0"/>
                <a:cs typeface="Arial" panose="020B0604020202020204" pitchFamily="34" charset="0"/>
              </a:rPr>
              <a:t>sui quali non si può esercitare un'influenza determinante (</a:t>
            </a:r>
            <a:r>
              <a:rPr lang="it-IT" sz="1400" b="1" dirty="0">
                <a:latin typeface="Arial" panose="020B0604020202020204" pitchFamily="34" charset="0"/>
                <a:cs typeface="Arial" panose="020B0604020202020204" pitchFamily="34" charset="0"/>
              </a:rPr>
              <a:t>DEMOCRATICITA’</a:t>
            </a:r>
            <a:r>
              <a:rPr lang="it-IT" sz="1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8281705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CA8604FA-2307-5D47-AC50-EABA282EB49B}"/>
              </a:ext>
            </a:extLst>
          </p:cNvPr>
          <p:cNvSpPr>
            <a:spLocks noGrp="1"/>
          </p:cNvSpPr>
          <p:nvPr>
            <p:ph type="sldNum" sz="quarter" idx="4"/>
          </p:nvPr>
        </p:nvSpPr>
        <p:spPr/>
        <p:txBody>
          <a:bodyPr/>
          <a:lstStyle/>
          <a:p>
            <a:fld id="{E721C07E-6ECB-1E4D-B61E-6B0583E84734}" type="slidenum">
              <a:rPr lang="it-IT" smtClean="0"/>
              <a:pPr/>
              <a:t>33</a:t>
            </a:fld>
            <a:endParaRPr lang="it-IT" dirty="0"/>
          </a:p>
        </p:txBody>
      </p:sp>
      <p:sp>
        <p:nvSpPr>
          <p:cNvPr id="5" name="Titolo 1">
            <a:extLst>
              <a:ext uri="{FF2B5EF4-FFF2-40B4-BE49-F238E27FC236}">
                <a16:creationId xmlns:a16="http://schemas.microsoft.com/office/drawing/2014/main" id="{1CDEC398-663E-4D33-8738-36914E4724B0}"/>
              </a:ext>
            </a:extLst>
          </p:cNvPr>
          <p:cNvSpPr txBox="1">
            <a:spLocks/>
          </p:cNvSpPr>
          <p:nvPr/>
        </p:nvSpPr>
        <p:spPr>
          <a:xfrm>
            <a:off x="865790" y="400933"/>
            <a:ext cx="6994099" cy="415925"/>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it-IT" sz="2000" b="1" dirty="0">
                <a:solidFill>
                  <a:srgbClr val="83BB26"/>
                </a:solidFill>
                <a:latin typeface="Arial"/>
                <a:cs typeface="Arial"/>
              </a:rPr>
              <a:t>ART. 69: CARATTERISTICHE ETICHETTATURE (2)</a:t>
            </a:r>
          </a:p>
        </p:txBody>
      </p:sp>
      <p:sp>
        <p:nvSpPr>
          <p:cNvPr id="6" name="Rettangolo 5">
            <a:extLst>
              <a:ext uri="{FF2B5EF4-FFF2-40B4-BE49-F238E27FC236}">
                <a16:creationId xmlns:a16="http://schemas.microsoft.com/office/drawing/2014/main" id="{3E8F57A6-2AB6-4738-B242-D3225C01F3B5}"/>
              </a:ext>
            </a:extLst>
          </p:cNvPr>
          <p:cNvSpPr/>
          <p:nvPr/>
        </p:nvSpPr>
        <p:spPr>
          <a:xfrm>
            <a:off x="719033" y="1077524"/>
            <a:ext cx="7140855" cy="2677656"/>
          </a:xfrm>
          <a:prstGeom prst="rect">
            <a:avLst/>
          </a:prstGeom>
        </p:spPr>
        <p:txBody>
          <a:bodyPr wrap="square">
            <a:spAutoFit/>
          </a:bodyPr>
          <a:lstStyle/>
          <a:p>
            <a:r>
              <a:rPr lang="it-IT" sz="1400" dirty="0">
                <a:latin typeface="Arial" panose="020B0604020202020204" pitchFamily="34" charset="0"/>
                <a:cs typeface="Arial" panose="020B0604020202020204" pitchFamily="34" charset="0"/>
              </a:rPr>
              <a:t>2. Se le amministrazioni aggiudicatrici </a:t>
            </a:r>
            <a:r>
              <a:rPr lang="it-IT" sz="1400" dirty="0">
                <a:solidFill>
                  <a:srgbClr val="C00000"/>
                </a:solidFill>
                <a:latin typeface="Arial" panose="020B0604020202020204" pitchFamily="34" charset="0"/>
                <a:cs typeface="Arial" panose="020B0604020202020204" pitchFamily="34" charset="0"/>
              </a:rPr>
              <a:t>non richiedono </a:t>
            </a:r>
            <a:r>
              <a:rPr lang="it-IT" sz="1400" dirty="0">
                <a:latin typeface="Arial" panose="020B0604020202020204" pitchFamily="34" charset="0"/>
                <a:cs typeface="Arial" panose="020B0604020202020204" pitchFamily="34" charset="0"/>
              </a:rPr>
              <a:t>che i lavori, le forniture o i servizi </a:t>
            </a:r>
            <a:r>
              <a:rPr lang="it-IT" sz="1400" dirty="0">
                <a:solidFill>
                  <a:srgbClr val="C00000"/>
                </a:solidFill>
                <a:latin typeface="Arial" panose="020B0604020202020204" pitchFamily="34" charset="0"/>
                <a:cs typeface="Arial" panose="020B0604020202020204" pitchFamily="34" charset="0"/>
              </a:rPr>
              <a:t>soddisfino tutti </a:t>
            </a:r>
            <a:r>
              <a:rPr lang="it-IT" sz="1400" dirty="0">
                <a:latin typeface="Arial" panose="020B0604020202020204" pitchFamily="34" charset="0"/>
                <a:cs typeface="Arial" panose="020B0604020202020204" pitchFamily="34" charset="0"/>
              </a:rPr>
              <a:t>i requisiti per l'etichettatura, </a:t>
            </a:r>
            <a:r>
              <a:rPr lang="it-IT" sz="1400" dirty="0">
                <a:solidFill>
                  <a:srgbClr val="C00000"/>
                </a:solidFill>
                <a:latin typeface="Arial" panose="020B0604020202020204" pitchFamily="34" charset="0"/>
                <a:cs typeface="Arial" panose="020B0604020202020204" pitchFamily="34" charset="0"/>
              </a:rPr>
              <a:t>indicano a quali requisiti per l'etichettatura fanno riferimento</a:t>
            </a:r>
            <a:r>
              <a:rPr lang="it-IT" sz="1400" dirty="0">
                <a:solidFill>
                  <a:prstClr val="white">
                    <a:lumMod val="50000"/>
                  </a:prstClr>
                </a:solidFill>
                <a:latin typeface="Arial" panose="020B0604020202020204" pitchFamily="34" charset="0"/>
                <a:cs typeface="Arial" panose="020B0604020202020204" pitchFamily="34" charset="0"/>
              </a:rPr>
              <a:t>. </a:t>
            </a:r>
            <a:r>
              <a:rPr lang="it-IT" sz="1400" dirty="0">
                <a:latin typeface="Arial" panose="020B0604020202020204" pitchFamily="34" charset="0"/>
                <a:cs typeface="Arial" panose="020B0604020202020204" pitchFamily="34" charset="0"/>
              </a:rPr>
              <a:t>Si accettano tutte le etichettature che confermano che i lavori, le forniture o i servizi soddisfano i requisiti equivalenti.</a:t>
            </a:r>
          </a:p>
          <a:p>
            <a:endParaRPr lang="it-IT" sz="1400" dirty="0">
              <a:latin typeface="Arial" panose="020B0604020202020204" pitchFamily="34" charset="0"/>
              <a:cs typeface="Arial" panose="020B0604020202020204" pitchFamily="34" charset="0"/>
            </a:endParaRPr>
          </a:p>
          <a:p>
            <a:r>
              <a:rPr lang="it-IT" sz="1400" dirty="0">
                <a:latin typeface="Arial" panose="020B0604020202020204" pitchFamily="34" charset="0"/>
                <a:cs typeface="Arial" panose="020B0604020202020204" pitchFamily="34" charset="0"/>
              </a:rPr>
              <a:t>3. Se un operatore economico </a:t>
            </a:r>
            <a:r>
              <a:rPr lang="it-IT" sz="1400" dirty="0">
                <a:solidFill>
                  <a:srgbClr val="C00000"/>
                </a:solidFill>
                <a:latin typeface="Arial" panose="020B0604020202020204" pitchFamily="34" charset="0"/>
                <a:cs typeface="Arial" panose="020B0604020202020204" pitchFamily="34" charset="0"/>
              </a:rPr>
              <a:t>dimostra di non avere la possibilità di ottenere l'etichettatura specifica </a:t>
            </a:r>
            <a:r>
              <a:rPr lang="it-IT" sz="1400" dirty="0">
                <a:latin typeface="Arial" panose="020B0604020202020204" pitchFamily="34" charset="0"/>
                <a:cs typeface="Arial" panose="020B0604020202020204" pitchFamily="34" charset="0"/>
              </a:rPr>
              <a:t>indicata dall'amministrazione aggiudicatrice o</a:t>
            </a:r>
            <a:r>
              <a:rPr lang="it-IT" sz="1400" dirty="0">
                <a:solidFill>
                  <a:prstClr val="white">
                    <a:lumMod val="50000"/>
                  </a:prstClr>
                </a:solidFill>
                <a:latin typeface="Arial" panose="020B0604020202020204" pitchFamily="34" charset="0"/>
                <a:cs typeface="Arial" panose="020B0604020202020204" pitchFamily="34" charset="0"/>
              </a:rPr>
              <a:t> </a:t>
            </a:r>
            <a:r>
              <a:rPr lang="it-IT" sz="1400" dirty="0">
                <a:solidFill>
                  <a:srgbClr val="C00000"/>
                </a:solidFill>
                <a:latin typeface="Arial" panose="020B0604020202020204" pitchFamily="34" charset="0"/>
                <a:cs typeface="Arial" panose="020B0604020202020204" pitchFamily="34" charset="0"/>
              </a:rPr>
              <a:t>un'etichettatura equivalente entro i termini richiesti, per motivi ad esso non imputabili</a:t>
            </a:r>
            <a:r>
              <a:rPr lang="it-IT" sz="1400" dirty="0">
                <a:solidFill>
                  <a:prstClr val="white">
                    <a:lumMod val="50000"/>
                  </a:prstClr>
                </a:solidFill>
                <a:latin typeface="Arial" panose="020B0604020202020204" pitchFamily="34" charset="0"/>
                <a:cs typeface="Arial" panose="020B0604020202020204" pitchFamily="34" charset="0"/>
              </a:rPr>
              <a:t>, </a:t>
            </a:r>
            <a:r>
              <a:rPr lang="it-IT" sz="1400" dirty="0">
                <a:latin typeface="Arial" panose="020B0604020202020204" pitchFamily="34" charset="0"/>
                <a:cs typeface="Arial" panose="020B0604020202020204" pitchFamily="34" charset="0"/>
              </a:rPr>
              <a:t>l'amministrazione aggiudicatrice </a:t>
            </a:r>
            <a:r>
              <a:rPr lang="it-IT" sz="1400" u="sng" dirty="0">
                <a:solidFill>
                  <a:srgbClr val="C00000"/>
                </a:solidFill>
                <a:latin typeface="Arial" panose="020B0604020202020204" pitchFamily="34" charset="0"/>
                <a:cs typeface="Arial" panose="020B0604020202020204" pitchFamily="34" charset="0"/>
              </a:rPr>
              <a:t>accetta altri mezzi di prova</a:t>
            </a:r>
            <a:r>
              <a:rPr lang="it-IT" sz="1400" dirty="0">
                <a:latin typeface="Arial" panose="020B0604020202020204" pitchFamily="34" charset="0"/>
                <a:cs typeface="Arial" panose="020B0604020202020204" pitchFamily="34" charset="0"/>
              </a:rPr>
              <a:t>, ivi compresa una documentazione tecnica del fabbricante, idonei a dimostrare che i lavori, le forniture o i servizi che l'operatore economico interessato deve prestare soddisfano i requisiti dell'etichettatura specifica o i requisiti specifici indicati dall'amministrazione aggiudicatrice.</a:t>
            </a:r>
          </a:p>
        </p:txBody>
      </p:sp>
    </p:spTree>
    <p:extLst>
      <p:ext uri="{BB962C8B-B14F-4D97-AF65-F5344CB8AC3E}">
        <p14:creationId xmlns:p14="http://schemas.microsoft.com/office/powerpoint/2010/main" val="29391525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CA8604FA-2307-5D47-AC50-EABA282EB49B}"/>
              </a:ext>
            </a:extLst>
          </p:cNvPr>
          <p:cNvSpPr>
            <a:spLocks noGrp="1"/>
          </p:cNvSpPr>
          <p:nvPr>
            <p:ph type="sldNum" sz="quarter" idx="4"/>
          </p:nvPr>
        </p:nvSpPr>
        <p:spPr/>
        <p:txBody>
          <a:bodyPr/>
          <a:lstStyle/>
          <a:p>
            <a:fld id="{E721C07E-6ECB-1E4D-B61E-6B0583E84734}" type="slidenum">
              <a:rPr lang="it-IT" smtClean="0"/>
              <a:pPr/>
              <a:t>34</a:t>
            </a:fld>
            <a:endParaRPr lang="it-IT" dirty="0"/>
          </a:p>
        </p:txBody>
      </p:sp>
      <p:sp>
        <p:nvSpPr>
          <p:cNvPr id="3" name="Titolo 1">
            <a:extLst>
              <a:ext uri="{FF2B5EF4-FFF2-40B4-BE49-F238E27FC236}">
                <a16:creationId xmlns:a16="http://schemas.microsoft.com/office/drawing/2014/main" id="{60353607-1F5A-4EA6-94F6-D2936B4BA892}"/>
              </a:ext>
            </a:extLst>
          </p:cNvPr>
          <p:cNvSpPr txBox="1">
            <a:spLocks/>
          </p:cNvSpPr>
          <p:nvPr/>
        </p:nvSpPr>
        <p:spPr>
          <a:xfrm>
            <a:off x="956100" y="318583"/>
            <a:ext cx="6994099" cy="415925"/>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it-IT" sz="2000" b="1" dirty="0">
                <a:solidFill>
                  <a:srgbClr val="83BB26"/>
                </a:solidFill>
                <a:latin typeface="Arial"/>
                <a:cs typeface="Arial"/>
              </a:rPr>
              <a:t>ART. 100: LE CLAUSOLE CONTRATTUALI</a:t>
            </a:r>
          </a:p>
        </p:txBody>
      </p:sp>
      <p:sp>
        <p:nvSpPr>
          <p:cNvPr id="4" name="Rettangolo 3">
            <a:extLst>
              <a:ext uri="{FF2B5EF4-FFF2-40B4-BE49-F238E27FC236}">
                <a16:creationId xmlns:a16="http://schemas.microsoft.com/office/drawing/2014/main" id="{E33CB7EF-66FF-4D0A-AB78-55E13AE162C4}"/>
              </a:ext>
            </a:extLst>
          </p:cNvPr>
          <p:cNvSpPr/>
          <p:nvPr/>
        </p:nvSpPr>
        <p:spPr>
          <a:xfrm>
            <a:off x="719034" y="1077524"/>
            <a:ext cx="7122940" cy="3323987"/>
          </a:xfrm>
          <a:prstGeom prst="rect">
            <a:avLst/>
          </a:prstGeom>
        </p:spPr>
        <p:txBody>
          <a:bodyPr wrap="square">
            <a:spAutoFit/>
          </a:bodyPr>
          <a:lstStyle/>
          <a:p>
            <a:r>
              <a:rPr lang="it-IT" sz="1400" dirty="0">
                <a:latin typeface="Arial" panose="020B0604020202020204" pitchFamily="34" charset="0"/>
                <a:cs typeface="Arial" panose="020B0604020202020204" pitchFamily="34" charset="0"/>
              </a:rPr>
              <a:t>L’articolo afferma che le stazioni appaltanti possano richiedere </a:t>
            </a:r>
            <a:r>
              <a:rPr lang="it-IT" sz="1400" b="1" dirty="0">
                <a:solidFill>
                  <a:srgbClr val="C00000"/>
                </a:solidFill>
                <a:latin typeface="Arial" panose="020B0604020202020204" pitchFamily="34" charset="0"/>
                <a:cs typeface="Arial" panose="020B0604020202020204" pitchFamily="34" charset="0"/>
              </a:rPr>
              <a:t>condizioni particolari in merito all'esecuzione dell'appalto</a:t>
            </a:r>
            <a:r>
              <a:rPr lang="it-IT" sz="1400" b="1" dirty="0">
                <a:solidFill>
                  <a:prstClr val="white">
                    <a:lumMod val="50000"/>
                  </a:prstClr>
                </a:solidFill>
                <a:latin typeface="Arial" panose="020B0604020202020204" pitchFamily="34" charset="0"/>
                <a:cs typeface="Arial" panose="020B0604020202020204" pitchFamily="34" charset="0"/>
              </a:rPr>
              <a:t> </a:t>
            </a:r>
            <a:r>
              <a:rPr lang="it-IT" sz="1400" dirty="0">
                <a:latin typeface="Arial" panose="020B0604020202020204" pitchFamily="34" charset="0"/>
                <a:cs typeface="Arial" panose="020B0604020202020204" pitchFamily="34" charset="0"/>
              </a:rPr>
              <a:t>nei modi e nei termini stabiliti dalle disposizioni sui criteri relativi alla sua aggiudicazione, che  possono contemplare anche delle esigenze economiche</a:t>
            </a:r>
            <a:r>
              <a:rPr lang="it-IT" sz="1400" dirty="0">
                <a:solidFill>
                  <a:prstClr val="white">
                    <a:lumMod val="50000"/>
                  </a:prstClr>
                </a:solidFill>
                <a:latin typeface="Arial" panose="020B0604020202020204" pitchFamily="34" charset="0"/>
                <a:cs typeface="Arial" panose="020B0604020202020204" pitchFamily="34" charset="0"/>
              </a:rPr>
              <a:t> </a:t>
            </a:r>
            <a:r>
              <a:rPr lang="it-IT" sz="1400" dirty="0">
                <a:solidFill>
                  <a:srgbClr val="C00000"/>
                </a:solidFill>
                <a:latin typeface="Arial" panose="020B0604020202020204" pitchFamily="34" charset="0"/>
                <a:cs typeface="Arial" panose="020B0604020202020204" pitchFamily="34" charset="0"/>
              </a:rPr>
              <a:t>legate all'innovazione, nonché di ordine ambientale, sociale o relative all'occupazione</a:t>
            </a:r>
          </a:p>
          <a:p>
            <a:endParaRPr lang="it-IT" sz="1400" dirty="0">
              <a:latin typeface="Arial" panose="020B0604020202020204" pitchFamily="34" charset="0"/>
              <a:cs typeface="Arial" panose="020B0604020202020204" pitchFamily="34" charset="0"/>
            </a:endParaRPr>
          </a:p>
          <a:p>
            <a:r>
              <a:rPr lang="it-IT" sz="1400" dirty="0">
                <a:latin typeface="Arial" panose="020B0604020202020204" pitchFamily="34" charset="0"/>
                <a:cs typeface="Arial" panose="020B0604020202020204" pitchFamily="34" charset="0"/>
              </a:rPr>
              <a:t>1. Le stazioni appaltanti possono </a:t>
            </a:r>
            <a:r>
              <a:rPr lang="it-IT" sz="1400" dirty="0">
                <a:solidFill>
                  <a:srgbClr val="C00000"/>
                </a:solidFill>
                <a:latin typeface="Arial" panose="020B0604020202020204" pitchFamily="34" charset="0"/>
                <a:cs typeface="Arial" panose="020B0604020202020204" pitchFamily="34" charset="0"/>
              </a:rPr>
              <a:t>richiedere requisiti particolari per l'esecuzione del contratto</a:t>
            </a:r>
            <a:r>
              <a:rPr lang="it-IT" sz="1400" dirty="0">
                <a:solidFill>
                  <a:prstClr val="white">
                    <a:lumMod val="50000"/>
                  </a:prstClr>
                </a:solidFill>
                <a:latin typeface="Arial" panose="020B0604020202020204" pitchFamily="34" charset="0"/>
                <a:cs typeface="Arial" panose="020B0604020202020204" pitchFamily="34" charset="0"/>
              </a:rPr>
              <a:t>, </a:t>
            </a:r>
            <a:r>
              <a:rPr lang="it-IT" sz="1400" dirty="0">
                <a:latin typeface="Arial" panose="020B0604020202020204" pitchFamily="34" charset="0"/>
                <a:cs typeface="Arial" panose="020B0604020202020204" pitchFamily="34" charset="0"/>
              </a:rPr>
              <a:t>purché siano compatibili con il diritto europeo e con i principi di parità di trattamento, non discriminazione, trasparenza, proporzionalità, innovazione e siano precisate nel bando di gara, o nell'invito in caso di procedure senza bando o nel capitolato d'oneri. Dette condizioni </a:t>
            </a:r>
            <a:r>
              <a:rPr lang="it-IT" sz="1400" dirty="0">
                <a:solidFill>
                  <a:srgbClr val="C00000"/>
                </a:solidFill>
                <a:latin typeface="Arial" panose="020B0604020202020204" pitchFamily="34" charset="0"/>
                <a:cs typeface="Arial" panose="020B0604020202020204" pitchFamily="34" charset="0"/>
              </a:rPr>
              <a:t>possono attenere, in particolare, a </a:t>
            </a:r>
            <a:r>
              <a:rPr lang="it-IT" sz="1400" b="1" dirty="0">
                <a:solidFill>
                  <a:srgbClr val="C00000"/>
                </a:solidFill>
                <a:latin typeface="Arial" panose="020B0604020202020204" pitchFamily="34" charset="0"/>
                <a:cs typeface="Arial" panose="020B0604020202020204" pitchFamily="34" charset="0"/>
              </a:rPr>
              <a:t>esigenze sociali e ambientali.</a:t>
            </a:r>
            <a:r>
              <a:rPr lang="it-IT" sz="1400" b="1" dirty="0">
                <a:solidFill>
                  <a:prstClr val="white">
                    <a:lumMod val="50000"/>
                  </a:prstClr>
                </a:solidFill>
                <a:latin typeface="Arial" panose="020B0604020202020204" pitchFamily="34" charset="0"/>
                <a:cs typeface="Arial" panose="020B0604020202020204" pitchFamily="34" charset="0"/>
              </a:rPr>
              <a:t>  </a:t>
            </a:r>
          </a:p>
          <a:p>
            <a:endParaRPr lang="it-IT" sz="1400" dirty="0">
              <a:solidFill>
                <a:prstClr val="white">
                  <a:lumMod val="50000"/>
                </a:prstClr>
              </a:solidFill>
              <a:latin typeface="Arial" panose="020B0604020202020204" pitchFamily="34" charset="0"/>
              <a:cs typeface="Arial" panose="020B0604020202020204" pitchFamily="34" charset="0"/>
            </a:endParaRPr>
          </a:p>
          <a:p>
            <a:r>
              <a:rPr lang="it-IT" sz="1400" dirty="0">
                <a:latin typeface="Arial" panose="020B0604020202020204" pitchFamily="34" charset="0"/>
                <a:cs typeface="Arial" panose="020B0604020202020204" pitchFamily="34" charset="0"/>
              </a:rPr>
              <a:t>2. In sede di offerta </a:t>
            </a:r>
            <a:r>
              <a:rPr lang="it-IT" sz="1400" dirty="0">
                <a:solidFill>
                  <a:srgbClr val="C00000"/>
                </a:solidFill>
                <a:latin typeface="Arial" panose="020B0604020202020204" pitchFamily="34" charset="0"/>
                <a:cs typeface="Arial" panose="020B0604020202020204" pitchFamily="34" charset="0"/>
              </a:rPr>
              <a:t>gli operatori economici dichiarano di accettare i requisiti </a:t>
            </a:r>
            <a:r>
              <a:rPr lang="it-IT" sz="1400" dirty="0">
                <a:latin typeface="Arial" panose="020B0604020202020204" pitchFamily="34" charset="0"/>
                <a:cs typeface="Arial" panose="020B0604020202020204" pitchFamily="34" charset="0"/>
              </a:rPr>
              <a:t>particolari nell'ipotesi in cui risulteranno aggiudicatari.</a:t>
            </a:r>
          </a:p>
        </p:txBody>
      </p:sp>
    </p:spTree>
    <p:extLst>
      <p:ext uri="{BB962C8B-B14F-4D97-AF65-F5344CB8AC3E}">
        <p14:creationId xmlns:p14="http://schemas.microsoft.com/office/powerpoint/2010/main" val="39742653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CA8604FA-2307-5D47-AC50-EABA282EB49B}"/>
              </a:ext>
            </a:extLst>
          </p:cNvPr>
          <p:cNvSpPr>
            <a:spLocks noGrp="1"/>
          </p:cNvSpPr>
          <p:nvPr>
            <p:ph type="sldNum" sz="quarter" idx="4"/>
          </p:nvPr>
        </p:nvSpPr>
        <p:spPr/>
        <p:txBody>
          <a:bodyPr/>
          <a:lstStyle/>
          <a:p>
            <a:fld id="{E721C07E-6ECB-1E4D-B61E-6B0583E84734}" type="slidenum">
              <a:rPr lang="it-IT" smtClean="0"/>
              <a:pPr/>
              <a:t>35</a:t>
            </a:fld>
            <a:endParaRPr lang="it-IT" dirty="0"/>
          </a:p>
        </p:txBody>
      </p:sp>
      <p:sp>
        <p:nvSpPr>
          <p:cNvPr id="3" name="Titolo 1">
            <a:extLst>
              <a:ext uri="{FF2B5EF4-FFF2-40B4-BE49-F238E27FC236}">
                <a16:creationId xmlns:a16="http://schemas.microsoft.com/office/drawing/2014/main" id="{30E06DFC-C0C4-4368-A9D8-DAD3EFC25959}"/>
              </a:ext>
            </a:extLst>
          </p:cNvPr>
          <p:cNvSpPr txBox="1">
            <a:spLocks/>
          </p:cNvSpPr>
          <p:nvPr/>
        </p:nvSpPr>
        <p:spPr>
          <a:xfrm>
            <a:off x="809345" y="389644"/>
            <a:ext cx="6994099" cy="415925"/>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it-IT" sz="2000" b="1" dirty="0">
                <a:solidFill>
                  <a:srgbClr val="83BB26"/>
                </a:solidFill>
                <a:latin typeface="Arial"/>
                <a:cs typeface="Arial"/>
              </a:rPr>
              <a:t>ART. 82: MEZZI PROVA CONFORMITA’ - RAPPORTI DI PROVA, CERTIFICAZIONE E ALTRI MEZZI DI PROVA (1)</a:t>
            </a:r>
          </a:p>
        </p:txBody>
      </p:sp>
      <p:sp>
        <p:nvSpPr>
          <p:cNvPr id="4" name="Rettangolo 3">
            <a:extLst>
              <a:ext uri="{FF2B5EF4-FFF2-40B4-BE49-F238E27FC236}">
                <a16:creationId xmlns:a16="http://schemas.microsoft.com/office/drawing/2014/main" id="{75BB42A4-13B1-45B5-AE08-2707838CB668}"/>
              </a:ext>
            </a:extLst>
          </p:cNvPr>
          <p:cNvSpPr/>
          <p:nvPr/>
        </p:nvSpPr>
        <p:spPr>
          <a:xfrm>
            <a:off x="719034" y="1359746"/>
            <a:ext cx="6748566" cy="3108543"/>
          </a:xfrm>
          <a:prstGeom prst="rect">
            <a:avLst/>
          </a:prstGeom>
        </p:spPr>
        <p:txBody>
          <a:bodyPr wrap="square">
            <a:spAutoFit/>
          </a:bodyPr>
          <a:lstStyle/>
          <a:p>
            <a:r>
              <a:rPr lang="it-IT" sz="1400" dirty="0">
                <a:latin typeface="Arial" panose="020B0604020202020204" pitchFamily="34" charset="0"/>
                <a:cs typeface="Arial" panose="020B0604020202020204" pitchFamily="34" charset="0"/>
              </a:rPr>
              <a:t>1. Le amministrazioni aggiudicatrici possono esigere che gli operatori economici presentino, </a:t>
            </a:r>
            <a:r>
              <a:rPr lang="it-IT" sz="1400" dirty="0">
                <a:solidFill>
                  <a:srgbClr val="C00000"/>
                </a:solidFill>
                <a:latin typeface="Arial" panose="020B0604020202020204" pitchFamily="34" charset="0"/>
                <a:cs typeface="Arial" panose="020B0604020202020204" pitchFamily="34" charset="0"/>
              </a:rPr>
              <a:t>come mezzi di prova di conformità ai requisiti o ai criteri stabiliti nelle specifiche tecniche, ai criteri di aggiudicazione o alle condizioni relative all'esecuzione dell'appalto</a:t>
            </a:r>
            <a:r>
              <a:rPr lang="it-IT" sz="1400" dirty="0">
                <a:solidFill>
                  <a:prstClr val="white">
                    <a:lumMod val="50000"/>
                  </a:prstClr>
                </a:solidFill>
                <a:latin typeface="Arial" panose="020B0604020202020204" pitchFamily="34" charset="0"/>
                <a:cs typeface="Arial" panose="020B0604020202020204" pitchFamily="34" charset="0"/>
              </a:rPr>
              <a:t>, </a:t>
            </a:r>
            <a:r>
              <a:rPr lang="it-IT" sz="1400" dirty="0">
                <a:latin typeface="Arial" panose="020B0604020202020204" pitchFamily="34" charset="0"/>
                <a:cs typeface="Arial" panose="020B0604020202020204" pitchFamily="34" charset="0"/>
              </a:rPr>
              <a:t>una</a:t>
            </a:r>
            <a:r>
              <a:rPr lang="it-IT" sz="1400" dirty="0">
                <a:solidFill>
                  <a:prstClr val="white">
                    <a:lumMod val="50000"/>
                  </a:prstClr>
                </a:solidFill>
                <a:latin typeface="Arial" panose="020B0604020202020204" pitchFamily="34" charset="0"/>
                <a:cs typeface="Arial" panose="020B0604020202020204" pitchFamily="34" charset="0"/>
              </a:rPr>
              <a:t> </a:t>
            </a:r>
            <a:r>
              <a:rPr lang="it-IT" sz="1400" u="sng" dirty="0">
                <a:solidFill>
                  <a:srgbClr val="C00000"/>
                </a:solidFill>
                <a:latin typeface="Arial" panose="020B0604020202020204" pitchFamily="34" charset="0"/>
                <a:cs typeface="Arial" panose="020B0604020202020204" pitchFamily="34" charset="0"/>
              </a:rPr>
              <a:t>relazione di prova </a:t>
            </a:r>
            <a:r>
              <a:rPr lang="it-IT" sz="1400" dirty="0">
                <a:solidFill>
                  <a:srgbClr val="C00000"/>
                </a:solidFill>
                <a:latin typeface="Arial" panose="020B0604020202020204" pitchFamily="34" charset="0"/>
                <a:cs typeface="Arial" panose="020B0604020202020204" pitchFamily="34" charset="0"/>
              </a:rPr>
              <a:t>o un </a:t>
            </a:r>
            <a:r>
              <a:rPr lang="it-IT" sz="1400" u="sng" dirty="0">
                <a:solidFill>
                  <a:srgbClr val="C00000"/>
                </a:solidFill>
                <a:latin typeface="Arial" panose="020B0604020202020204" pitchFamily="34" charset="0"/>
                <a:cs typeface="Arial" panose="020B0604020202020204" pitchFamily="34" charset="0"/>
              </a:rPr>
              <a:t>certificato</a:t>
            </a:r>
            <a:r>
              <a:rPr lang="it-IT" sz="1400" dirty="0">
                <a:solidFill>
                  <a:srgbClr val="C00000"/>
                </a:solidFill>
                <a:latin typeface="Arial" panose="020B0604020202020204" pitchFamily="34" charset="0"/>
                <a:cs typeface="Arial" panose="020B0604020202020204" pitchFamily="34" charset="0"/>
              </a:rPr>
              <a:t> rilasciati da un organismo di valutazione della conformità</a:t>
            </a:r>
            <a:r>
              <a:rPr lang="it-IT" sz="1400" dirty="0">
                <a:solidFill>
                  <a:prstClr val="white">
                    <a:lumMod val="50000"/>
                  </a:prstClr>
                </a:solidFill>
                <a:latin typeface="Arial" panose="020B0604020202020204" pitchFamily="34" charset="0"/>
                <a:cs typeface="Arial" panose="020B0604020202020204" pitchFamily="34" charset="0"/>
              </a:rPr>
              <a:t>. </a:t>
            </a:r>
            <a:r>
              <a:rPr lang="it-IT" sz="1400" dirty="0">
                <a:latin typeface="Arial" panose="020B0604020202020204" pitchFamily="34" charset="0"/>
                <a:cs typeface="Arial" panose="020B0604020202020204" pitchFamily="34" charset="0"/>
              </a:rPr>
              <a:t>Le amministrazioni aggiudicatrici che richiedono la presentazione di certificati rilasciati da uno </a:t>
            </a:r>
            <a:r>
              <a:rPr lang="it-IT" sz="1400" dirty="0">
                <a:solidFill>
                  <a:srgbClr val="C00000"/>
                </a:solidFill>
                <a:latin typeface="Arial" panose="020B0604020202020204" pitchFamily="34" charset="0"/>
                <a:cs typeface="Arial" panose="020B0604020202020204" pitchFamily="34" charset="0"/>
              </a:rPr>
              <a:t>specifico organismo di valutazione della conformità </a:t>
            </a:r>
            <a:r>
              <a:rPr lang="it-IT" sz="1400" dirty="0">
                <a:latin typeface="Arial" panose="020B0604020202020204" pitchFamily="34" charset="0"/>
                <a:cs typeface="Arial" panose="020B0604020202020204" pitchFamily="34" charset="0"/>
              </a:rPr>
              <a:t>accettano anche i certificati rilasciati da organismi di valutazione della conformità</a:t>
            </a:r>
            <a:r>
              <a:rPr lang="it-IT" sz="1400" dirty="0">
                <a:solidFill>
                  <a:prstClr val="white">
                    <a:lumMod val="50000"/>
                  </a:prstClr>
                </a:solidFill>
                <a:latin typeface="Arial" panose="020B0604020202020204" pitchFamily="34" charset="0"/>
                <a:cs typeface="Arial" panose="020B0604020202020204" pitchFamily="34" charset="0"/>
              </a:rPr>
              <a:t> </a:t>
            </a:r>
            <a:r>
              <a:rPr lang="it-IT" sz="1400" dirty="0">
                <a:solidFill>
                  <a:srgbClr val="C00000"/>
                </a:solidFill>
                <a:latin typeface="Arial" panose="020B0604020202020204" pitchFamily="34" charset="0"/>
                <a:cs typeface="Arial" panose="020B0604020202020204" pitchFamily="34" charset="0"/>
              </a:rPr>
              <a:t>equivalenti.</a:t>
            </a:r>
          </a:p>
          <a:p>
            <a:endParaRPr lang="it-IT" sz="1400" dirty="0">
              <a:solidFill>
                <a:srgbClr val="7F7F7F"/>
              </a:solidFill>
              <a:latin typeface="Arial" panose="020B0604020202020204" pitchFamily="34" charset="0"/>
              <a:cs typeface="Arial" panose="020B0604020202020204" pitchFamily="34" charset="0"/>
            </a:endParaRPr>
          </a:p>
          <a:p>
            <a:r>
              <a:rPr lang="it-IT" sz="1400" dirty="0">
                <a:latin typeface="Arial" panose="020B0604020202020204" pitchFamily="34" charset="0"/>
                <a:cs typeface="Arial" panose="020B0604020202020204" pitchFamily="34" charset="0"/>
              </a:rPr>
              <a:t>Per</a:t>
            </a:r>
            <a:r>
              <a:rPr lang="it-IT" sz="1400" dirty="0">
                <a:solidFill>
                  <a:srgbClr val="7F7F7F"/>
                </a:solidFill>
                <a:latin typeface="Arial" panose="020B0604020202020204" pitchFamily="34" charset="0"/>
                <a:cs typeface="Arial" panose="020B0604020202020204" pitchFamily="34" charset="0"/>
              </a:rPr>
              <a:t> </a:t>
            </a:r>
            <a:r>
              <a:rPr lang="it-IT" sz="1400" dirty="0">
                <a:solidFill>
                  <a:srgbClr val="C00000"/>
                </a:solidFill>
                <a:latin typeface="Arial" panose="020B0604020202020204" pitchFamily="34" charset="0"/>
                <a:cs typeface="Arial" panose="020B0604020202020204" pitchFamily="34" charset="0"/>
              </a:rPr>
              <a:t>«organismo di valutazione della conformità» </a:t>
            </a:r>
            <a:r>
              <a:rPr lang="it-IT" sz="1400" dirty="0">
                <a:latin typeface="Arial" panose="020B0604020202020204" pitchFamily="34" charset="0"/>
                <a:cs typeface="Arial" panose="020B0604020202020204" pitchFamily="34" charset="0"/>
              </a:rPr>
              <a:t>si intende un organismo che effettua attività di valutazione della conformità, comprese taratura, prove, ispezione e certificazione, accreditato a norma del</a:t>
            </a:r>
            <a:r>
              <a:rPr lang="it-IT" sz="1400" dirty="0">
                <a:solidFill>
                  <a:srgbClr val="7F7F7F"/>
                </a:solidFill>
                <a:latin typeface="Arial" panose="020B0604020202020204" pitchFamily="34" charset="0"/>
                <a:cs typeface="Arial" panose="020B0604020202020204" pitchFamily="34" charset="0"/>
              </a:rPr>
              <a:t> </a:t>
            </a:r>
            <a:r>
              <a:rPr lang="it-IT" sz="1400" dirty="0">
                <a:solidFill>
                  <a:srgbClr val="C00000"/>
                </a:solidFill>
                <a:latin typeface="Arial" panose="020B0604020202020204" pitchFamily="34" charset="0"/>
                <a:cs typeface="Arial" panose="020B0604020202020204" pitchFamily="34" charset="0"/>
              </a:rPr>
              <a:t>Regolamento (CE) n. 765/2008</a:t>
            </a:r>
            <a:r>
              <a:rPr lang="it-IT" sz="1400" dirty="0">
                <a:solidFill>
                  <a:srgbClr val="7F7F7F"/>
                </a:solidFill>
                <a:latin typeface="Arial" panose="020B0604020202020204" pitchFamily="34" charset="0"/>
                <a:cs typeface="Arial" panose="020B0604020202020204" pitchFamily="34" charset="0"/>
              </a:rPr>
              <a:t> </a:t>
            </a:r>
            <a:r>
              <a:rPr lang="it-IT" sz="1400" dirty="0">
                <a:latin typeface="Arial" panose="020B0604020202020204" pitchFamily="34" charset="0"/>
                <a:cs typeface="Arial" panose="020B0604020202020204" pitchFamily="34" charset="0"/>
              </a:rPr>
              <a:t>o autorizzato, per la normativa comunitaria di armonizzazione</a:t>
            </a:r>
          </a:p>
          <a:p>
            <a:endParaRPr lang="it-IT" sz="1400" dirty="0">
              <a:solidFill>
                <a:srgbClr val="7F7F7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59473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CA8604FA-2307-5D47-AC50-EABA282EB49B}"/>
              </a:ext>
            </a:extLst>
          </p:cNvPr>
          <p:cNvSpPr>
            <a:spLocks noGrp="1"/>
          </p:cNvSpPr>
          <p:nvPr>
            <p:ph type="sldNum" sz="quarter" idx="4"/>
          </p:nvPr>
        </p:nvSpPr>
        <p:spPr/>
        <p:txBody>
          <a:bodyPr/>
          <a:lstStyle/>
          <a:p>
            <a:fld id="{E721C07E-6ECB-1E4D-B61E-6B0583E84734}" type="slidenum">
              <a:rPr lang="it-IT" smtClean="0"/>
              <a:pPr/>
              <a:t>36</a:t>
            </a:fld>
            <a:endParaRPr lang="it-IT" dirty="0"/>
          </a:p>
        </p:txBody>
      </p:sp>
      <p:sp>
        <p:nvSpPr>
          <p:cNvPr id="3" name="Titolo 1">
            <a:extLst>
              <a:ext uri="{FF2B5EF4-FFF2-40B4-BE49-F238E27FC236}">
                <a16:creationId xmlns:a16="http://schemas.microsoft.com/office/drawing/2014/main" id="{D285117C-0DFD-4570-A6D0-1E58B3D7E5BC}"/>
              </a:ext>
            </a:extLst>
          </p:cNvPr>
          <p:cNvSpPr txBox="1">
            <a:spLocks/>
          </p:cNvSpPr>
          <p:nvPr/>
        </p:nvSpPr>
        <p:spPr>
          <a:xfrm>
            <a:off x="854500" y="305154"/>
            <a:ext cx="6994099" cy="415925"/>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it-IT" sz="2000" b="1" dirty="0">
                <a:solidFill>
                  <a:srgbClr val="83BB26"/>
                </a:solidFill>
                <a:latin typeface="Arial"/>
                <a:cs typeface="Arial"/>
              </a:rPr>
              <a:t>ART. 82: MEZZI PROVA CONFORMITA’ - RAPPORTI DI PROVA, CERTIFICAZIONE E ALTRI MEZZI DI PROVA (2)</a:t>
            </a:r>
          </a:p>
        </p:txBody>
      </p:sp>
      <p:sp>
        <p:nvSpPr>
          <p:cNvPr id="4" name="Rettangolo 3">
            <a:extLst>
              <a:ext uri="{FF2B5EF4-FFF2-40B4-BE49-F238E27FC236}">
                <a16:creationId xmlns:a16="http://schemas.microsoft.com/office/drawing/2014/main" id="{97116BE9-626E-4FE3-9D2D-F67440E43920}"/>
              </a:ext>
            </a:extLst>
          </p:cNvPr>
          <p:cNvSpPr/>
          <p:nvPr/>
        </p:nvSpPr>
        <p:spPr>
          <a:xfrm>
            <a:off x="719034" y="1269435"/>
            <a:ext cx="6748566" cy="3108543"/>
          </a:xfrm>
          <a:prstGeom prst="rect">
            <a:avLst/>
          </a:prstGeom>
        </p:spPr>
        <p:txBody>
          <a:bodyPr wrap="square">
            <a:spAutoFit/>
          </a:bodyPr>
          <a:lstStyle/>
          <a:p>
            <a:r>
              <a:rPr lang="it-IT" sz="1400" dirty="0">
                <a:latin typeface="Arial" panose="020B0604020202020204" pitchFamily="34" charset="0"/>
                <a:cs typeface="Arial" panose="020B0604020202020204" pitchFamily="34" charset="0"/>
              </a:rPr>
              <a:t>2. Le amministrazioni aggiudicatrici </a:t>
            </a:r>
            <a:r>
              <a:rPr lang="it-IT" sz="1400" dirty="0">
                <a:solidFill>
                  <a:srgbClr val="C00000"/>
                </a:solidFill>
                <a:latin typeface="Arial" panose="020B0604020202020204" pitchFamily="34" charset="0"/>
                <a:cs typeface="Arial" panose="020B0604020202020204" pitchFamily="34" charset="0"/>
              </a:rPr>
              <a:t>accettano </a:t>
            </a:r>
            <a:r>
              <a:rPr lang="it-IT" sz="1400" b="1" dirty="0">
                <a:solidFill>
                  <a:srgbClr val="C00000"/>
                </a:solidFill>
                <a:latin typeface="Arial" panose="020B0604020202020204" pitchFamily="34" charset="0"/>
                <a:cs typeface="Arial" panose="020B0604020202020204" pitchFamily="34" charset="0"/>
              </a:rPr>
              <a:t>altri mezzi di prova appropriati</a:t>
            </a:r>
            <a:r>
              <a:rPr lang="it-IT" sz="1400" dirty="0">
                <a:solidFill>
                  <a:prstClr val="white">
                    <a:lumMod val="50000"/>
                  </a:prstClr>
                </a:solidFill>
                <a:latin typeface="Arial" panose="020B0604020202020204" pitchFamily="34" charset="0"/>
                <a:cs typeface="Arial" panose="020B0604020202020204" pitchFamily="34" charset="0"/>
              </a:rPr>
              <a:t>, </a:t>
            </a:r>
            <a:r>
              <a:rPr lang="it-IT" sz="1400" dirty="0">
                <a:latin typeface="Arial" panose="020B0604020202020204" pitchFamily="34" charset="0"/>
                <a:cs typeface="Arial" panose="020B0604020202020204" pitchFamily="34" charset="0"/>
              </a:rPr>
              <a:t>diversi da quelli di cui al comma 1, ivi compresa una </a:t>
            </a:r>
            <a:r>
              <a:rPr lang="it-IT" sz="1400" b="1" dirty="0">
                <a:solidFill>
                  <a:srgbClr val="C00000"/>
                </a:solidFill>
                <a:latin typeface="Arial" panose="020B0604020202020204" pitchFamily="34" charset="0"/>
                <a:cs typeface="Arial" panose="020B0604020202020204" pitchFamily="34" charset="0"/>
              </a:rPr>
              <a:t>documentazione</a:t>
            </a:r>
            <a:r>
              <a:rPr lang="it-IT" sz="1400" dirty="0">
                <a:solidFill>
                  <a:prstClr val="white">
                    <a:lumMod val="50000"/>
                  </a:prstClr>
                </a:solidFill>
                <a:latin typeface="Arial" panose="020B0604020202020204" pitchFamily="34" charset="0"/>
                <a:cs typeface="Arial" panose="020B0604020202020204" pitchFamily="34" charset="0"/>
              </a:rPr>
              <a:t> </a:t>
            </a:r>
            <a:r>
              <a:rPr lang="it-IT" sz="1400" dirty="0">
                <a:latin typeface="Arial" panose="020B0604020202020204" pitchFamily="34" charset="0"/>
                <a:cs typeface="Arial" panose="020B0604020202020204" pitchFamily="34" charset="0"/>
              </a:rPr>
              <a:t>tecnica del fabbricante, se l'operatore economico interessato</a:t>
            </a:r>
            <a:r>
              <a:rPr lang="it-IT" sz="1400" dirty="0">
                <a:solidFill>
                  <a:prstClr val="white">
                    <a:lumMod val="50000"/>
                  </a:prstClr>
                </a:solidFill>
                <a:latin typeface="Arial" panose="020B0604020202020204" pitchFamily="34" charset="0"/>
                <a:cs typeface="Arial" panose="020B0604020202020204" pitchFamily="34" charset="0"/>
              </a:rPr>
              <a:t> </a:t>
            </a:r>
            <a:r>
              <a:rPr lang="it-IT" sz="1400" dirty="0">
                <a:solidFill>
                  <a:srgbClr val="C00000"/>
                </a:solidFill>
                <a:latin typeface="Arial" panose="020B0604020202020204" pitchFamily="34" charset="0"/>
                <a:cs typeface="Arial" panose="020B0604020202020204" pitchFamily="34" charset="0"/>
              </a:rPr>
              <a:t>non aveva accesso ai certificati o alle relazioni di prova </a:t>
            </a:r>
            <a:r>
              <a:rPr lang="it-IT" sz="1400" dirty="0">
                <a:latin typeface="Arial" panose="020B0604020202020204" pitchFamily="34" charset="0"/>
                <a:cs typeface="Arial" panose="020B0604020202020204" pitchFamily="34" charset="0"/>
              </a:rPr>
              <a:t>di cui al comma 1, o </a:t>
            </a:r>
            <a:r>
              <a:rPr lang="it-IT" sz="1400" dirty="0">
                <a:solidFill>
                  <a:srgbClr val="C00000"/>
                </a:solidFill>
                <a:latin typeface="Arial" panose="020B0604020202020204" pitchFamily="34" charset="0"/>
                <a:cs typeface="Arial" panose="020B0604020202020204" pitchFamily="34" charset="0"/>
              </a:rPr>
              <a:t>non poteva ottenerli </a:t>
            </a:r>
            <a:r>
              <a:rPr lang="it-IT" sz="1400" dirty="0">
                <a:latin typeface="Arial" panose="020B0604020202020204" pitchFamily="34" charset="0"/>
                <a:cs typeface="Arial" panose="020B0604020202020204" pitchFamily="34" charset="0"/>
              </a:rPr>
              <a:t>entro i termini richiesti, purché il mancato accesso non sia imputabile all'operatore economico interessato e </a:t>
            </a:r>
            <a:r>
              <a:rPr lang="it-IT" sz="1400" dirty="0">
                <a:solidFill>
                  <a:srgbClr val="C00000"/>
                </a:solidFill>
                <a:latin typeface="Arial" panose="020B0604020202020204" pitchFamily="34" charset="0"/>
                <a:cs typeface="Arial" panose="020B0604020202020204" pitchFamily="34" charset="0"/>
              </a:rPr>
              <a:t>purché </a:t>
            </a:r>
            <a:r>
              <a:rPr lang="it-IT" sz="1400" dirty="0">
                <a:latin typeface="Arial" panose="020B0604020202020204" pitchFamily="34" charset="0"/>
                <a:cs typeface="Arial" panose="020B0604020202020204" pitchFamily="34" charset="0"/>
              </a:rPr>
              <a:t>questi dimostri che i lavori, le forniture o i servizi prestati </a:t>
            </a:r>
            <a:r>
              <a:rPr lang="it-IT" sz="1400" dirty="0">
                <a:solidFill>
                  <a:srgbClr val="C00000"/>
                </a:solidFill>
                <a:latin typeface="Arial" panose="020B0604020202020204" pitchFamily="34" charset="0"/>
                <a:cs typeface="Arial" panose="020B0604020202020204" pitchFamily="34" charset="0"/>
              </a:rPr>
              <a:t>soddisfano i requisiti o i criteri stabiliti nelle specifiche tecniche, i criteri di aggiudicazione o le condizioni relative all'esecuzione dell'appalto</a:t>
            </a:r>
            <a:r>
              <a:rPr lang="it-IT" sz="1400" dirty="0">
                <a:solidFill>
                  <a:prstClr val="white">
                    <a:lumMod val="50000"/>
                  </a:prstClr>
                </a:solidFill>
                <a:latin typeface="Arial" panose="020B0604020202020204" pitchFamily="34" charset="0"/>
                <a:cs typeface="Arial" panose="020B0604020202020204" pitchFamily="34" charset="0"/>
              </a:rPr>
              <a:t>.</a:t>
            </a:r>
          </a:p>
          <a:p>
            <a:endParaRPr lang="it-IT" sz="1400" dirty="0">
              <a:solidFill>
                <a:prstClr val="white">
                  <a:lumMod val="50000"/>
                </a:prstClr>
              </a:solidFill>
              <a:latin typeface="Arial" panose="020B0604020202020204" pitchFamily="34" charset="0"/>
              <a:cs typeface="Arial" panose="020B0604020202020204" pitchFamily="34" charset="0"/>
            </a:endParaRPr>
          </a:p>
          <a:p>
            <a:r>
              <a:rPr lang="it-IT" sz="1400" b="1" dirty="0">
                <a:latin typeface="Arial" panose="020B0604020202020204" pitchFamily="34" charset="0"/>
                <a:cs typeface="Arial" panose="020B0604020202020204" pitchFamily="34" charset="0"/>
              </a:rPr>
              <a:t>CERTIFICAZIONE rilasciati da un organismo di valutazione della conformità</a:t>
            </a:r>
          </a:p>
          <a:p>
            <a:r>
              <a:rPr lang="it-IT" sz="1400" b="1" dirty="0">
                <a:latin typeface="Arial" panose="020B0604020202020204" pitchFamily="34" charset="0"/>
                <a:cs typeface="Arial" panose="020B0604020202020204" pitchFamily="34" charset="0"/>
              </a:rPr>
              <a:t>RELAZIONI DI PROVA rilasciati da un organismo di valutazione della conformità</a:t>
            </a:r>
            <a:br>
              <a:rPr lang="it-IT" sz="1400" b="1" dirty="0">
                <a:latin typeface="Arial" panose="020B0604020202020204" pitchFamily="34" charset="0"/>
                <a:cs typeface="Arial" panose="020B0604020202020204" pitchFamily="34" charset="0"/>
              </a:rPr>
            </a:br>
            <a:r>
              <a:rPr lang="it-IT" sz="1400" b="1" dirty="0">
                <a:latin typeface="Arial" panose="020B0604020202020204" pitchFamily="34" charset="0"/>
                <a:cs typeface="Arial" panose="020B0604020202020204" pitchFamily="34" charset="0"/>
              </a:rPr>
              <a:t>ALTRI MEZZI DI PROVA APPROPRIATI (DOCUMENTAZIONE TECNICA)</a:t>
            </a:r>
          </a:p>
          <a:p>
            <a:endParaRPr lang="it-IT" sz="1400" dirty="0">
              <a:solidFill>
                <a:srgbClr val="7F7F7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11351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CA8604FA-2307-5D47-AC50-EABA282EB49B}"/>
              </a:ext>
            </a:extLst>
          </p:cNvPr>
          <p:cNvSpPr>
            <a:spLocks noGrp="1"/>
          </p:cNvSpPr>
          <p:nvPr>
            <p:ph type="sldNum" sz="quarter" idx="4"/>
          </p:nvPr>
        </p:nvSpPr>
        <p:spPr/>
        <p:txBody>
          <a:bodyPr/>
          <a:lstStyle/>
          <a:p>
            <a:fld id="{E721C07E-6ECB-1E4D-B61E-6B0583E84734}" type="slidenum">
              <a:rPr lang="it-IT" smtClean="0"/>
              <a:pPr/>
              <a:t>37</a:t>
            </a:fld>
            <a:endParaRPr lang="it-IT" dirty="0"/>
          </a:p>
        </p:txBody>
      </p:sp>
      <p:sp>
        <p:nvSpPr>
          <p:cNvPr id="9" name="Titolo 1">
            <a:extLst>
              <a:ext uri="{FF2B5EF4-FFF2-40B4-BE49-F238E27FC236}">
                <a16:creationId xmlns:a16="http://schemas.microsoft.com/office/drawing/2014/main" id="{9B544D82-F790-4EF3-8A5A-BC6A984468B5}"/>
              </a:ext>
            </a:extLst>
          </p:cNvPr>
          <p:cNvSpPr txBox="1">
            <a:spLocks/>
          </p:cNvSpPr>
          <p:nvPr/>
        </p:nvSpPr>
        <p:spPr>
          <a:xfrm>
            <a:off x="719034" y="276755"/>
            <a:ext cx="6858633" cy="415925"/>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it-IT" sz="2000" b="1" dirty="0">
              <a:solidFill>
                <a:srgbClr val="83BB26"/>
              </a:solidFill>
              <a:latin typeface="Arial"/>
              <a:cs typeface="Arial"/>
            </a:endParaRPr>
          </a:p>
        </p:txBody>
      </p:sp>
      <p:sp>
        <p:nvSpPr>
          <p:cNvPr id="8" name="CasellaDiTesto 7">
            <a:extLst>
              <a:ext uri="{FF2B5EF4-FFF2-40B4-BE49-F238E27FC236}">
                <a16:creationId xmlns:a16="http://schemas.microsoft.com/office/drawing/2014/main" id="{8ECBBE97-E5AD-4FB6-9AAF-C3E83B688742}"/>
              </a:ext>
            </a:extLst>
          </p:cNvPr>
          <p:cNvSpPr txBox="1"/>
          <p:nvPr/>
        </p:nvSpPr>
        <p:spPr>
          <a:xfrm>
            <a:off x="827298" y="941228"/>
            <a:ext cx="1448069" cy="523220"/>
          </a:xfrm>
          <a:prstGeom prst="rect">
            <a:avLst/>
          </a:prstGeom>
          <a:solidFill>
            <a:srgbClr val="92D050"/>
          </a:solidFill>
        </p:spPr>
        <p:txBody>
          <a:bodyPr wrap="square" rtlCol="0">
            <a:spAutoFit/>
          </a:bodyPr>
          <a:lstStyle/>
          <a:p>
            <a:r>
              <a:rPr lang="it-IT" sz="1400" b="1" dirty="0">
                <a:latin typeface="Arial" panose="020B0604020202020204" pitchFamily="34" charset="0"/>
                <a:cs typeface="Arial" panose="020B0604020202020204" pitchFamily="34" charset="0"/>
              </a:rPr>
              <a:t>Organismo di certificazione</a:t>
            </a:r>
          </a:p>
        </p:txBody>
      </p:sp>
      <p:sp>
        <p:nvSpPr>
          <p:cNvPr id="11" name="CasellaDiTesto 10">
            <a:extLst>
              <a:ext uri="{FF2B5EF4-FFF2-40B4-BE49-F238E27FC236}">
                <a16:creationId xmlns:a16="http://schemas.microsoft.com/office/drawing/2014/main" id="{8ECBBE97-E5AD-4FB6-9AAF-C3E83B688742}"/>
              </a:ext>
            </a:extLst>
          </p:cNvPr>
          <p:cNvSpPr txBox="1"/>
          <p:nvPr/>
        </p:nvSpPr>
        <p:spPr>
          <a:xfrm>
            <a:off x="827296" y="1534930"/>
            <a:ext cx="1448069" cy="523220"/>
          </a:xfrm>
          <a:prstGeom prst="rect">
            <a:avLst/>
          </a:prstGeom>
          <a:solidFill>
            <a:srgbClr val="92D050"/>
          </a:solidFill>
        </p:spPr>
        <p:txBody>
          <a:bodyPr wrap="square" rtlCol="0">
            <a:spAutoFit/>
          </a:bodyPr>
          <a:lstStyle/>
          <a:p>
            <a:r>
              <a:rPr lang="it-IT" sz="1400" b="1" dirty="0">
                <a:latin typeface="Arial" panose="020B0604020202020204" pitchFamily="34" charset="0"/>
                <a:cs typeface="Arial" panose="020B0604020202020204" pitchFamily="34" charset="0"/>
              </a:rPr>
              <a:t>Organismo di ispezione</a:t>
            </a:r>
          </a:p>
        </p:txBody>
      </p:sp>
      <p:sp>
        <p:nvSpPr>
          <p:cNvPr id="12" name="CasellaDiTesto 11">
            <a:extLst>
              <a:ext uri="{FF2B5EF4-FFF2-40B4-BE49-F238E27FC236}">
                <a16:creationId xmlns:a16="http://schemas.microsoft.com/office/drawing/2014/main" id="{8ECBBE97-E5AD-4FB6-9AAF-C3E83B688742}"/>
              </a:ext>
            </a:extLst>
          </p:cNvPr>
          <p:cNvSpPr txBox="1"/>
          <p:nvPr/>
        </p:nvSpPr>
        <p:spPr>
          <a:xfrm>
            <a:off x="827295" y="2128632"/>
            <a:ext cx="1448069" cy="738664"/>
          </a:xfrm>
          <a:prstGeom prst="rect">
            <a:avLst/>
          </a:prstGeom>
          <a:solidFill>
            <a:srgbClr val="92D050"/>
          </a:solidFill>
        </p:spPr>
        <p:txBody>
          <a:bodyPr wrap="square" rtlCol="0">
            <a:spAutoFit/>
          </a:bodyPr>
          <a:lstStyle/>
          <a:p>
            <a:r>
              <a:rPr lang="it-IT" sz="1400" b="1" dirty="0">
                <a:latin typeface="Arial" panose="020B0604020202020204" pitchFamily="34" charset="0"/>
                <a:cs typeface="Arial" panose="020B0604020202020204" pitchFamily="34" charset="0"/>
              </a:rPr>
              <a:t>Organismo di verifica e convalida</a:t>
            </a:r>
          </a:p>
        </p:txBody>
      </p:sp>
      <p:sp>
        <p:nvSpPr>
          <p:cNvPr id="13" name="CasellaDiTesto 12">
            <a:extLst>
              <a:ext uri="{FF2B5EF4-FFF2-40B4-BE49-F238E27FC236}">
                <a16:creationId xmlns:a16="http://schemas.microsoft.com/office/drawing/2014/main" id="{8ECBBE97-E5AD-4FB6-9AAF-C3E83B688742}"/>
              </a:ext>
            </a:extLst>
          </p:cNvPr>
          <p:cNvSpPr txBox="1"/>
          <p:nvPr/>
        </p:nvSpPr>
        <p:spPr>
          <a:xfrm>
            <a:off x="827297" y="2937778"/>
            <a:ext cx="1448069" cy="523220"/>
          </a:xfrm>
          <a:prstGeom prst="rect">
            <a:avLst/>
          </a:prstGeom>
          <a:solidFill>
            <a:srgbClr val="92D050"/>
          </a:solidFill>
        </p:spPr>
        <p:txBody>
          <a:bodyPr wrap="square" rtlCol="0">
            <a:spAutoFit/>
          </a:bodyPr>
          <a:lstStyle/>
          <a:p>
            <a:r>
              <a:rPr lang="it-IT" sz="1400" b="1" dirty="0">
                <a:latin typeface="Arial" panose="020B0604020202020204" pitchFamily="34" charset="0"/>
                <a:cs typeface="Arial" panose="020B0604020202020204" pitchFamily="34" charset="0"/>
              </a:rPr>
              <a:t>Laboratorio di prova</a:t>
            </a:r>
          </a:p>
        </p:txBody>
      </p:sp>
      <p:sp>
        <p:nvSpPr>
          <p:cNvPr id="14" name="CasellaDiTesto 13">
            <a:extLst>
              <a:ext uri="{FF2B5EF4-FFF2-40B4-BE49-F238E27FC236}">
                <a16:creationId xmlns:a16="http://schemas.microsoft.com/office/drawing/2014/main" id="{8ECBBE97-E5AD-4FB6-9AAF-C3E83B688742}"/>
              </a:ext>
            </a:extLst>
          </p:cNvPr>
          <p:cNvSpPr txBox="1"/>
          <p:nvPr/>
        </p:nvSpPr>
        <p:spPr>
          <a:xfrm>
            <a:off x="827294" y="3531480"/>
            <a:ext cx="1448069" cy="523220"/>
          </a:xfrm>
          <a:prstGeom prst="rect">
            <a:avLst/>
          </a:prstGeom>
          <a:solidFill>
            <a:srgbClr val="92D050"/>
          </a:solidFill>
        </p:spPr>
        <p:txBody>
          <a:bodyPr wrap="square" rtlCol="0">
            <a:spAutoFit/>
          </a:bodyPr>
          <a:lstStyle/>
          <a:p>
            <a:r>
              <a:rPr lang="it-IT" sz="1400" b="1" dirty="0">
                <a:latin typeface="Arial" panose="020B0604020202020204" pitchFamily="34" charset="0"/>
                <a:cs typeface="Arial" panose="020B0604020202020204" pitchFamily="34" charset="0"/>
              </a:rPr>
              <a:t>Laboratorio di taratura</a:t>
            </a:r>
          </a:p>
        </p:txBody>
      </p:sp>
      <p:sp>
        <p:nvSpPr>
          <p:cNvPr id="15" name="CasellaDiTesto 14">
            <a:extLst>
              <a:ext uri="{FF2B5EF4-FFF2-40B4-BE49-F238E27FC236}">
                <a16:creationId xmlns:a16="http://schemas.microsoft.com/office/drawing/2014/main" id="{8ECBBE97-E5AD-4FB6-9AAF-C3E83B688742}"/>
              </a:ext>
            </a:extLst>
          </p:cNvPr>
          <p:cNvSpPr txBox="1"/>
          <p:nvPr/>
        </p:nvSpPr>
        <p:spPr>
          <a:xfrm>
            <a:off x="827293" y="4128488"/>
            <a:ext cx="1448069" cy="738664"/>
          </a:xfrm>
          <a:prstGeom prst="rect">
            <a:avLst/>
          </a:prstGeom>
          <a:solidFill>
            <a:srgbClr val="92D050"/>
          </a:solidFill>
        </p:spPr>
        <p:txBody>
          <a:bodyPr wrap="square" rtlCol="0">
            <a:spAutoFit/>
          </a:bodyPr>
          <a:lstStyle/>
          <a:p>
            <a:r>
              <a:rPr lang="it-IT" sz="1400" b="1" dirty="0">
                <a:latin typeface="Arial" panose="020B0604020202020204" pitchFamily="34" charset="0"/>
                <a:cs typeface="Arial" panose="020B0604020202020204" pitchFamily="34" charset="0"/>
              </a:rPr>
              <a:t>Produttori di materiali di riferimento</a:t>
            </a:r>
          </a:p>
        </p:txBody>
      </p:sp>
      <p:sp>
        <p:nvSpPr>
          <p:cNvPr id="16" name="CasellaDiTesto 15">
            <a:extLst>
              <a:ext uri="{FF2B5EF4-FFF2-40B4-BE49-F238E27FC236}">
                <a16:creationId xmlns:a16="http://schemas.microsoft.com/office/drawing/2014/main" id="{8ECBBE97-E5AD-4FB6-9AAF-C3E83B688742}"/>
              </a:ext>
            </a:extLst>
          </p:cNvPr>
          <p:cNvSpPr txBox="1"/>
          <p:nvPr/>
        </p:nvSpPr>
        <p:spPr>
          <a:xfrm>
            <a:off x="2427767" y="941228"/>
            <a:ext cx="1718931" cy="523220"/>
          </a:xfrm>
          <a:prstGeom prst="rect">
            <a:avLst/>
          </a:prstGeom>
          <a:solidFill>
            <a:srgbClr val="00B0F0"/>
          </a:solidFill>
        </p:spPr>
        <p:txBody>
          <a:bodyPr wrap="square" rtlCol="0">
            <a:spAutoFit/>
          </a:bodyPr>
          <a:lstStyle/>
          <a:p>
            <a:r>
              <a:rPr lang="it-IT" sz="1400" b="1" dirty="0">
                <a:latin typeface="Arial" panose="020B0604020202020204" pitchFamily="34" charset="0"/>
                <a:cs typeface="Arial" panose="020B0604020202020204" pitchFamily="34" charset="0"/>
              </a:rPr>
              <a:t>Certificato di conformità</a:t>
            </a:r>
          </a:p>
        </p:txBody>
      </p:sp>
      <p:sp>
        <p:nvSpPr>
          <p:cNvPr id="17" name="CasellaDiTesto 16">
            <a:extLst>
              <a:ext uri="{FF2B5EF4-FFF2-40B4-BE49-F238E27FC236}">
                <a16:creationId xmlns:a16="http://schemas.microsoft.com/office/drawing/2014/main" id="{8ECBBE97-E5AD-4FB6-9AAF-C3E83B688742}"/>
              </a:ext>
            </a:extLst>
          </p:cNvPr>
          <p:cNvSpPr txBox="1"/>
          <p:nvPr/>
        </p:nvSpPr>
        <p:spPr>
          <a:xfrm>
            <a:off x="2427766" y="1544037"/>
            <a:ext cx="1718931" cy="523220"/>
          </a:xfrm>
          <a:prstGeom prst="rect">
            <a:avLst/>
          </a:prstGeom>
          <a:solidFill>
            <a:srgbClr val="00B0F0"/>
          </a:solidFill>
        </p:spPr>
        <p:txBody>
          <a:bodyPr wrap="square" rtlCol="0">
            <a:spAutoFit/>
          </a:bodyPr>
          <a:lstStyle/>
          <a:p>
            <a:r>
              <a:rPr lang="it-IT" sz="1400" b="1" dirty="0">
                <a:latin typeface="Arial" panose="020B0604020202020204" pitchFamily="34" charset="0"/>
                <a:cs typeface="Arial" panose="020B0604020202020204" pitchFamily="34" charset="0"/>
              </a:rPr>
              <a:t>Rapporti di ispezione</a:t>
            </a:r>
          </a:p>
        </p:txBody>
      </p:sp>
      <p:sp>
        <p:nvSpPr>
          <p:cNvPr id="18" name="CasellaDiTesto 17">
            <a:extLst>
              <a:ext uri="{FF2B5EF4-FFF2-40B4-BE49-F238E27FC236}">
                <a16:creationId xmlns:a16="http://schemas.microsoft.com/office/drawing/2014/main" id="{8ECBBE97-E5AD-4FB6-9AAF-C3E83B688742}"/>
              </a:ext>
            </a:extLst>
          </p:cNvPr>
          <p:cNvSpPr txBox="1"/>
          <p:nvPr/>
        </p:nvSpPr>
        <p:spPr>
          <a:xfrm>
            <a:off x="2427765" y="2146846"/>
            <a:ext cx="1718931" cy="523220"/>
          </a:xfrm>
          <a:prstGeom prst="rect">
            <a:avLst/>
          </a:prstGeom>
          <a:solidFill>
            <a:srgbClr val="00B0F0"/>
          </a:solidFill>
        </p:spPr>
        <p:txBody>
          <a:bodyPr wrap="square" rtlCol="0">
            <a:spAutoFit/>
          </a:bodyPr>
          <a:lstStyle/>
          <a:p>
            <a:r>
              <a:rPr lang="it-IT" sz="1400" b="1" dirty="0">
                <a:latin typeface="Arial" panose="020B0604020202020204" pitchFamily="34" charset="0"/>
                <a:cs typeface="Arial" panose="020B0604020202020204" pitchFamily="34" charset="0"/>
              </a:rPr>
              <a:t>Dichiarazione di verifica</a:t>
            </a:r>
          </a:p>
        </p:txBody>
      </p:sp>
      <p:sp>
        <p:nvSpPr>
          <p:cNvPr id="19" name="CasellaDiTesto 18">
            <a:extLst>
              <a:ext uri="{FF2B5EF4-FFF2-40B4-BE49-F238E27FC236}">
                <a16:creationId xmlns:a16="http://schemas.microsoft.com/office/drawing/2014/main" id="{8ECBBE97-E5AD-4FB6-9AAF-C3E83B688742}"/>
              </a:ext>
            </a:extLst>
          </p:cNvPr>
          <p:cNvSpPr txBox="1"/>
          <p:nvPr/>
        </p:nvSpPr>
        <p:spPr>
          <a:xfrm>
            <a:off x="2427764" y="2937778"/>
            <a:ext cx="1718931" cy="307777"/>
          </a:xfrm>
          <a:prstGeom prst="rect">
            <a:avLst/>
          </a:prstGeom>
          <a:solidFill>
            <a:srgbClr val="00B0F0"/>
          </a:solidFill>
        </p:spPr>
        <p:txBody>
          <a:bodyPr wrap="square" rtlCol="0">
            <a:spAutoFit/>
          </a:bodyPr>
          <a:lstStyle/>
          <a:p>
            <a:r>
              <a:rPr lang="it-IT" sz="1400" b="1" dirty="0">
                <a:latin typeface="Arial" panose="020B0604020202020204" pitchFamily="34" charset="0"/>
                <a:cs typeface="Arial" panose="020B0604020202020204" pitchFamily="34" charset="0"/>
              </a:rPr>
              <a:t>Rapporto di prova</a:t>
            </a:r>
          </a:p>
        </p:txBody>
      </p:sp>
      <p:sp>
        <p:nvSpPr>
          <p:cNvPr id="20" name="CasellaDiTesto 19">
            <a:extLst>
              <a:ext uri="{FF2B5EF4-FFF2-40B4-BE49-F238E27FC236}">
                <a16:creationId xmlns:a16="http://schemas.microsoft.com/office/drawing/2014/main" id="{8ECBBE97-E5AD-4FB6-9AAF-C3E83B688742}"/>
              </a:ext>
            </a:extLst>
          </p:cNvPr>
          <p:cNvSpPr txBox="1"/>
          <p:nvPr/>
        </p:nvSpPr>
        <p:spPr>
          <a:xfrm>
            <a:off x="2427763" y="3540587"/>
            <a:ext cx="1718931" cy="523220"/>
          </a:xfrm>
          <a:prstGeom prst="rect">
            <a:avLst/>
          </a:prstGeom>
          <a:solidFill>
            <a:srgbClr val="00B0F0"/>
          </a:solidFill>
        </p:spPr>
        <p:txBody>
          <a:bodyPr wrap="square" rtlCol="0">
            <a:spAutoFit/>
          </a:bodyPr>
          <a:lstStyle/>
          <a:p>
            <a:r>
              <a:rPr lang="it-IT" sz="1400" b="1" dirty="0">
                <a:latin typeface="Arial" panose="020B0604020202020204" pitchFamily="34" charset="0"/>
                <a:cs typeface="Arial" panose="020B0604020202020204" pitchFamily="34" charset="0"/>
              </a:rPr>
              <a:t>Certificato di taratura</a:t>
            </a:r>
          </a:p>
        </p:txBody>
      </p:sp>
      <p:sp>
        <p:nvSpPr>
          <p:cNvPr id="21" name="CasellaDiTesto 20">
            <a:extLst>
              <a:ext uri="{FF2B5EF4-FFF2-40B4-BE49-F238E27FC236}">
                <a16:creationId xmlns:a16="http://schemas.microsoft.com/office/drawing/2014/main" id="{8ECBBE97-E5AD-4FB6-9AAF-C3E83B688742}"/>
              </a:ext>
            </a:extLst>
          </p:cNvPr>
          <p:cNvSpPr txBox="1"/>
          <p:nvPr/>
        </p:nvSpPr>
        <p:spPr>
          <a:xfrm>
            <a:off x="2427762" y="4136348"/>
            <a:ext cx="1718931" cy="738664"/>
          </a:xfrm>
          <a:prstGeom prst="rect">
            <a:avLst/>
          </a:prstGeom>
          <a:solidFill>
            <a:srgbClr val="00B0F0"/>
          </a:solidFill>
        </p:spPr>
        <p:txBody>
          <a:bodyPr wrap="square" rtlCol="0">
            <a:spAutoFit/>
          </a:bodyPr>
          <a:lstStyle/>
          <a:p>
            <a:r>
              <a:rPr lang="it-IT" sz="1400" b="1" dirty="0">
                <a:latin typeface="Arial" panose="020B0604020202020204" pitchFamily="34" charset="0"/>
                <a:cs typeface="Arial" panose="020B0604020202020204" pitchFamily="34" charset="0"/>
              </a:rPr>
              <a:t>Certificato di materiali di riferimento</a:t>
            </a:r>
          </a:p>
        </p:txBody>
      </p:sp>
      <p:sp>
        <p:nvSpPr>
          <p:cNvPr id="22" name="CasellaDiTesto 21">
            <a:extLst>
              <a:ext uri="{FF2B5EF4-FFF2-40B4-BE49-F238E27FC236}">
                <a16:creationId xmlns:a16="http://schemas.microsoft.com/office/drawing/2014/main" id="{8ECBBE97-E5AD-4FB6-9AAF-C3E83B688742}"/>
              </a:ext>
            </a:extLst>
          </p:cNvPr>
          <p:cNvSpPr txBox="1"/>
          <p:nvPr/>
        </p:nvSpPr>
        <p:spPr>
          <a:xfrm>
            <a:off x="4848448" y="328975"/>
            <a:ext cx="3317358" cy="523220"/>
          </a:xfrm>
          <a:prstGeom prst="rect">
            <a:avLst/>
          </a:prstGeom>
          <a:solidFill>
            <a:srgbClr val="FFC000"/>
          </a:solidFill>
        </p:spPr>
        <p:txBody>
          <a:bodyPr wrap="square" rtlCol="0">
            <a:spAutoFit/>
          </a:bodyPr>
          <a:lstStyle/>
          <a:p>
            <a:r>
              <a:rPr lang="it-IT" sz="1400" b="1" dirty="0">
                <a:solidFill>
                  <a:schemeClr val="bg1"/>
                </a:solidFill>
                <a:latin typeface="Arial" panose="020B0604020202020204" pitchFamily="34" charset="0"/>
                <a:cs typeface="Arial" panose="020B0604020202020204" pitchFamily="34" charset="0"/>
              </a:rPr>
              <a:t>Elementi identificativi di una valutazione di conformità accreditata</a:t>
            </a:r>
          </a:p>
        </p:txBody>
      </p:sp>
      <p:sp>
        <p:nvSpPr>
          <p:cNvPr id="23" name="CasellaDiTesto 22">
            <a:extLst>
              <a:ext uri="{FF2B5EF4-FFF2-40B4-BE49-F238E27FC236}">
                <a16:creationId xmlns:a16="http://schemas.microsoft.com/office/drawing/2014/main" id="{8ECBBE97-E5AD-4FB6-9AAF-C3E83B688742}"/>
              </a:ext>
            </a:extLst>
          </p:cNvPr>
          <p:cNvSpPr txBox="1"/>
          <p:nvPr/>
        </p:nvSpPr>
        <p:spPr>
          <a:xfrm>
            <a:off x="4848448" y="941228"/>
            <a:ext cx="3317358" cy="3323987"/>
          </a:xfrm>
          <a:prstGeom prst="rect">
            <a:avLst/>
          </a:prstGeom>
          <a:solidFill>
            <a:srgbClr val="FFC000"/>
          </a:solidFill>
        </p:spPr>
        <p:txBody>
          <a:bodyPr wrap="square" rtlCol="0">
            <a:spAutoFit/>
          </a:bodyPr>
          <a:lstStyle/>
          <a:p>
            <a:pPr marL="285750" indent="-285750">
              <a:buFont typeface="Wingdings" panose="05000000000000000000" pitchFamily="2" charset="2"/>
              <a:buChar char="Ø"/>
            </a:pPr>
            <a:r>
              <a:rPr lang="it-IT" sz="1400" b="1" i="1" dirty="0">
                <a:latin typeface="Arial" panose="020B0604020202020204" pitchFamily="34" charset="0"/>
                <a:cs typeface="Arial" panose="020B0604020202020204" pitchFamily="34" charset="0"/>
              </a:rPr>
              <a:t>Marchio dell’ente di accreditamento</a:t>
            </a:r>
          </a:p>
          <a:p>
            <a:pPr marL="285750" indent="-285750">
              <a:buFont typeface="Wingdings" panose="05000000000000000000" pitchFamily="2" charset="2"/>
              <a:buChar char="Ø"/>
            </a:pPr>
            <a:endParaRPr lang="it-IT" sz="1400" b="1" i="1"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it-IT" sz="1400" b="1" i="1" dirty="0">
                <a:latin typeface="Arial" panose="020B0604020202020204" pitchFamily="34" charset="0"/>
                <a:cs typeface="Arial" panose="020B0604020202020204" pitchFamily="34" charset="0"/>
              </a:rPr>
              <a:t>Numero di registrazione dell’ente di accreditamento</a:t>
            </a:r>
          </a:p>
          <a:p>
            <a:pPr marL="285750" indent="-285750">
              <a:buFont typeface="Wingdings" panose="05000000000000000000" pitchFamily="2" charset="2"/>
              <a:buChar char="Ø"/>
            </a:pPr>
            <a:endParaRPr lang="it-IT" sz="1400" b="1" i="1"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it-IT" sz="1400" b="1" i="1" dirty="0">
                <a:latin typeface="Arial" panose="020B0604020202020204" pitchFamily="34" charset="0"/>
                <a:cs typeface="Arial" panose="020B0604020202020204" pitchFamily="34" charset="0"/>
              </a:rPr>
              <a:t>Riferimenti alle norme di accreditamento e di certificazione</a:t>
            </a:r>
          </a:p>
          <a:p>
            <a:pPr marL="285750" indent="-285750">
              <a:buFont typeface="Wingdings" panose="05000000000000000000" pitchFamily="2" charset="2"/>
              <a:buChar char="Ø"/>
            </a:pPr>
            <a:endParaRPr lang="it-IT" sz="1400" b="1" i="1"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it-IT" sz="1400" b="1" i="1" dirty="0">
                <a:latin typeface="Arial" panose="020B0604020202020204" pitchFamily="34" charset="0"/>
                <a:cs typeface="Arial" panose="020B0604020202020204" pitchFamily="34" charset="0"/>
              </a:rPr>
              <a:t>Campo di applicazione</a:t>
            </a:r>
          </a:p>
          <a:p>
            <a:pPr marL="285750" indent="-285750">
              <a:buFont typeface="Wingdings" panose="05000000000000000000" pitchFamily="2" charset="2"/>
              <a:buChar char="Ø"/>
            </a:pPr>
            <a:endParaRPr lang="it-IT" sz="1400" b="1" i="1"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it-IT" sz="1400" b="1" i="1" dirty="0">
                <a:latin typeface="Arial" panose="020B0604020202020204" pitchFamily="34" charset="0"/>
                <a:cs typeface="Arial" panose="020B0604020202020204" pitchFamily="34" charset="0"/>
              </a:rPr>
              <a:t>Data di scadenza del certificato</a:t>
            </a:r>
          </a:p>
          <a:p>
            <a:pPr marL="285750" indent="-285750">
              <a:buFont typeface="Wingdings" panose="05000000000000000000" pitchFamily="2" charset="2"/>
              <a:buChar char="Ø"/>
            </a:pPr>
            <a:endParaRPr lang="it-IT" sz="1400" b="1" i="1"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it-IT" sz="1400" b="1" i="1" dirty="0">
                <a:latin typeface="Arial" panose="020B0604020202020204" pitchFamily="34" charset="0"/>
                <a:cs typeface="Arial" panose="020B0604020202020204" pitchFamily="34" charset="0"/>
              </a:rPr>
              <a:t>Data di ispezione (se ispezione)</a:t>
            </a:r>
          </a:p>
          <a:p>
            <a:pPr marL="285750" indent="-285750">
              <a:buFont typeface="Wingdings" panose="05000000000000000000" pitchFamily="2" charset="2"/>
              <a:buChar char="§"/>
            </a:pPr>
            <a:endParaRPr lang="it-IT" sz="1400" b="1" i="1" dirty="0">
              <a:latin typeface="Arial" panose="020B0604020202020204" pitchFamily="34" charset="0"/>
              <a:cs typeface="Arial" panose="020B0604020202020204" pitchFamily="34" charset="0"/>
            </a:endParaRPr>
          </a:p>
        </p:txBody>
      </p:sp>
      <p:sp>
        <p:nvSpPr>
          <p:cNvPr id="24" name="CasellaDiTesto 23">
            <a:extLst>
              <a:ext uri="{FF2B5EF4-FFF2-40B4-BE49-F238E27FC236}">
                <a16:creationId xmlns:a16="http://schemas.microsoft.com/office/drawing/2014/main" id="{8ECBBE97-E5AD-4FB6-9AAF-C3E83B688742}"/>
              </a:ext>
            </a:extLst>
          </p:cNvPr>
          <p:cNvSpPr txBox="1"/>
          <p:nvPr/>
        </p:nvSpPr>
        <p:spPr>
          <a:xfrm>
            <a:off x="2427762" y="378214"/>
            <a:ext cx="2122973" cy="523220"/>
          </a:xfrm>
          <a:prstGeom prst="rect">
            <a:avLst/>
          </a:prstGeom>
          <a:solidFill>
            <a:srgbClr val="00B0F0"/>
          </a:solidFill>
        </p:spPr>
        <p:txBody>
          <a:bodyPr wrap="square" rtlCol="0">
            <a:spAutoFit/>
          </a:bodyPr>
          <a:lstStyle/>
          <a:p>
            <a:r>
              <a:rPr lang="it-IT" sz="1400" b="1" dirty="0">
                <a:solidFill>
                  <a:schemeClr val="bg1"/>
                </a:solidFill>
                <a:latin typeface="Arial" panose="020B0604020202020204" pitchFamily="34" charset="0"/>
                <a:cs typeface="Arial" panose="020B0604020202020204" pitchFamily="34" charset="0"/>
              </a:rPr>
              <a:t>Valutazione di conformità accreditata</a:t>
            </a:r>
          </a:p>
        </p:txBody>
      </p:sp>
    </p:spTree>
    <p:extLst>
      <p:ext uri="{BB962C8B-B14F-4D97-AF65-F5344CB8AC3E}">
        <p14:creationId xmlns:p14="http://schemas.microsoft.com/office/powerpoint/2010/main" val="3691677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CA8604FA-2307-5D47-AC50-EABA282EB49B}"/>
              </a:ext>
            </a:extLst>
          </p:cNvPr>
          <p:cNvSpPr>
            <a:spLocks noGrp="1"/>
          </p:cNvSpPr>
          <p:nvPr>
            <p:ph type="sldNum" sz="quarter" idx="4"/>
          </p:nvPr>
        </p:nvSpPr>
        <p:spPr/>
        <p:txBody>
          <a:bodyPr/>
          <a:lstStyle/>
          <a:p>
            <a:fld id="{E721C07E-6ECB-1E4D-B61E-6B0583E84734}" type="slidenum">
              <a:rPr lang="it-IT" smtClean="0"/>
              <a:pPr/>
              <a:t>38</a:t>
            </a:fld>
            <a:endParaRPr lang="it-IT" dirty="0"/>
          </a:p>
        </p:txBody>
      </p:sp>
      <p:sp>
        <p:nvSpPr>
          <p:cNvPr id="3" name="Titolo 1">
            <a:extLst>
              <a:ext uri="{FF2B5EF4-FFF2-40B4-BE49-F238E27FC236}">
                <a16:creationId xmlns:a16="http://schemas.microsoft.com/office/drawing/2014/main" id="{303F3DC7-B1BB-42E6-B394-05EAE3392E2B}"/>
              </a:ext>
            </a:extLst>
          </p:cNvPr>
          <p:cNvSpPr txBox="1">
            <a:spLocks/>
          </p:cNvSpPr>
          <p:nvPr/>
        </p:nvSpPr>
        <p:spPr>
          <a:xfrm>
            <a:off x="1067237" y="321738"/>
            <a:ext cx="7009525" cy="415925"/>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it-IT" sz="2000" b="1" dirty="0">
                <a:solidFill>
                  <a:srgbClr val="83BB26"/>
                </a:solidFill>
                <a:latin typeface="Arial"/>
                <a:cs typeface="Arial"/>
              </a:rPr>
              <a:t>INTERNATIONAL  ACCREDITATION FORUM</a:t>
            </a:r>
          </a:p>
        </p:txBody>
      </p:sp>
      <p:sp>
        <p:nvSpPr>
          <p:cNvPr id="4" name="Rettangolo 3">
            <a:extLst>
              <a:ext uri="{FF2B5EF4-FFF2-40B4-BE49-F238E27FC236}">
                <a16:creationId xmlns:a16="http://schemas.microsoft.com/office/drawing/2014/main" id="{FA895585-57DD-4F60-9612-4CA97606A2FE}"/>
              </a:ext>
            </a:extLst>
          </p:cNvPr>
          <p:cNvSpPr/>
          <p:nvPr/>
        </p:nvSpPr>
        <p:spPr>
          <a:xfrm>
            <a:off x="719034" y="828147"/>
            <a:ext cx="7493282" cy="3785652"/>
          </a:xfrm>
          <a:prstGeom prst="rect">
            <a:avLst/>
          </a:prstGeom>
        </p:spPr>
        <p:txBody>
          <a:bodyPr wrap="square">
            <a:spAutoFit/>
          </a:bodyPr>
          <a:lstStyle/>
          <a:p>
            <a:r>
              <a:rPr lang="it-IT" sz="1200" dirty="0" err="1">
                <a:latin typeface="Arial" panose="020B0604020202020204" pitchFamily="34" charset="0"/>
                <a:cs typeface="Arial" panose="020B0604020202020204" pitchFamily="34" charset="0"/>
              </a:rPr>
              <a:t>Akkreditierung</a:t>
            </a:r>
            <a:r>
              <a:rPr lang="it-IT" sz="1200" dirty="0">
                <a:latin typeface="Arial" panose="020B0604020202020204" pitchFamily="34" charset="0"/>
                <a:cs typeface="Arial" panose="020B0604020202020204" pitchFamily="34" charset="0"/>
              </a:rPr>
              <a:t> Austria							Austria</a:t>
            </a:r>
          </a:p>
          <a:p>
            <a:r>
              <a:rPr lang="it-IT" sz="1200" dirty="0">
                <a:latin typeface="Arial" panose="020B0604020202020204" pitchFamily="34" charset="0"/>
                <a:cs typeface="Arial" panose="020B0604020202020204" pitchFamily="34" charset="0"/>
              </a:rPr>
              <a:t>BELAC									Belgio</a:t>
            </a:r>
          </a:p>
          <a:p>
            <a:r>
              <a:rPr lang="it-IT" sz="1200" dirty="0" err="1">
                <a:latin typeface="Arial" panose="020B0604020202020204" pitchFamily="34" charset="0"/>
                <a:cs typeface="Arial" panose="020B0604020202020204" pitchFamily="34" charset="0"/>
              </a:rPr>
              <a:t>Bulgarian</a:t>
            </a:r>
            <a:r>
              <a:rPr lang="it-IT" sz="1200" dirty="0">
                <a:latin typeface="Arial" panose="020B0604020202020204" pitchFamily="34" charset="0"/>
                <a:cs typeface="Arial" panose="020B0604020202020204" pitchFamily="34" charset="0"/>
              </a:rPr>
              <a:t> </a:t>
            </a:r>
            <a:r>
              <a:rPr lang="it-IT" sz="1200" dirty="0" err="1">
                <a:latin typeface="Arial" panose="020B0604020202020204" pitchFamily="34" charset="0"/>
                <a:cs typeface="Arial" panose="020B0604020202020204" pitchFamily="34" charset="0"/>
              </a:rPr>
              <a:t>Accreditation</a:t>
            </a:r>
            <a:r>
              <a:rPr lang="it-IT" sz="1200" dirty="0">
                <a:latin typeface="Arial" panose="020B0604020202020204" pitchFamily="34" charset="0"/>
                <a:cs typeface="Arial" panose="020B0604020202020204" pitchFamily="34" charset="0"/>
              </a:rPr>
              <a:t> Service (EA-BAS)				Bulgaria</a:t>
            </a:r>
          </a:p>
          <a:p>
            <a:r>
              <a:rPr lang="it-IT" sz="1200" dirty="0" err="1">
                <a:latin typeface="Arial" panose="020B0604020202020204" pitchFamily="34" charset="0"/>
                <a:cs typeface="Arial" panose="020B0604020202020204" pitchFamily="34" charset="0"/>
              </a:rPr>
              <a:t>Czech</a:t>
            </a:r>
            <a:r>
              <a:rPr lang="it-IT" sz="1200" dirty="0">
                <a:latin typeface="Arial" panose="020B0604020202020204" pitchFamily="34" charset="0"/>
                <a:cs typeface="Arial" panose="020B0604020202020204" pitchFamily="34" charset="0"/>
              </a:rPr>
              <a:t> </a:t>
            </a:r>
            <a:r>
              <a:rPr lang="it-IT" sz="1200" dirty="0" err="1">
                <a:latin typeface="Arial" panose="020B0604020202020204" pitchFamily="34" charset="0"/>
                <a:cs typeface="Arial" panose="020B0604020202020204" pitchFamily="34" charset="0"/>
              </a:rPr>
              <a:t>Accreditation</a:t>
            </a:r>
            <a:r>
              <a:rPr lang="it-IT" sz="1200" dirty="0">
                <a:latin typeface="Arial" panose="020B0604020202020204" pitchFamily="34" charset="0"/>
                <a:cs typeface="Arial" panose="020B0604020202020204" pitchFamily="34" charset="0"/>
              </a:rPr>
              <a:t> </a:t>
            </a:r>
            <a:r>
              <a:rPr lang="it-IT" sz="1200" dirty="0" err="1">
                <a:latin typeface="Arial" panose="020B0604020202020204" pitchFamily="34" charset="0"/>
                <a:cs typeface="Arial" panose="020B0604020202020204" pitchFamily="34" charset="0"/>
              </a:rPr>
              <a:t>Institute</a:t>
            </a:r>
            <a:r>
              <a:rPr lang="it-IT" sz="1200" dirty="0">
                <a:latin typeface="Arial" panose="020B0604020202020204" pitchFamily="34" charset="0"/>
                <a:cs typeface="Arial" panose="020B0604020202020204" pitchFamily="34" charset="0"/>
              </a:rPr>
              <a:t> 						Repubblica Ceca</a:t>
            </a:r>
          </a:p>
          <a:p>
            <a:r>
              <a:rPr lang="it-IT" sz="1200" dirty="0" err="1">
                <a:latin typeface="Arial" panose="020B0604020202020204" pitchFamily="34" charset="0"/>
                <a:cs typeface="Arial" panose="020B0604020202020204" pitchFamily="34" charset="0"/>
              </a:rPr>
              <a:t>Danish</a:t>
            </a:r>
            <a:r>
              <a:rPr lang="it-IT" sz="1200" dirty="0">
                <a:latin typeface="Arial" panose="020B0604020202020204" pitchFamily="34" charset="0"/>
                <a:cs typeface="Arial" panose="020B0604020202020204" pitchFamily="34" charset="0"/>
              </a:rPr>
              <a:t> </a:t>
            </a:r>
            <a:r>
              <a:rPr lang="it-IT" sz="1200" dirty="0" err="1">
                <a:latin typeface="Arial" panose="020B0604020202020204" pitchFamily="34" charset="0"/>
                <a:cs typeface="Arial" panose="020B0604020202020204" pitchFamily="34" charset="0"/>
              </a:rPr>
              <a:t>Accreditation</a:t>
            </a:r>
            <a:r>
              <a:rPr lang="it-IT" sz="1200" dirty="0">
                <a:latin typeface="Arial" panose="020B0604020202020204" pitchFamily="34" charset="0"/>
                <a:cs typeface="Arial" panose="020B0604020202020204" pitchFamily="34" charset="0"/>
              </a:rPr>
              <a:t> (DANAK)						Danimarca</a:t>
            </a:r>
          </a:p>
          <a:p>
            <a:r>
              <a:rPr lang="it-IT" sz="1200" dirty="0">
                <a:latin typeface="Arial" panose="020B0604020202020204" pitchFamily="34" charset="0"/>
                <a:cs typeface="Arial" panose="020B0604020202020204" pitchFamily="34" charset="0"/>
              </a:rPr>
              <a:t>The </a:t>
            </a:r>
            <a:r>
              <a:rPr lang="it-IT" sz="1200" dirty="0" err="1">
                <a:latin typeface="Arial" panose="020B0604020202020204" pitchFamily="34" charset="0"/>
                <a:cs typeface="Arial" panose="020B0604020202020204" pitchFamily="34" charset="0"/>
              </a:rPr>
              <a:t>Finnish</a:t>
            </a:r>
            <a:r>
              <a:rPr lang="it-IT" sz="1200" dirty="0">
                <a:latin typeface="Arial" panose="020B0604020202020204" pitchFamily="34" charset="0"/>
                <a:cs typeface="Arial" panose="020B0604020202020204" pitchFamily="34" charset="0"/>
              </a:rPr>
              <a:t> </a:t>
            </a:r>
            <a:r>
              <a:rPr lang="it-IT" sz="1200" dirty="0" err="1">
                <a:latin typeface="Arial" panose="020B0604020202020204" pitchFamily="34" charset="0"/>
                <a:cs typeface="Arial" panose="020B0604020202020204" pitchFamily="34" charset="0"/>
              </a:rPr>
              <a:t>Accreditation</a:t>
            </a:r>
            <a:r>
              <a:rPr lang="it-IT" sz="1200" dirty="0">
                <a:latin typeface="Arial" panose="020B0604020202020204" pitchFamily="34" charset="0"/>
                <a:cs typeface="Arial" panose="020B0604020202020204" pitchFamily="34" charset="0"/>
              </a:rPr>
              <a:t> Service (FINAS)				Finlandia</a:t>
            </a:r>
          </a:p>
          <a:p>
            <a:r>
              <a:rPr lang="it-IT" sz="1200" dirty="0" err="1">
                <a:latin typeface="Arial" panose="020B0604020202020204" pitchFamily="34" charset="0"/>
                <a:cs typeface="Arial" panose="020B0604020202020204" pitchFamily="34" charset="0"/>
              </a:rPr>
              <a:t>Comite</a:t>
            </a:r>
            <a:r>
              <a:rPr lang="it-IT" sz="1200" dirty="0">
                <a:latin typeface="Arial" panose="020B0604020202020204" pitchFamily="34" charset="0"/>
                <a:cs typeface="Arial" panose="020B0604020202020204" pitchFamily="34" charset="0"/>
              </a:rPr>
              <a:t> </a:t>
            </a:r>
            <a:r>
              <a:rPr lang="it-IT" sz="1200" dirty="0" err="1">
                <a:latin typeface="Arial" panose="020B0604020202020204" pitchFamily="34" charset="0"/>
                <a:cs typeface="Arial" panose="020B0604020202020204" pitchFamily="34" charset="0"/>
              </a:rPr>
              <a:t>Francais</a:t>
            </a:r>
            <a:r>
              <a:rPr lang="it-IT" sz="1200" dirty="0">
                <a:latin typeface="Arial" panose="020B0604020202020204" pitchFamily="34" charset="0"/>
                <a:cs typeface="Arial" panose="020B0604020202020204" pitchFamily="34" charset="0"/>
              </a:rPr>
              <a:t> d'</a:t>
            </a:r>
            <a:r>
              <a:rPr lang="it-IT" sz="1200" dirty="0" err="1">
                <a:latin typeface="Arial" panose="020B0604020202020204" pitchFamily="34" charset="0"/>
                <a:cs typeface="Arial" panose="020B0604020202020204" pitchFamily="34" charset="0"/>
              </a:rPr>
              <a:t>Accreditation</a:t>
            </a:r>
            <a:r>
              <a:rPr lang="it-IT" sz="1200" dirty="0">
                <a:latin typeface="Arial" panose="020B0604020202020204" pitchFamily="34" charset="0"/>
                <a:cs typeface="Arial" panose="020B0604020202020204" pitchFamily="34" charset="0"/>
              </a:rPr>
              <a:t>, (COFRAC)				Francia</a:t>
            </a:r>
          </a:p>
          <a:p>
            <a:r>
              <a:rPr lang="it-IT" sz="1200" dirty="0">
                <a:latin typeface="Arial" panose="020B0604020202020204" pitchFamily="34" charset="0"/>
                <a:cs typeface="Arial" panose="020B0604020202020204" pitchFamily="34" charset="0"/>
              </a:rPr>
              <a:t>Deutsche </a:t>
            </a:r>
            <a:r>
              <a:rPr lang="it-IT" sz="1200" dirty="0" err="1">
                <a:latin typeface="Arial" panose="020B0604020202020204" pitchFamily="34" charset="0"/>
                <a:cs typeface="Arial" panose="020B0604020202020204" pitchFamily="34" charset="0"/>
              </a:rPr>
              <a:t>Akkreditierungsstelle</a:t>
            </a:r>
            <a:r>
              <a:rPr lang="it-IT" sz="1200" dirty="0">
                <a:latin typeface="Arial" panose="020B0604020202020204" pitchFamily="34" charset="0"/>
                <a:cs typeface="Arial" panose="020B0604020202020204" pitchFamily="34" charset="0"/>
              </a:rPr>
              <a:t> GmbH (</a:t>
            </a:r>
            <a:r>
              <a:rPr lang="it-IT" sz="1200" dirty="0" err="1">
                <a:latin typeface="Arial" panose="020B0604020202020204" pitchFamily="34" charset="0"/>
                <a:cs typeface="Arial" panose="020B0604020202020204" pitchFamily="34" charset="0"/>
              </a:rPr>
              <a:t>DAkkS</a:t>
            </a:r>
            <a:r>
              <a:rPr lang="it-IT" sz="1200" dirty="0">
                <a:latin typeface="Arial" panose="020B0604020202020204" pitchFamily="34" charset="0"/>
                <a:cs typeface="Arial" panose="020B0604020202020204" pitchFamily="34" charset="0"/>
              </a:rPr>
              <a:t>)				Germania</a:t>
            </a:r>
          </a:p>
          <a:p>
            <a:r>
              <a:rPr lang="it-IT" sz="1200" dirty="0" err="1">
                <a:latin typeface="Arial" panose="020B0604020202020204" pitchFamily="34" charset="0"/>
                <a:cs typeface="Arial" panose="020B0604020202020204" pitchFamily="34" charset="0"/>
              </a:rPr>
              <a:t>Hellenic</a:t>
            </a:r>
            <a:r>
              <a:rPr lang="it-IT" sz="1200" dirty="0">
                <a:latin typeface="Arial" panose="020B0604020202020204" pitchFamily="34" charset="0"/>
                <a:cs typeface="Arial" panose="020B0604020202020204" pitchFamily="34" charset="0"/>
              </a:rPr>
              <a:t> </a:t>
            </a:r>
            <a:r>
              <a:rPr lang="it-IT" sz="1200" dirty="0" err="1">
                <a:latin typeface="Arial" panose="020B0604020202020204" pitchFamily="34" charset="0"/>
                <a:cs typeface="Arial" panose="020B0604020202020204" pitchFamily="34" charset="0"/>
              </a:rPr>
              <a:t>Accreditation</a:t>
            </a:r>
            <a:r>
              <a:rPr lang="it-IT" sz="1200" dirty="0">
                <a:latin typeface="Arial" panose="020B0604020202020204" pitchFamily="34" charset="0"/>
                <a:cs typeface="Arial" panose="020B0604020202020204" pitchFamily="34" charset="0"/>
              </a:rPr>
              <a:t> System (ESYD)					Grecia</a:t>
            </a:r>
          </a:p>
          <a:p>
            <a:r>
              <a:rPr lang="it-IT" sz="1200" dirty="0">
                <a:latin typeface="Arial" panose="020B0604020202020204" pitchFamily="34" charset="0"/>
                <a:cs typeface="Arial" panose="020B0604020202020204" pitchFamily="34" charset="0"/>
              </a:rPr>
              <a:t>National </a:t>
            </a:r>
            <a:r>
              <a:rPr lang="it-IT" sz="1200" dirty="0" err="1">
                <a:latin typeface="Arial" panose="020B0604020202020204" pitchFamily="34" charset="0"/>
                <a:cs typeface="Arial" panose="020B0604020202020204" pitchFamily="34" charset="0"/>
              </a:rPr>
              <a:t>Accreditation</a:t>
            </a:r>
            <a:r>
              <a:rPr lang="it-IT" sz="1200" dirty="0">
                <a:latin typeface="Arial" panose="020B0604020202020204" pitchFamily="34" charset="0"/>
                <a:cs typeface="Arial" panose="020B0604020202020204" pitchFamily="34" charset="0"/>
              </a:rPr>
              <a:t> Authority (NAH)					Ungheria</a:t>
            </a:r>
          </a:p>
          <a:p>
            <a:r>
              <a:rPr lang="it-IT" sz="1200" dirty="0">
                <a:latin typeface="Arial" panose="020B0604020202020204" pitchFamily="34" charset="0"/>
                <a:cs typeface="Arial" panose="020B0604020202020204" pitchFamily="34" charset="0"/>
              </a:rPr>
              <a:t>ACCREDIA (Ente Italiano di Accreditamento)				Italia</a:t>
            </a:r>
          </a:p>
          <a:p>
            <a:r>
              <a:rPr lang="it-IT" sz="1200" dirty="0">
                <a:latin typeface="Arial" panose="020B0604020202020204" pitchFamily="34" charset="0"/>
                <a:cs typeface="Arial" panose="020B0604020202020204" pitchFamily="34" charset="0"/>
              </a:rPr>
              <a:t>Dutch </a:t>
            </a:r>
            <a:r>
              <a:rPr lang="it-IT" sz="1200" dirty="0" err="1">
                <a:latin typeface="Arial" panose="020B0604020202020204" pitchFamily="34" charset="0"/>
                <a:cs typeface="Arial" panose="020B0604020202020204" pitchFamily="34" charset="0"/>
              </a:rPr>
              <a:t>Accreditation</a:t>
            </a:r>
            <a:r>
              <a:rPr lang="it-IT" sz="1200" dirty="0">
                <a:latin typeface="Arial" panose="020B0604020202020204" pitchFamily="34" charset="0"/>
                <a:cs typeface="Arial" panose="020B0604020202020204" pitchFamily="34" charset="0"/>
              </a:rPr>
              <a:t> </a:t>
            </a:r>
            <a:r>
              <a:rPr lang="it-IT" sz="1200" dirty="0" err="1">
                <a:latin typeface="Arial" panose="020B0604020202020204" pitchFamily="34" charset="0"/>
                <a:cs typeface="Arial" panose="020B0604020202020204" pitchFamily="34" charset="0"/>
              </a:rPr>
              <a:t>Council</a:t>
            </a:r>
            <a:r>
              <a:rPr lang="it-IT" sz="1200" dirty="0">
                <a:latin typeface="Arial" panose="020B0604020202020204" pitchFamily="34" charset="0"/>
                <a:cs typeface="Arial" panose="020B0604020202020204" pitchFamily="34" charset="0"/>
              </a:rPr>
              <a:t> (Raad </a:t>
            </a:r>
            <a:r>
              <a:rPr lang="it-IT" sz="1200" dirty="0" err="1">
                <a:latin typeface="Arial" panose="020B0604020202020204" pitchFamily="34" charset="0"/>
                <a:cs typeface="Arial" panose="020B0604020202020204" pitchFamily="34" charset="0"/>
              </a:rPr>
              <a:t>Voor</a:t>
            </a:r>
            <a:r>
              <a:rPr lang="it-IT" sz="1200" dirty="0">
                <a:latin typeface="Arial" panose="020B0604020202020204" pitchFamily="34" charset="0"/>
                <a:cs typeface="Arial" panose="020B0604020202020204" pitchFamily="34" charset="0"/>
              </a:rPr>
              <a:t> </a:t>
            </a:r>
            <a:r>
              <a:rPr lang="it-IT" sz="1200" dirty="0" err="1">
                <a:latin typeface="Arial" panose="020B0604020202020204" pitchFamily="34" charset="0"/>
                <a:cs typeface="Arial" panose="020B0604020202020204" pitchFamily="34" charset="0"/>
              </a:rPr>
              <a:t>Accreditatie</a:t>
            </a:r>
            <a:r>
              <a:rPr lang="it-IT" sz="1200" dirty="0">
                <a:latin typeface="Arial" panose="020B0604020202020204" pitchFamily="34" charset="0"/>
                <a:cs typeface="Arial" panose="020B0604020202020204" pitchFamily="34" charset="0"/>
              </a:rPr>
              <a:t>) 			Paesi Bassi</a:t>
            </a:r>
          </a:p>
          <a:p>
            <a:r>
              <a:rPr lang="it-IT" sz="1200" dirty="0" err="1">
                <a:latin typeface="Arial" panose="020B0604020202020204" pitchFamily="34" charset="0"/>
                <a:cs typeface="Arial" panose="020B0604020202020204" pitchFamily="34" charset="0"/>
              </a:rPr>
              <a:t>Norwegian</a:t>
            </a:r>
            <a:r>
              <a:rPr lang="it-IT" sz="1200" dirty="0">
                <a:latin typeface="Arial" panose="020B0604020202020204" pitchFamily="34" charset="0"/>
                <a:cs typeface="Arial" panose="020B0604020202020204" pitchFamily="34" charset="0"/>
              </a:rPr>
              <a:t> </a:t>
            </a:r>
            <a:r>
              <a:rPr lang="it-IT" sz="1200" dirty="0" err="1">
                <a:latin typeface="Arial" panose="020B0604020202020204" pitchFamily="34" charset="0"/>
                <a:cs typeface="Arial" panose="020B0604020202020204" pitchFamily="34" charset="0"/>
              </a:rPr>
              <a:t>Accreditation</a:t>
            </a:r>
            <a:r>
              <a:rPr lang="it-IT" sz="1200" dirty="0">
                <a:latin typeface="Arial" panose="020B0604020202020204" pitchFamily="34" charset="0"/>
                <a:cs typeface="Arial" panose="020B0604020202020204" pitchFamily="34" charset="0"/>
              </a:rPr>
              <a:t> (NA)						Norvegia</a:t>
            </a:r>
          </a:p>
          <a:p>
            <a:r>
              <a:rPr lang="it-IT" sz="1200" dirty="0" err="1">
                <a:latin typeface="Arial" panose="020B0604020202020204" pitchFamily="34" charset="0"/>
                <a:cs typeface="Arial" panose="020B0604020202020204" pitchFamily="34" charset="0"/>
              </a:rPr>
              <a:t>Polish</a:t>
            </a:r>
            <a:r>
              <a:rPr lang="it-IT" sz="1200" dirty="0">
                <a:latin typeface="Arial" panose="020B0604020202020204" pitchFamily="34" charset="0"/>
                <a:cs typeface="Arial" panose="020B0604020202020204" pitchFamily="34" charset="0"/>
              </a:rPr>
              <a:t> Centre for </a:t>
            </a:r>
            <a:r>
              <a:rPr lang="it-IT" sz="1200" dirty="0" err="1">
                <a:latin typeface="Arial" panose="020B0604020202020204" pitchFamily="34" charset="0"/>
                <a:cs typeface="Arial" panose="020B0604020202020204" pitchFamily="34" charset="0"/>
              </a:rPr>
              <a:t>Accreditation</a:t>
            </a:r>
            <a:r>
              <a:rPr lang="it-IT" sz="1200" dirty="0">
                <a:latin typeface="Arial" panose="020B0604020202020204" pitchFamily="34" charset="0"/>
                <a:cs typeface="Arial" panose="020B0604020202020204" pitchFamily="34" charset="0"/>
              </a:rPr>
              <a:t> (PCA)					Polonia</a:t>
            </a:r>
          </a:p>
          <a:p>
            <a:r>
              <a:rPr lang="it-IT" sz="1200" dirty="0" err="1">
                <a:latin typeface="Arial" panose="020B0604020202020204" pitchFamily="34" charset="0"/>
                <a:cs typeface="Arial" panose="020B0604020202020204" pitchFamily="34" charset="0"/>
              </a:rPr>
              <a:t>Portuguese</a:t>
            </a:r>
            <a:r>
              <a:rPr lang="it-IT" sz="1200" dirty="0">
                <a:latin typeface="Arial" panose="020B0604020202020204" pitchFamily="34" charset="0"/>
                <a:cs typeface="Arial" panose="020B0604020202020204" pitchFamily="34" charset="0"/>
              </a:rPr>
              <a:t> </a:t>
            </a:r>
            <a:r>
              <a:rPr lang="it-IT" sz="1200" dirty="0" err="1">
                <a:latin typeface="Arial" panose="020B0604020202020204" pitchFamily="34" charset="0"/>
                <a:cs typeface="Arial" panose="020B0604020202020204" pitchFamily="34" charset="0"/>
              </a:rPr>
              <a:t>Institute</a:t>
            </a:r>
            <a:r>
              <a:rPr lang="it-IT" sz="1200" dirty="0">
                <a:latin typeface="Arial" panose="020B0604020202020204" pitchFamily="34" charset="0"/>
                <a:cs typeface="Arial" panose="020B0604020202020204" pitchFamily="34" charset="0"/>
              </a:rPr>
              <a:t> for </a:t>
            </a:r>
            <a:r>
              <a:rPr lang="it-IT" sz="1200" dirty="0" err="1">
                <a:latin typeface="Arial" panose="020B0604020202020204" pitchFamily="34" charset="0"/>
                <a:cs typeface="Arial" panose="020B0604020202020204" pitchFamily="34" charset="0"/>
              </a:rPr>
              <a:t>Accreditation</a:t>
            </a:r>
            <a:r>
              <a:rPr lang="it-IT" sz="1200" dirty="0">
                <a:latin typeface="Arial" panose="020B0604020202020204" pitchFamily="34" charset="0"/>
                <a:cs typeface="Arial" panose="020B0604020202020204" pitchFamily="34" charset="0"/>
              </a:rPr>
              <a:t> (IPAC)				Portogallo</a:t>
            </a:r>
          </a:p>
          <a:p>
            <a:r>
              <a:rPr lang="it-IT" sz="1200" dirty="0" err="1">
                <a:latin typeface="Arial" panose="020B0604020202020204" pitchFamily="34" charset="0"/>
                <a:cs typeface="Arial" panose="020B0604020202020204" pitchFamily="34" charset="0"/>
              </a:rPr>
              <a:t>Asociatia</a:t>
            </a:r>
            <a:r>
              <a:rPr lang="it-IT" sz="1200" dirty="0">
                <a:latin typeface="Arial" panose="020B0604020202020204" pitchFamily="34" charset="0"/>
                <a:cs typeface="Arial" panose="020B0604020202020204" pitchFamily="34" charset="0"/>
              </a:rPr>
              <a:t> de </a:t>
            </a:r>
            <a:r>
              <a:rPr lang="it-IT" sz="1200" dirty="0" err="1">
                <a:latin typeface="Arial" panose="020B0604020202020204" pitchFamily="34" charset="0"/>
                <a:cs typeface="Arial" panose="020B0604020202020204" pitchFamily="34" charset="0"/>
              </a:rPr>
              <a:t>Acreditare</a:t>
            </a:r>
            <a:r>
              <a:rPr lang="it-IT" sz="1200" dirty="0">
                <a:latin typeface="Arial" panose="020B0604020202020204" pitchFamily="34" charset="0"/>
                <a:cs typeface="Arial" panose="020B0604020202020204" pitchFamily="34" charset="0"/>
              </a:rPr>
              <a:t> </a:t>
            </a:r>
            <a:r>
              <a:rPr lang="it-IT" sz="1200" dirty="0" err="1">
                <a:latin typeface="Arial" panose="020B0604020202020204" pitchFamily="34" charset="0"/>
                <a:cs typeface="Arial" panose="020B0604020202020204" pitchFamily="34" charset="0"/>
              </a:rPr>
              <a:t>din</a:t>
            </a:r>
            <a:r>
              <a:rPr lang="it-IT" sz="1200" dirty="0">
                <a:latin typeface="Arial" panose="020B0604020202020204" pitchFamily="34" charset="0"/>
                <a:cs typeface="Arial" panose="020B0604020202020204" pitchFamily="34" charset="0"/>
              </a:rPr>
              <a:t> Romania (RENAR)				Romania</a:t>
            </a:r>
          </a:p>
          <a:p>
            <a:r>
              <a:rPr lang="it-IT" sz="1200" dirty="0" err="1">
                <a:latin typeface="Arial" panose="020B0604020202020204" pitchFamily="34" charset="0"/>
                <a:cs typeface="Arial" panose="020B0604020202020204" pitchFamily="34" charset="0"/>
              </a:rPr>
              <a:t>Slovak</a:t>
            </a:r>
            <a:r>
              <a:rPr lang="it-IT" sz="1200" dirty="0">
                <a:latin typeface="Arial" panose="020B0604020202020204" pitchFamily="34" charset="0"/>
                <a:cs typeface="Arial" panose="020B0604020202020204" pitchFamily="34" charset="0"/>
              </a:rPr>
              <a:t> National </a:t>
            </a:r>
            <a:r>
              <a:rPr lang="it-IT" sz="1200" dirty="0" err="1">
                <a:latin typeface="Arial" panose="020B0604020202020204" pitchFamily="34" charset="0"/>
                <a:cs typeface="Arial" panose="020B0604020202020204" pitchFamily="34" charset="0"/>
              </a:rPr>
              <a:t>Accreditation</a:t>
            </a:r>
            <a:r>
              <a:rPr lang="it-IT" sz="1200" dirty="0">
                <a:latin typeface="Arial" panose="020B0604020202020204" pitchFamily="34" charset="0"/>
                <a:cs typeface="Arial" panose="020B0604020202020204" pitchFamily="34" charset="0"/>
              </a:rPr>
              <a:t> Service (</a:t>
            </a:r>
            <a:r>
              <a:rPr lang="it-IT" sz="1200" dirty="0" err="1">
                <a:latin typeface="Arial" panose="020B0604020202020204" pitchFamily="34" charset="0"/>
                <a:cs typeface="Arial" panose="020B0604020202020204" pitchFamily="34" charset="0"/>
              </a:rPr>
              <a:t>Slovakia</a:t>
            </a:r>
            <a:r>
              <a:rPr lang="it-IT" sz="1200" dirty="0">
                <a:latin typeface="Arial" panose="020B0604020202020204" pitchFamily="34" charset="0"/>
                <a:cs typeface="Arial" panose="020B0604020202020204" pitchFamily="34" charset="0"/>
              </a:rPr>
              <a:t>) (SNAS)		Slovacchia</a:t>
            </a:r>
          </a:p>
          <a:p>
            <a:r>
              <a:rPr lang="it-IT" sz="1200" dirty="0" err="1">
                <a:latin typeface="Arial" panose="020B0604020202020204" pitchFamily="34" charset="0"/>
                <a:cs typeface="Arial" panose="020B0604020202020204" pitchFamily="34" charset="0"/>
              </a:rPr>
              <a:t>Entidad</a:t>
            </a:r>
            <a:r>
              <a:rPr lang="it-IT" sz="1200" dirty="0">
                <a:latin typeface="Arial" panose="020B0604020202020204" pitchFamily="34" charset="0"/>
                <a:cs typeface="Arial" panose="020B0604020202020204" pitchFamily="34" charset="0"/>
              </a:rPr>
              <a:t> </a:t>
            </a:r>
            <a:r>
              <a:rPr lang="it-IT" sz="1200" dirty="0" err="1">
                <a:latin typeface="Arial" panose="020B0604020202020204" pitchFamily="34" charset="0"/>
                <a:cs typeface="Arial" panose="020B0604020202020204" pitchFamily="34" charset="0"/>
              </a:rPr>
              <a:t>Nacional</a:t>
            </a:r>
            <a:r>
              <a:rPr lang="it-IT" sz="1200" dirty="0">
                <a:latin typeface="Arial" panose="020B0604020202020204" pitchFamily="34" charset="0"/>
                <a:cs typeface="Arial" panose="020B0604020202020204" pitchFamily="34" charset="0"/>
              </a:rPr>
              <a:t> de </a:t>
            </a:r>
            <a:r>
              <a:rPr lang="it-IT" sz="1200" dirty="0" err="1">
                <a:latin typeface="Arial" panose="020B0604020202020204" pitchFamily="34" charset="0"/>
                <a:cs typeface="Arial" panose="020B0604020202020204" pitchFamily="34" charset="0"/>
              </a:rPr>
              <a:t>Acreditacion</a:t>
            </a:r>
            <a:r>
              <a:rPr lang="it-IT" sz="1200" dirty="0">
                <a:latin typeface="Arial" panose="020B0604020202020204" pitchFamily="34" charset="0"/>
                <a:cs typeface="Arial" panose="020B0604020202020204" pitchFamily="34" charset="0"/>
              </a:rPr>
              <a:t> (ENAC)				Spagna</a:t>
            </a:r>
          </a:p>
          <a:p>
            <a:r>
              <a:rPr lang="it-IT" sz="1200" dirty="0">
                <a:latin typeface="Arial" panose="020B0604020202020204" pitchFamily="34" charset="0"/>
                <a:cs typeface="Arial" panose="020B0604020202020204" pitchFamily="34" charset="0"/>
              </a:rPr>
              <a:t>SWEDAC									Svezia</a:t>
            </a:r>
          </a:p>
          <a:p>
            <a:r>
              <a:rPr lang="it-IT" sz="1200" dirty="0" err="1">
                <a:latin typeface="Arial" panose="020B0604020202020204" pitchFamily="34" charset="0"/>
                <a:cs typeface="Arial" panose="020B0604020202020204" pitchFamily="34" charset="0"/>
              </a:rPr>
              <a:t>United</a:t>
            </a:r>
            <a:r>
              <a:rPr lang="it-IT" sz="1200" dirty="0">
                <a:latin typeface="Arial" panose="020B0604020202020204" pitchFamily="34" charset="0"/>
                <a:cs typeface="Arial" panose="020B0604020202020204" pitchFamily="34" charset="0"/>
              </a:rPr>
              <a:t> Kingdom </a:t>
            </a:r>
            <a:r>
              <a:rPr lang="it-IT" sz="1200" dirty="0" err="1">
                <a:latin typeface="Arial" panose="020B0604020202020204" pitchFamily="34" charset="0"/>
                <a:cs typeface="Arial" panose="020B0604020202020204" pitchFamily="34" charset="0"/>
              </a:rPr>
              <a:t>Accreditation</a:t>
            </a:r>
            <a:r>
              <a:rPr lang="it-IT" sz="1200" dirty="0">
                <a:latin typeface="Arial" panose="020B0604020202020204" pitchFamily="34" charset="0"/>
                <a:cs typeface="Arial" panose="020B0604020202020204" pitchFamily="34" charset="0"/>
              </a:rPr>
              <a:t> Service (UKAS)				Regno Unito</a:t>
            </a:r>
          </a:p>
        </p:txBody>
      </p:sp>
    </p:spTree>
    <p:extLst>
      <p:ext uri="{BB962C8B-B14F-4D97-AF65-F5344CB8AC3E}">
        <p14:creationId xmlns:p14="http://schemas.microsoft.com/office/powerpoint/2010/main" val="20995231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CA8604FA-2307-5D47-AC50-EABA282EB49B}"/>
              </a:ext>
            </a:extLst>
          </p:cNvPr>
          <p:cNvSpPr>
            <a:spLocks noGrp="1"/>
          </p:cNvSpPr>
          <p:nvPr>
            <p:ph type="sldNum" sz="quarter" idx="4"/>
          </p:nvPr>
        </p:nvSpPr>
        <p:spPr/>
        <p:txBody>
          <a:bodyPr/>
          <a:lstStyle/>
          <a:p>
            <a:fld id="{E721C07E-6ECB-1E4D-B61E-6B0583E84734}" type="slidenum">
              <a:rPr lang="it-IT" smtClean="0"/>
              <a:pPr/>
              <a:t>39</a:t>
            </a:fld>
            <a:endParaRPr lang="it-IT" dirty="0"/>
          </a:p>
        </p:txBody>
      </p:sp>
      <p:sp>
        <p:nvSpPr>
          <p:cNvPr id="3" name="Titolo 1">
            <a:extLst>
              <a:ext uri="{FF2B5EF4-FFF2-40B4-BE49-F238E27FC236}">
                <a16:creationId xmlns:a16="http://schemas.microsoft.com/office/drawing/2014/main" id="{2177D2F0-39C3-4AA4-93A2-E1A65B1F6453}"/>
              </a:ext>
            </a:extLst>
          </p:cNvPr>
          <p:cNvSpPr txBox="1">
            <a:spLocks/>
          </p:cNvSpPr>
          <p:nvPr/>
        </p:nvSpPr>
        <p:spPr>
          <a:xfrm>
            <a:off x="809345" y="389644"/>
            <a:ext cx="6994099" cy="415925"/>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it-IT" sz="2000" b="1" dirty="0">
                <a:solidFill>
                  <a:srgbClr val="83BB26"/>
                </a:solidFill>
                <a:latin typeface="Arial"/>
                <a:cs typeface="Arial"/>
              </a:rPr>
              <a:t>ART. 87: CERTIFICAZIONE DELLA QUALITA’ DELL’OPERATORE ECONOMICO (1)</a:t>
            </a:r>
          </a:p>
        </p:txBody>
      </p:sp>
      <p:sp>
        <p:nvSpPr>
          <p:cNvPr id="4" name="Rettangolo 3">
            <a:extLst>
              <a:ext uri="{FF2B5EF4-FFF2-40B4-BE49-F238E27FC236}">
                <a16:creationId xmlns:a16="http://schemas.microsoft.com/office/drawing/2014/main" id="{23452007-B93E-4576-94EB-0530CEAF2DA1}"/>
              </a:ext>
            </a:extLst>
          </p:cNvPr>
          <p:cNvSpPr/>
          <p:nvPr/>
        </p:nvSpPr>
        <p:spPr>
          <a:xfrm>
            <a:off x="719034" y="1151096"/>
            <a:ext cx="6748566" cy="2677656"/>
          </a:xfrm>
          <a:prstGeom prst="rect">
            <a:avLst/>
          </a:prstGeom>
        </p:spPr>
        <p:txBody>
          <a:bodyPr wrap="square">
            <a:spAutoFit/>
          </a:bodyPr>
          <a:lstStyle/>
          <a:p>
            <a:r>
              <a:rPr lang="it-IT" sz="1400" dirty="0">
                <a:latin typeface="Arial" panose="020B0604020202020204" pitchFamily="34" charset="0"/>
                <a:cs typeface="Arial" panose="020B0604020202020204" pitchFamily="34" charset="0"/>
              </a:rPr>
              <a:t>1. Qualora richiedano la presentazione di certificati rilasciati da organismi indipendenti per attestare che l'operatore economico soddisfa determinate norme di garanzia della qualità le stazioni appaltantisi riferiscono ai </a:t>
            </a:r>
            <a:r>
              <a:rPr lang="it-IT" sz="1400" dirty="0">
                <a:solidFill>
                  <a:srgbClr val="FF0000"/>
                </a:solidFill>
                <a:latin typeface="Arial" panose="020B0604020202020204" pitchFamily="34" charset="0"/>
                <a:cs typeface="Arial" panose="020B0604020202020204" pitchFamily="34" charset="0"/>
              </a:rPr>
              <a:t>sistemi di garanzia della qualità basati </a:t>
            </a:r>
            <a:r>
              <a:rPr lang="it-IT" sz="1400" dirty="0">
                <a:latin typeface="Arial" panose="020B0604020202020204" pitchFamily="34" charset="0"/>
                <a:cs typeface="Arial" panose="020B0604020202020204" pitchFamily="34" charset="0"/>
              </a:rPr>
              <a:t>sulle serie di norme europee in materia, </a:t>
            </a:r>
            <a:r>
              <a:rPr lang="it-IT" sz="1400" dirty="0">
                <a:solidFill>
                  <a:srgbClr val="C00000"/>
                </a:solidFill>
                <a:latin typeface="Arial" panose="020B0604020202020204" pitchFamily="34" charset="0"/>
                <a:cs typeface="Arial" panose="020B0604020202020204" pitchFamily="34" charset="0"/>
              </a:rPr>
              <a:t>certificati da organismi accreditati</a:t>
            </a:r>
            <a:r>
              <a:rPr lang="it-IT" sz="1400" dirty="0">
                <a:solidFill>
                  <a:prstClr val="white">
                    <a:lumMod val="50000"/>
                  </a:prstClr>
                </a:solidFill>
                <a:latin typeface="Arial" panose="020B0604020202020204" pitchFamily="34" charset="0"/>
                <a:cs typeface="Arial" panose="020B0604020202020204" pitchFamily="34" charset="0"/>
              </a:rPr>
              <a:t>. </a:t>
            </a:r>
            <a:r>
              <a:rPr lang="it-IT" sz="1400" dirty="0">
                <a:latin typeface="Arial" panose="020B0604020202020204" pitchFamily="34" charset="0"/>
                <a:cs typeface="Arial" panose="020B0604020202020204" pitchFamily="34" charset="0"/>
              </a:rPr>
              <a:t>Le stazioni appaltanti </a:t>
            </a:r>
            <a:r>
              <a:rPr lang="it-IT" sz="1400" dirty="0">
                <a:solidFill>
                  <a:srgbClr val="C00000"/>
                </a:solidFill>
                <a:latin typeface="Arial" panose="020B0604020202020204" pitchFamily="34" charset="0"/>
                <a:cs typeface="Arial" panose="020B0604020202020204" pitchFamily="34" charset="0"/>
              </a:rPr>
              <a:t>riconoscono i certificati equivalenti </a:t>
            </a:r>
            <a:r>
              <a:rPr lang="it-IT" sz="1400" dirty="0">
                <a:latin typeface="Arial" panose="020B0604020202020204" pitchFamily="34" charset="0"/>
                <a:cs typeface="Arial" panose="020B0604020202020204" pitchFamily="34" charset="0"/>
              </a:rPr>
              <a:t>rilasciati da organismi stabiliti in altri Stati membri. Esse </a:t>
            </a:r>
            <a:r>
              <a:rPr lang="it-IT" sz="1400" dirty="0">
                <a:solidFill>
                  <a:srgbClr val="C00000"/>
                </a:solidFill>
                <a:latin typeface="Arial" panose="020B0604020202020204" pitchFamily="34" charset="0"/>
                <a:cs typeface="Arial" panose="020B0604020202020204" pitchFamily="34" charset="0"/>
              </a:rPr>
              <a:t>ammettono parimenti altre prove relative all'impiego di misure equivalenti di garanzia della qualità</a:t>
            </a:r>
            <a:r>
              <a:rPr lang="it-IT" sz="1400" dirty="0">
                <a:latin typeface="Arial" panose="020B0604020202020204" pitchFamily="34" charset="0"/>
                <a:cs typeface="Arial" panose="020B0604020202020204" pitchFamily="34" charset="0"/>
              </a:rPr>
              <a:t>, qualora gli operatori economici interessati </a:t>
            </a:r>
            <a:r>
              <a:rPr lang="it-IT" sz="1400" dirty="0">
                <a:solidFill>
                  <a:srgbClr val="C00000"/>
                </a:solidFill>
                <a:latin typeface="Arial" panose="020B0604020202020204" pitchFamily="34" charset="0"/>
                <a:cs typeface="Arial" panose="020B0604020202020204" pitchFamily="34" charset="0"/>
              </a:rPr>
              <a:t>non avessero la possibilità di ottenere tali certificati entro i termini richiesti per motivi non imputabili agli stessi operatori economici</a:t>
            </a:r>
            <a:r>
              <a:rPr lang="it-IT" sz="1400" dirty="0">
                <a:solidFill>
                  <a:prstClr val="white">
                    <a:lumMod val="50000"/>
                  </a:prstClr>
                </a:solidFill>
                <a:latin typeface="Arial" panose="020B0604020202020204" pitchFamily="34" charset="0"/>
                <a:cs typeface="Arial" panose="020B0604020202020204" pitchFamily="34" charset="0"/>
              </a:rPr>
              <a:t>, </a:t>
            </a:r>
            <a:r>
              <a:rPr lang="it-IT" sz="1400" dirty="0">
                <a:latin typeface="Arial" panose="020B0604020202020204" pitchFamily="34" charset="0"/>
                <a:cs typeface="Arial" panose="020B0604020202020204" pitchFamily="34" charset="0"/>
              </a:rPr>
              <a:t>a condizione che gli operatori economici dimostrino che le misure di garanzia della qualità proposte soddisfano le norme di garanzia della qualità richieste</a:t>
            </a:r>
          </a:p>
          <a:p>
            <a:endParaRPr lang="it-IT" sz="1400" dirty="0">
              <a:solidFill>
                <a:srgbClr val="7F7F7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5563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CA8604FA-2307-5D47-AC50-EABA282EB49B}"/>
              </a:ext>
            </a:extLst>
          </p:cNvPr>
          <p:cNvSpPr>
            <a:spLocks noGrp="1"/>
          </p:cNvSpPr>
          <p:nvPr>
            <p:ph type="sldNum" sz="quarter" idx="4"/>
          </p:nvPr>
        </p:nvSpPr>
        <p:spPr/>
        <p:txBody>
          <a:bodyPr/>
          <a:lstStyle/>
          <a:p>
            <a:fld id="{E721C07E-6ECB-1E4D-B61E-6B0583E84734}" type="slidenum">
              <a:rPr lang="it-IT" smtClean="0"/>
              <a:pPr/>
              <a:t>4</a:t>
            </a:fld>
            <a:endParaRPr lang="it-IT" dirty="0"/>
          </a:p>
        </p:txBody>
      </p:sp>
      <p:sp>
        <p:nvSpPr>
          <p:cNvPr id="3" name="Titolo 1">
            <a:extLst>
              <a:ext uri="{FF2B5EF4-FFF2-40B4-BE49-F238E27FC236}">
                <a16:creationId xmlns:a16="http://schemas.microsoft.com/office/drawing/2014/main" id="{092E7071-5AB4-485A-9EF8-2D1C11E110A1}"/>
              </a:ext>
            </a:extLst>
          </p:cNvPr>
          <p:cNvSpPr txBox="1">
            <a:spLocks/>
          </p:cNvSpPr>
          <p:nvPr/>
        </p:nvSpPr>
        <p:spPr>
          <a:xfrm>
            <a:off x="1015367" y="355777"/>
            <a:ext cx="6994099" cy="415925"/>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it-IT" sz="2000" b="1" dirty="0">
                <a:solidFill>
                  <a:srgbClr val="83BB26"/>
                </a:solidFill>
                <a:latin typeface="Arial"/>
                <a:cs typeface="Arial"/>
              </a:rPr>
              <a:t>LEGGE 221/2015 e MADE GREEN IN ITALY</a:t>
            </a:r>
          </a:p>
        </p:txBody>
      </p:sp>
      <p:sp>
        <p:nvSpPr>
          <p:cNvPr id="4" name="Rettangolo 3">
            <a:extLst>
              <a:ext uri="{FF2B5EF4-FFF2-40B4-BE49-F238E27FC236}">
                <a16:creationId xmlns:a16="http://schemas.microsoft.com/office/drawing/2014/main" id="{82829118-71A0-4C8D-89CF-34812F5F5171}"/>
              </a:ext>
            </a:extLst>
          </p:cNvPr>
          <p:cNvSpPr/>
          <p:nvPr/>
        </p:nvSpPr>
        <p:spPr>
          <a:xfrm>
            <a:off x="719033" y="1146655"/>
            <a:ext cx="7290433" cy="3046988"/>
          </a:xfrm>
          <a:prstGeom prst="rect">
            <a:avLst/>
          </a:prstGeom>
        </p:spPr>
        <p:txBody>
          <a:bodyPr wrap="square">
            <a:spAutoFit/>
          </a:bodyPr>
          <a:lstStyle/>
          <a:p>
            <a:r>
              <a:rPr lang="it-IT" sz="1600" dirty="0">
                <a:latin typeface="Arial" panose="020B0604020202020204" pitchFamily="34" charset="0"/>
                <a:cs typeface="Arial" panose="020B0604020202020204" pitchFamily="34" charset="0"/>
              </a:rPr>
              <a:t>Al fine di promuovere la competitività del sistema produttivo italiano nel contesto della crescente domanda di prodotti ad elevata qualificazione ambientale è istituito (Articolo 21 della Legge 221/2015) lo </a:t>
            </a:r>
            <a:r>
              <a:rPr lang="it-IT" sz="1600" b="1" dirty="0">
                <a:latin typeface="Arial" panose="020B0604020202020204" pitchFamily="34" charset="0"/>
                <a:cs typeface="Arial" panose="020B0604020202020204" pitchFamily="34" charset="0"/>
              </a:rPr>
              <a:t>Schema nazionale volontario per la valutazione e la comunicazione dell’impronta ambientale dei prodotti</a:t>
            </a:r>
            <a:r>
              <a:rPr lang="it-IT" sz="1600" dirty="0">
                <a:latin typeface="Arial" panose="020B0604020202020204" pitchFamily="34" charset="0"/>
                <a:cs typeface="Arial" panose="020B0604020202020204" pitchFamily="34" charset="0"/>
              </a:rPr>
              <a:t>, denominato </a:t>
            </a:r>
            <a:r>
              <a:rPr lang="it-IT" sz="1600" b="1" dirty="0">
                <a:solidFill>
                  <a:srgbClr val="C00000"/>
                </a:solidFill>
                <a:latin typeface="Arial" panose="020B0604020202020204" pitchFamily="34" charset="0"/>
                <a:cs typeface="Arial" panose="020B0604020202020204" pitchFamily="34" charset="0"/>
              </a:rPr>
              <a:t>«Made Green in </a:t>
            </a:r>
            <a:r>
              <a:rPr lang="it-IT" sz="1600" b="1" dirty="0" err="1">
                <a:solidFill>
                  <a:srgbClr val="C00000"/>
                </a:solidFill>
                <a:latin typeface="Arial" panose="020B0604020202020204" pitchFamily="34" charset="0"/>
                <a:cs typeface="Arial" panose="020B0604020202020204" pitchFamily="34" charset="0"/>
              </a:rPr>
              <a:t>Italy</a:t>
            </a:r>
            <a:r>
              <a:rPr lang="it-IT" sz="1600" b="1" dirty="0">
                <a:solidFill>
                  <a:srgbClr val="C00000"/>
                </a:solidFill>
                <a:latin typeface="Arial" panose="020B0604020202020204" pitchFamily="34" charset="0"/>
                <a:cs typeface="Arial" panose="020B0604020202020204" pitchFamily="34" charset="0"/>
              </a:rPr>
              <a:t>»</a:t>
            </a:r>
            <a:r>
              <a:rPr lang="it-IT" sz="1600" dirty="0">
                <a:solidFill>
                  <a:schemeClr val="tx1">
                    <a:lumMod val="65000"/>
                    <a:lumOff val="35000"/>
                  </a:schemeClr>
                </a:solidFill>
                <a:latin typeface="Arial" panose="020B0604020202020204" pitchFamily="34" charset="0"/>
                <a:cs typeface="Arial" panose="020B0604020202020204" pitchFamily="34" charset="0"/>
              </a:rPr>
              <a:t>. </a:t>
            </a:r>
          </a:p>
          <a:p>
            <a:r>
              <a:rPr lang="it-IT" sz="1600" dirty="0">
                <a:latin typeface="Arial" panose="020B0604020202020204" pitchFamily="34" charset="0"/>
                <a:cs typeface="Arial" panose="020B0604020202020204" pitchFamily="34" charset="0"/>
              </a:rPr>
              <a:t>Tale schema adotta la metodologia per la determinazione dell’impronta ambientale dei prodotti (PEF).</a:t>
            </a:r>
          </a:p>
          <a:p>
            <a:r>
              <a:rPr lang="it-IT" sz="1600" dirty="0">
                <a:latin typeface="Arial" panose="020B0604020202020204" pitchFamily="34" charset="0"/>
                <a:cs typeface="Arial" panose="020B0604020202020204" pitchFamily="34" charset="0"/>
              </a:rPr>
              <a:t>Lo Schema è finalizzato a promuovere l’adozione di tecnologie e disciplinari di produzione innovativi, in grado di garantire il miglioramento delle prestazioni dei prodotti e, in particolare, la riduzione degli impatti ambientali che i prodotti hanno durante il loro ciclo di vita, </a:t>
            </a:r>
            <a:r>
              <a:rPr lang="it-IT" sz="1600" b="1" dirty="0">
                <a:latin typeface="Arial" panose="020B0604020202020204" pitchFamily="34" charset="0"/>
                <a:cs typeface="Arial" panose="020B0604020202020204" pitchFamily="34" charset="0"/>
              </a:rPr>
              <a:t>anche in relazione alle prestazioni ambientali previste dai CAM</a:t>
            </a:r>
          </a:p>
        </p:txBody>
      </p:sp>
    </p:spTree>
    <p:extLst>
      <p:ext uri="{BB962C8B-B14F-4D97-AF65-F5344CB8AC3E}">
        <p14:creationId xmlns:p14="http://schemas.microsoft.com/office/powerpoint/2010/main" val="42750269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CA8604FA-2307-5D47-AC50-EABA282EB49B}"/>
              </a:ext>
            </a:extLst>
          </p:cNvPr>
          <p:cNvSpPr>
            <a:spLocks noGrp="1"/>
          </p:cNvSpPr>
          <p:nvPr>
            <p:ph type="sldNum" sz="quarter" idx="4"/>
          </p:nvPr>
        </p:nvSpPr>
        <p:spPr/>
        <p:txBody>
          <a:bodyPr/>
          <a:lstStyle/>
          <a:p>
            <a:fld id="{E721C07E-6ECB-1E4D-B61E-6B0583E84734}" type="slidenum">
              <a:rPr lang="it-IT" smtClean="0"/>
              <a:pPr/>
              <a:t>40</a:t>
            </a:fld>
            <a:endParaRPr lang="it-IT" dirty="0"/>
          </a:p>
        </p:txBody>
      </p:sp>
      <p:sp>
        <p:nvSpPr>
          <p:cNvPr id="3" name="Titolo 1">
            <a:extLst>
              <a:ext uri="{FF2B5EF4-FFF2-40B4-BE49-F238E27FC236}">
                <a16:creationId xmlns:a16="http://schemas.microsoft.com/office/drawing/2014/main" id="{7EF898B9-CC7C-4B4D-97E6-F08B6194220F}"/>
              </a:ext>
            </a:extLst>
          </p:cNvPr>
          <p:cNvSpPr txBox="1">
            <a:spLocks/>
          </p:cNvSpPr>
          <p:nvPr/>
        </p:nvSpPr>
        <p:spPr>
          <a:xfrm>
            <a:off x="877079" y="378355"/>
            <a:ext cx="6994099" cy="415925"/>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it-IT" sz="2000" b="1" dirty="0">
                <a:solidFill>
                  <a:srgbClr val="83BB26"/>
                </a:solidFill>
                <a:latin typeface="Arial"/>
                <a:cs typeface="Arial"/>
              </a:rPr>
              <a:t>ART. 87: CERTIFICAZIONE DELLA QUALITA’ DELL’OPERATORE ECONOMICO (2)</a:t>
            </a:r>
          </a:p>
        </p:txBody>
      </p:sp>
      <p:sp>
        <p:nvSpPr>
          <p:cNvPr id="4" name="Rettangolo 3">
            <a:extLst>
              <a:ext uri="{FF2B5EF4-FFF2-40B4-BE49-F238E27FC236}">
                <a16:creationId xmlns:a16="http://schemas.microsoft.com/office/drawing/2014/main" id="{FE83B7C3-A00D-4FB4-812C-EF5383971C64}"/>
              </a:ext>
            </a:extLst>
          </p:cNvPr>
          <p:cNvSpPr/>
          <p:nvPr/>
        </p:nvSpPr>
        <p:spPr>
          <a:xfrm>
            <a:off x="719034" y="1151096"/>
            <a:ext cx="6748566" cy="3754874"/>
          </a:xfrm>
          <a:prstGeom prst="rect">
            <a:avLst/>
          </a:prstGeom>
        </p:spPr>
        <p:txBody>
          <a:bodyPr wrap="square">
            <a:spAutoFit/>
          </a:bodyPr>
          <a:lstStyle/>
          <a:p>
            <a:r>
              <a:rPr lang="it-IT" sz="1400" dirty="0">
                <a:latin typeface="Arial" panose="020B0604020202020204" pitchFamily="34" charset="0"/>
                <a:cs typeface="Arial" panose="020B0604020202020204" pitchFamily="34" charset="0"/>
              </a:rPr>
              <a:t>2. Le stazioni appaltanti, quando richiedono la presentazione di certificati rilasciati da organismi indipendenti </a:t>
            </a:r>
            <a:r>
              <a:rPr lang="it-IT" sz="1400" dirty="0">
                <a:solidFill>
                  <a:srgbClr val="C00000"/>
                </a:solidFill>
                <a:latin typeface="Arial" panose="020B0604020202020204" pitchFamily="34" charset="0"/>
                <a:cs typeface="Arial" panose="020B0604020202020204" pitchFamily="34" charset="0"/>
              </a:rPr>
              <a:t>per attestare il rispetto da parte dell'operatore economico di determinati sistemi o di norme di gestione ambientale</a:t>
            </a:r>
            <a:r>
              <a:rPr lang="it-IT" sz="1400" dirty="0">
                <a:solidFill>
                  <a:prstClr val="white">
                    <a:lumMod val="50000"/>
                  </a:prstClr>
                </a:solidFill>
                <a:latin typeface="Arial" panose="020B0604020202020204" pitchFamily="34" charset="0"/>
                <a:cs typeface="Arial" panose="020B0604020202020204" pitchFamily="34" charset="0"/>
              </a:rPr>
              <a:t>, </a:t>
            </a:r>
            <a:r>
              <a:rPr lang="it-IT" sz="1400" dirty="0">
                <a:latin typeface="Arial" panose="020B0604020202020204" pitchFamily="34" charset="0"/>
                <a:cs typeface="Arial" panose="020B0604020202020204" pitchFamily="34" charset="0"/>
              </a:rPr>
              <a:t>fanno riferimento  a </a:t>
            </a:r>
            <a:r>
              <a:rPr lang="it-IT" sz="1400" dirty="0">
                <a:solidFill>
                  <a:srgbClr val="C00000"/>
                </a:solidFill>
                <a:latin typeface="Arial" panose="020B0604020202020204" pitchFamily="34" charset="0"/>
                <a:cs typeface="Arial" panose="020B0604020202020204" pitchFamily="34" charset="0"/>
              </a:rPr>
              <a:t>EMAS</a:t>
            </a:r>
            <a:r>
              <a:rPr lang="it-IT" sz="1400" dirty="0">
                <a:solidFill>
                  <a:prstClr val="white">
                    <a:lumMod val="50000"/>
                  </a:prstClr>
                </a:solidFill>
                <a:latin typeface="Arial" panose="020B0604020202020204" pitchFamily="34" charset="0"/>
                <a:cs typeface="Arial" panose="020B0604020202020204" pitchFamily="34" charset="0"/>
              </a:rPr>
              <a:t> </a:t>
            </a:r>
            <a:r>
              <a:rPr lang="it-IT" sz="1400" dirty="0">
                <a:latin typeface="Arial" panose="020B0604020202020204" pitchFamily="34" charset="0"/>
                <a:cs typeface="Arial" panose="020B0604020202020204" pitchFamily="34" charset="0"/>
              </a:rPr>
              <a:t>o a </a:t>
            </a:r>
            <a:r>
              <a:rPr lang="it-IT" sz="1400" dirty="0">
                <a:solidFill>
                  <a:srgbClr val="C00000"/>
                </a:solidFill>
                <a:latin typeface="Arial" panose="020B0604020202020204" pitchFamily="34" charset="0"/>
                <a:cs typeface="Arial" panose="020B0604020202020204" pitchFamily="34" charset="0"/>
              </a:rPr>
              <a:t>altri sistemi di gestione ambientale </a:t>
            </a:r>
            <a:r>
              <a:rPr lang="it-IT" sz="1400" dirty="0">
                <a:latin typeface="Arial" panose="020B0604020202020204" pitchFamily="34" charset="0"/>
                <a:cs typeface="Arial" panose="020B0604020202020204" pitchFamily="34" charset="0"/>
              </a:rPr>
              <a:t>se conformi all'articolo 45 del regolamento (CE) n. 1221/2009 o ancora ad</a:t>
            </a:r>
            <a:r>
              <a:rPr lang="it-IT" sz="1400" dirty="0">
                <a:solidFill>
                  <a:prstClr val="white">
                    <a:lumMod val="50000"/>
                  </a:prstClr>
                </a:solidFill>
                <a:latin typeface="Arial" panose="020B0604020202020204" pitchFamily="34" charset="0"/>
                <a:cs typeface="Arial" panose="020B0604020202020204" pitchFamily="34" charset="0"/>
              </a:rPr>
              <a:t> </a:t>
            </a:r>
            <a:r>
              <a:rPr lang="it-IT" sz="1400" dirty="0">
                <a:solidFill>
                  <a:srgbClr val="C00000"/>
                </a:solidFill>
                <a:latin typeface="Arial" panose="020B0604020202020204" pitchFamily="34" charset="0"/>
                <a:cs typeface="Arial" panose="020B0604020202020204" pitchFamily="34" charset="0"/>
              </a:rPr>
              <a:t>altre </a:t>
            </a:r>
            <a:r>
              <a:rPr lang="it-IT" sz="1400" b="1" dirty="0">
                <a:solidFill>
                  <a:srgbClr val="C00000"/>
                </a:solidFill>
                <a:latin typeface="Arial" panose="020B0604020202020204" pitchFamily="34" charset="0"/>
                <a:cs typeface="Arial" panose="020B0604020202020204" pitchFamily="34" charset="0"/>
              </a:rPr>
              <a:t>norme di gestione ambientale fondate su norme europee o internazionali </a:t>
            </a:r>
            <a:r>
              <a:rPr lang="it-IT" sz="1400" dirty="0">
                <a:solidFill>
                  <a:srgbClr val="C00000"/>
                </a:solidFill>
                <a:latin typeface="Arial" panose="020B0604020202020204" pitchFamily="34" charset="0"/>
                <a:cs typeface="Arial" panose="020B0604020202020204" pitchFamily="34" charset="0"/>
              </a:rPr>
              <a:t>in materia, certificate da organismi accreditati per lo specifico scopo,</a:t>
            </a:r>
            <a:r>
              <a:rPr lang="it-IT" sz="1400" dirty="0">
                <a:solidFill>
                  <a:prstClr val="white">
                    <a:lumMod val="50000"/>
                  </a:prstClr>
                </a:solidFill>
                <a:latin typeface="Arial" panose="020B0604020202020204" pitchFamily="34" charset="0"/>
                <a:cs typeface="Arial" panose="020B0604020202020204" pitchFamily="34" charset="0"/>
              </a:rPr>
              <a:t> </a:t>
            </a:r>
            <a:r>
              <a:rPr lang="it-IT" sz="1400" dirty="0">
                <a:latin typeface="Arial" panose="020B0604020202020204" pitchFamily="34" charset="0"/>
                <a:cs typeface="Arial" panose="020B0604020202020204" pitchFamily="34" charset="0"/>
              </a:rPr>
              <a:t>ai sensi del regolamento (CE) n. 765/2008 del Parlamento europeo e del Consiglio. Le stazioni appaltanti </a:t>
            </a:r>
            <a:r>
              <a:rPr lang="it-IT" sz="1400" dirty="0">
                <a:solidFill>
                  <a:srgbClr val="C00000"/>
                </a:solidFill>
                <a:latin typeface="Arial" panose="020B0604020202020204" pitchFamily="34" charset="0"/>
                <a:cs typeface="Arial" panose="020B0604020202020204" pitchFamily="34" charset="0"/>
              </a:rPr>
              <a:t>riconoscono i certificati equivalenti</a:t>
            </a:r>
            <a:r>
              <a:rPr lang="it-IT" sz="1400" dirty="0">
                <a:solidFill>
                  <a:prstClr val="white">
                    <a:lumMod val="50000"/>
                  </a:prstClr>
                </a:solidFill>
                <a:latin typeface="Arial" panose="020B0604020202020204" pitchFamily="34" charset="0"/>
                <a:cs typeface="Arial" panose="020B0604020202020204" pitchFamily="34" charset="0"/>
              </a:rPr>
              <a:t> </a:t>
            </a:r>
            <a:r>
              <a:rPr lang="it-IT" sz="1400" dirty="0">
                <a:latin typeface="Arial" panose="020B0604020202020204" pitchFamily="34" charset="0"/>
                <a:cs typeface="Arial" panose="020B0604020202020204" pitchFamily="34" charset="0"/>
              </a:rPr>
              <a:t>rilasciati da organismi stabiliti in altri Stati membri. </a:t>
            </a:r>
          </a:p>
          <a:p>
            <a:r>
              <a:rPr lang="it-IT" sz="1400" dirty="0">
                <a:latin typeface="Arial" panose="020B0604020202020204" pitchFamily="34" charset="0"/>
                <a:cs typeface="Arial" panose="020B0604020202020204" pitchFamily="34" charset="0"/>
              </a:rPr>
              <a:t>3. Le stazioni appaltanti fanno riferimento a </a:t>
            </a:r>
            <a:r>
              <a:rPr lang="it-IT" sz="1400" b="1" dirty="0">
                <a:solidFill>
                  <a:srgbClr val="C00000"/>
                </a:solidFill>
                <a:latin typeface="Arial" panose="020B0604020202020204" pitchFamily="34" charset="0"/>
                <a:cs typeface="Arial" panose="020B0604020202020204" pitchFamily="34" charset="0"/>
              </a:rPr>
              <a:t>organismi di valutazione della conformità accreditati ai sensi del regolamento (CE) n. 765/2008 </a:t>
            </a:r>
            <a:r>
              <a:rPr lang="it-IT" sz="1400" dirty="0">
                <a:latin typeface="Arial" panose="020B0604020202020204" pitchFamily="34" charset="0"/>
                <a:cs typeface="Arial" panose="020B0604020202020204" pitchFamily="34" charset="0"/>
              </a:rPr>
              <a:t>del Parlamento europeo e del Consiglio, in conformità alle norme UNI CEI EN ISO/IEC della serie 17000.</a:t>
            </a:r>
          </a:p>
          <a:p>
            <a:endParaRPr lang="it-IT" sz="1400" dirty="0">
              <a:latin typeface="Arial" panose="020B0604020202020204" pitchFamily="34" charset="0"/>
              <a:cs typeface="Arial" panose="020B0604020202020204" pitchFamily="34" charset="0"/>
            </a:endParaRPr>
          </a:p>
          <a:p>
            <a:r>
              <a:rPr lang="it-IT" sz="1400" b="1" dirty="0">
                <a:latin typeface="Arial" panose="020B0604020202020204" pitchFamily="34" charset="0"/>
                <a:cs typeface="Arial" panose="020B0604020202020204" pitchFamily="34" charset="0"/>
              </a:rPr>
              <a:t>SISTEMI DI GESTIONE AMBIENTALE certificati da organismi accreditati</a:t>
            </a:r>
          </a:p>
          <a:p>
            <a:r>
              <a:rPr lang="it-IT" sz="1400" b="1" dirty="0">
                <a:latin typeface="Arial" panose="020B0604020202020204" pitchFamily="34" charset="0"/>
                <a:cs typeface="Arial" panose="020B0604020202020204" pitchFamily="34" charset="0"/>
              </a:rPr>
              <a:t>CERTIFICAZIONI EQUIVALENTI</a:t>
            </a:r>
            <a:br>
              <a:rPr lang="it-IT" sz="1400" b="1" dirty="0">
                <a:latin typeface="Arial" panose="020B0604020202020204" pitchFamily="34" charset="0"/>
                <a:cs typeface="Arial" panose="020B0604020202020204" pitchFamily="34" charset="0"/>
              </a:rPr>
            </a:br>
            <a:r>
              <a:rPr lang="it-IT" sz="1400" b="1" dirty="0">
                <a:latin typeface="Arial" panose="020B0604020202020204" pitchFamily="34" charset="0"/>
                <a:cs typeface="Arial" panose="020B0604020202020204" pitchFamily="34" charset="0"/>
              </a:rPr>
              <a:t>ALTRE PROVE RELATIVE A MISURE EQUIVALENTI DI GARANZIA QUALITA</a:t>
            </a:r>
            <a:r>
              <a:rPr lang="it-IT" sz="1400" b="1" dirty="0">
                <a:solidFill>
                  <a:prstClr val="white">
                    <a:lumMod val="50000"/>
                  </a:prstClr>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4043891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CA8604FA-2307-5D47-AC50-EABA282EB49B}"/>
              </a:ext>
            </a:extLst>
          </p:cNvPr>
          <p:cNvSpPr>
            <a:spLocks noGrp="1"/>
          </p:cNvSpPr>
          <p:nvPr>
            <p:ph type="sldNum" sz="quarter" idx="4"/>
          </p:nvPr>
        </p:nvSpPr>
        <p:spPr/>
        <p:txBody>
          <a:bodyPr/>
          <a:lstStyle/>
          <a:p>
            <a:fld id="{E721C07E-6ECB-1E4D-B61E-6B0583E84734}" type="slidenum">
              <a:rPr lang="it-IT" smtClean="0"/>
              <a:pPr/>
              <a:t>41</a:t>
            </a:fld>
            <a:endParaRPr lang="it-IT" dirty="0"/>
          </a:p>
        </p:txBody>
      </p:sp>
      <p:sp>
        <p:nvSpPr>
          <p:cNvPr id="3" name="Titolo 1">
            <a:extLst>
              <a:ext uri="{FF2B5EF4-FFF2-40B4-BE49-F238E27FC236}">
                <a16:creationId xmlns:a16="http://schemas.microsoft.com/office/drawing/2014/main" id="{30E06DFC-C0C4-4368-A9D8-DAD3EFC25959}"/>
              </a:ext>
            </a:extLst>
          </p:cNvPr>
          <p:cNvSpPr txBox="1">
            <a:spLocks/>
          </p:cNvSpPr>
          <p:nvPr/>
        </p:nvSpPr>
        <p:spPr>
          <a:xfrm>
            <a:off x="933523" y="278519"/>
            <a:ext cx="6994099" cy="415925"/>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it-IT" sz="2000" b="1" dirty="0">
                <a:solidFill>
                  <a:srgbClr val="83BB26"/>
                </a:solidFill>
                <a:latin typeface="Arial"/>
                <a:cs typeface="Arial"/>
              </a:rPr>
              <a:t>CRITERI DI SELEZIONE NEI CAM</a:t>
            </a:r>
          </a:p>
        </p:txBody>
      </p:sp>
      <p:graphicFrame>
        <p:nvGraphicFramePr>
          <p:cNvPr id="4" name="Tabella 3">
            <a:extLst>
              <a:ext uri="{FF2B5EF4-FFF2-40B4-BE49-F238E27FC236}">
                <a16:creationId xmlns:a16="http://schemas.microsoft.com/office/drawing/2014/main" id="{8A7CD1DE-B7FA-468B-9BAB-736C7DA7881B}"/>
              </a:ext>
            </a:extLst>
          </p:cNvPr>
          <p:cNvGraphicFramePr>
            <a:graphicFrameLocks noGrp="1"/>
          </p:cNvGraphicFramePr>
          <p:nvPr>
            <p:extLst>
              <p:ext uri="{D42A27DB-BD31-4B8C-83A1-F6EECF244321}">
                <p14:modId xmlns:p14="http://schemas.microsoft.com/office/powerpoint/2010/main" val="1320655083"/>
              </p:ext>
            </p:extLst>
          </p:nvPr>
        </p:nvGraphicFramePr>
        <p:xfrm>
          <a:off x="719034" y="783667"/>
          <a:ext cx="7588180" cy="4087136"/>
        </p:xfrm>
        <a:graphic>
          <a:graphicData uri="http://schemas.openxmlformats.org/drawingml/2006/table">
            <a:tbl>
              <a:tblPr firstRow="1" bandRow="1">
                <a:effectLst>
                  <a:outerShdw blurRad="50800" dist="38100" algn="l" rotWithShape="0">
                    <a:prstClr val="black">
                      <a:alpha val="40000"/>
                    </a:prstClr>
                  </a:outerShdw>
                </a:effectLst>
                <a:tableStyleId>{69CF1AB2-1976-4502-BF36-3FF5EA218861}</a:tableStyleId>
              </a:tblPr>
              <a:tblGrid>
                <a:gridCol w="2009422">
                  <a:extLst>
                    <a:ext uri="{9D8B030D-6E8A-4147-A177-3AD203B41FA5}">
                      <a16:colId xmlns:a16="http://schemas.microsoft.com/office/drawing/2014/main" val="20000"/>
                    </a:ext>
                  </a:extLst>
                </a:gridCol>
                <a:gridCol w="5578758">
                  <a:extLst>
                    <a:ext uri="{9D8B030D-6E8A-4147-A177-3AD203B41FA5}">
                      <a16:colId xmlns:a16="http://schemas.microsoft.com/office/drawing/2014/main" val="20001"/>
                    </a:ext>
                  </a:extLst>
                </a:gridCol>
              </a:tblGrid>
              <a:tr h="461546">
                <a:tc>
                  <a:txBody>
                    <a:bodyPr/>
                    <a:lstStyle/>
                    <a:p>
                      <a:r>
                        <a:rPr lang="it-IT" sz="1400" b="1" dirty="0">
                          <a:solidFill>
                            <a:schemeClr val="bg1"/>
                          </a:solidFill>
                        </a:rPr>
                        <a:t>CAM </a:t>
                      </a:r>
                    </a:p>
                  </a:txBody>
                  <a:tcPr marL="68580" marR="68580" marT="34290" marB="34290">
                    <a:solidFill>
                      <a:schemeClr val="bg2">
                        <a:lumMod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b="1" kern="1200" dirty="0">
                          <a:solidFill>
                            <a:schemeClr val="bg1"/>
                          </a:solidFill>
                          <a:latin typeface="+mn-lt"/>
                          <a:ea typeface="+mn-ea"/>
                          <a:cs typeface="+mn-cs"/>
                        </a:rPr>
                        <a:t>REQUISITI DI SELEZIONE DEI CANDIDATI (capacità tecniche e professionali)- Gli offerenti devono avere applicato e devono applicare…</a:t>
                      </a:r>
                    </a:p>
                  </a:txBody>
                  <a:tcPr marL="68580" marR="68580" marT="34290" marB="34290">
                    <a:solidFill>
                      <a:schemeClr val="bg2">
                        <a:lumMod val="50000"/>
                      </a:schemeClr>
                    </a:solidFill>
                  </a:tcPr>
                </a:tc>
                <a:extLst>
                  <a:ext uri="{0D108BD9-81ED-4DB2-BD59-A6C34878D82A}">
                    <a16:rowId xmlns:a16="http://schemas.microsoft.com/office/drawing/2014/main" val="3029634634"/>
                  </a:ext>
                </a:extLst>
              </a:tr>
              <a:tr h="462778">
                <a:tc>
                  <a:txBody>
                    <a:bodyPr/>
                    <a:lstStyle/>
                    <a:p>
                      <a:r>
                        <a:rPr lang="it-IT" sz="1200" b="0" dirty="0"/>
                        <a:t>1. Arredi per interni </a:t>
                      </a:r>
                      <a:endParaRPr lang="it-IT" sz="1200" b="0" dirty="0">
                        <a:solidFill>
                          <a:schemeClr val="tx1"/>
                        </a:solidFill>
                      </a:endParaRPr>
                    </a:p>
                  </a:txBody>
                  <a:tcPr marL="68580" marR="68580" marT="34290" marB="34290"/>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it-IT" sz="1200" b="0" kern="1200" dirty="0">
                          <a:solidFill>
                            <a:schemeClr val="dk1"/>
                          </a:solidFill>
                          <a:latin typeface="+mn-lt"/>
                          <a:ea typeface="+mn-ea"/>
                          <a:cs typeface="+mn-cs"/>
                        </a:rPr>
                        <a:t>Sistema di gestione ambientale (appalto di servizio di noleggio arredi)</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it-IT" sz="1200" b="0" kern="1200" dirty="0">
                          <a:solidFill>
                            <a:schemeClr val="dk1"/>
                          </a:solidFill>
                          <a:latin typeface="+mn-lt"/>
                          <a:ea typeface="+mn-ea"/>
                          <a:cs typeface="+mn-cs"/>
                        </a:rPr>
                        <a:t>Linee guida Ministero </a:t>
                      </a:r>
                      <a:r>
                        <a:rPr lang="it-IT" sz="1200" b="0" kern="1200" dirty="0" err="1">
                          <a:solidFill>
                            <a:schemeClr val="dk1"/>
                          </a:solidFill>
                          <a:latin typeface="+mn-lt"/>
                          <a:ea typeface="+mn-ea"/>
                          <a:cs typeface="+mn-cs"/>
                        </a:rPr>
                        <a:t>Amb</a:t>
                      </a:r>
                      <a:r>
                        <a:rPr lang="it-IT" sz="1200" b="0" kern="1200" dirty="0">
                          <a:solidFill>
                            <a:schemeClr val="dk1"/>
                          </a:solidFill>
                          <a:latin typeface="+mn-lt"/>
                          <a:ea typeface="+mn-ea"/>
                          <a:cs typeface="+mn-cs"/>
                        </a:rPr>
                        <a:t>. criteri sociali </a:t>
                      </a:r>
                    </a:p>
                  </a:txBody>
                  <a:tcPr marL="68580" marR="68580" marT="34290" marB="34290"/>
                </a:tc>
                <a:extLst>
                  <a:ext uri="{0D108BD9-81ED-4DB2-BD59-A6C34878D82A}">
                    <a16:rowId xmlns:a16="http://schemas.microsoft.com/office/drawing/2014/main" val="10000"/>
                  </a:ext>
                </a:extLst>
              </a:tr>
              <a:tr h="255653">
                <a:tc>
                  <a:txBody>
                    <a:bodyPr/>
                    <a:lstStyle/>
                    <a:p>
                      <a:r>
                        <a:rPr lang="it-IT" sz="1200" b="0" dirty="0"/>
                        <a:t>2. Arredo Urbano</a:t>
                      </a:r>
                      <a:endParaRPr lang="it-IT" sz="1200" b="0" dirty="0">
                        <a:solidFill>
                          <a:schemeClr val="tx1"/>
                        </a:solidFill>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b="0" dirty="0">
                          <a:solidFill>
                            <a:schemeClr val="tx1"/>
                          </a:solidFill>
                        </a:rPr>
                        <a:t>Nessuno </a:t>
                      </a:r>
                    </a:p>
                  </a:txBody>
                  <a:tcPr marL="68580" marR="68580" marT="34290" marB="34290"/>
                </a:tc>
                <a:extLst>
                  <a:ext uri="{0D108BD9-81ED-4DB2-BD59-A6C34878D82A}">
                    <a16:rowId xmlns:a16="http://schemas.microsoft.com/office/drawing/2014/main" val="10001"/>
                  </a:ext>
                </a:extLst>
              </a:tr>
              <a:tr h="255653">
                <a:tc>
                  <a:txBody>
                    <a:bodyPr/>
                    <a:lstStyle/>
                    <a:p>
                      <a:r>
                        <a:rPr lang="it-IT" sz="1200" b="0" dirty="0"/>
                        <a:t>3. Ausili per l’incontinenza</a:t>
                      </a:r>
                      <a:endParaRPr lang="it-IT" sz="1200" b="0" dirty="0">
                        <a:solidFill>
                          <a:schemeClr val="tx1"/>
                        </a:solidFill>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b="0" dirty="0">
                          <a:solidFill>
                            <a:schemeClr val="tx1"/>
                          </a:solidFill>
                        </a:rPr>
                        <a:t>Nessuno</a:t>
                      </a:r>
                    </a:p>
                  </a:txBody>
                  <a:tcPr marL="68580" marR="68580" marT="34290" marB="34290"/>
                </a:tc>
                <a:extLst>
                  <a:ext uri="{0D108BD9-81ED-4DB2-BD59-A6C34878D82A}">
                    <a16:rowId xmlns:a16="http://schemas.microsoft.com/office/drawing/2014/main" val="10002"/>
                  </a:ext>
                </a:extLst>
              </a:tr>
              <a:tr h="836053">
                <a:tc>
                  <a:txBody>
                    <a:bodyPr/>
                    <a:lstStyle/>
                    <a:p>
                      <a:r>
                        <a:rPr lang="it-IT" sz="1200" b="0" dirty="0"/>
                        <a:t>4. </a:t>
                      </a:r>
                      <a:r>
                        <a:rPr lang="it-IT" sz="1200" b="0" kern="1200" dirty="0">
                          <a:solidFill>
                            <a:schemeClr val="dk1"/>
                          </a:solidFill>
                          <a:latin typeface="+mn-lt"/>
                          <a:ea typeface="+mn-ea"/>
                          <a:cs typeface="+mn-cs"/>
                        </a:rPr>
                        <a:t>Calzature </a:t>
                      </a:r>
                      <a:endParaRPr lang="it-IT" sz="1200" b="0" dirty="0">
                        <a:solidFill>
                          <a:schemeClr val="tx1"/>
                        </a:solidFill>
                      </a:endParaRPr>
                    </a:p>
                  </a:txBody>
                  <a:tcPr marL="68580" marR="68580" marT="34290" marB="34290"/>
                </a:tc>
                <a:tc>
                  <a:txBody>
                    <a:bodyPr/>
                    <a:lstStyle/>
                    <a:p>
                      <a:pPr marL="285750" indent="-285750">
                        <a:buFont typeface="Wingdings" panose="05000000000000000000" pitchFamily="2" charset="2"/>
                        <a:buChar char="ü"/>
                      </a:pPr>
                      <a:r>
                        <a:rPr lang="it-IT" sz="1200" b="0" kern="1200" dirty="0">
                          <a:solidFill>
                            <a:schemeClr val="dk1"/>
                          </a:solidFill>
                          <a:latin typeface="+mn-lt"/>
                          <a:ea typeface="+mn-ea"/>
                          <a:cs typeface="+mn-cs"/>
                        </a:rPr>
                        <a:t>Sistema di gestione ambientale </a:t>
                      </a:r>
                    </a:p>
                    <a:p>
                      <a:pPr marL="285750" indent="-285750">
                        <a:buFont typeface="Wingdings" panose="05000000000000000000" pitchFamily="2" charset="2"/>
                        <a:buChar char="ü"/>
                      </a:pPr>
                      <a:r>
                        <a:rPr lang="it-IT" sz="1200" dirty="0"/>
                        <a:t>Misure per la gestione etica della catena di fornitura </a:t>
                      </a:r>
                    </a:p>
                    <a:p>
                      <a:pPr marL="0" indent="0">
                        <a:buFont typeface="Wingdings" panose="05000000000000000000" pitchFamily="2" charset="2"/>
                        <a:buNone/>
                      </a:pPr>
                      <a:r>
                        <a:rPr lang="it-IT" sz="1200" b="0" dirty="0">
                          <a:solidFill>
                            <a:schemeClr val="tx1"/>
                          </a:solidFill>
                        </a:rPr>
                        <a:t>CONDIZIONI DI ESECUZIONE </a:t>
                      </a:r>
                    </a:p>
                    <a:p>
                      <a:pPr marL="285750" indent="-285750">
                        <a:buFont typeface="Wingdings" panose="05000000000000000000" pitchFamily="2" charset="2"/>
                        <a:buChar char="ü"/>
                      </a:pPr>
                      <a:r>
                        <a:rPr lang="it-IT" sz="1200" b="0" dirty="0">
                          <a:solidFill>
                            <a:schemeClr val="tx1"/>
                          </a:solidFill>
                        </a:rPr>
                        <a:t>Audit criteri sociali </a:t>
                      </a:r>
                    </a:p>
                  </a:txBody>
                  <a:tcPr marL="68580" marR="68580" marT="34290" marB="34290"/>
                </a:tc>
                <a:extLst>
                  <a:ext uri="{0D108BD9-81ED-4DB2-BD59-A6C34878D82A}">
                    <a16:rowId xmlns:a16="http://schemas.microsoft.com/office/drawing/2014/main" val="10003"/>
                  </a:ext>
                </a:extLst>
              </a:tr>
              <a:tr h="255653">
                <a:tc>
                  <a:txBody>
                    <a:bodyPr/>
                    <a:lstStyle/>
                    <a:p>
                      <a:r>
                        <a:rPr lang="it-IT" sz="1200" b="0" kern="1200" dirty="0">
                          <a:solidFill>
                            <a:schemeClr val="dk1"/>
                          </a:solidFill>
                          <a:latin typeface="+mn-lt"/>
                          <a:ea typeface="+mn-ea"/>
                          <a:cs typeface="+mn-cs"/>
                        </a:rPr>
                        <a:t>5. </a:t>
                      </a:r>
                      <a:r>
                        <a:rPr lang="it-IT" sz="1200" b="0" dirty="0"/>
                        <a:t>Carta</a:t>
                      </a:r>
                      <a:endParaRPr lang="it-IT" sz="1200" b="0" kern="1200" dirty="0">
                        <a:solidFill>
                          <a:schemeClr val="dk1"/>
                        </a:solidFill>
                        <a:latin typeface="+mn-lt"/>
                        <a:ea typeface="+mn-ea"/>
                        <a:cs typeface="+mn-cs"/>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b="0" dirty="0">
                          <a:solidFill>
                            <a:schemeClr val="tx1"/>
                          </a:solidFill>
                        </a:rPr>
                        <a:t>Nessuno </a:t>
                      </a:r>
                    </a:p>
                  </a:txBody>
                  <a:tcPr marL="68580" marR="68580" marT="34290" marB="34290"/>
                </a:tc>
                <a:extLst>
                  <a:ext uri="{0D108BD9-81ED-4DB2-BD59-A6C34878D82A}">
                    <a16:rowId xmlns:a16="http://schemas.microsoft.com/office/drawing/2014/main" val="1099941535"/>
                  </a:ext>
                </a:extLst>
              </a:tr>
              <a:tr h="642587">
                <a:tc>
                  <a:txBody>
                    <a:bodyPr/>
                    <a:lstStyle/>
                    <a:p>
                      <a:r>
                        <a:rPr lang="it-IT" sz="1200" b="0" dirty="0"/>
                        <a:t>6. Cartucce per stampanti </a:t>
                      </a:r>
                      <a:endParaRPr lang="it-IT" sz="1200" b="0" dirty="0">
                        <a:solidFill>
                          <a:schemeClr val="tx1"/>
                        </a:solidFill>
                      </a:endParaRPr>
                    </a:p>
                  </a:txBody>
                  <a:tcPr marL="68580" marR="68580" marT="34290" marB="34290"/>
                </a:tc>
                <a:tc>
                  <a:txBody>
                    <a:bodyPr/>
                    <a:lstStyle/>
                    <a:p>
                      <a:r>
                        <a:rPr lang="it-IT" sz="1200" b="0" dirty="0">
                          <a:solidFill>
                            <a:schemeClr val="tx1"/>
                          </a:solidFill>
                        </a:rPr>
                        <a:t>Autorizzazione per le attività di </a:t>
                      </a:r>
                      <a:r>
                        <a:rPr lang="it-IT" sz="1200" b="0" dirty="0" err="1">
                          <a:solidFill>
                            <a:schemeClr val="tx1"/>
                          </a:solidFill>
                        </a:rPr>
                        <a:t>raccolta,trasporto</a:t>
                      </a:r>
                      <a:r>
                        <a:rPr lang="it-IT" sz="1200" b="0" dirty="0">
                          <a:solidFill>
                            <a:schemeClr val="tx1"/>
                          </a:solidFill>
                        </a:rPr>
                        <a:t>, recupero e smaltimento di rifiuti, con riferimento ai codici CER interessati (appalto di servizio di raccolta toner esauriti)</a:t>
                      </a:r>
                    </a:p>
                  </a:txBody>
                  <a:tcPr marL="68580" marR="68580" marT="34290" marB="34290"/>
                </a:tc>
                <a:extLst>
                  <a:ext uri="{0D108BD9-81ED-4DB2-BD59-A6C34878D82A}">
                    <a16:rowId xmlns:a16="http://schemas.microsoft.com/office/drawing/2014/main" val="10004"/>
                  </a:ext>
                </a:extLst>
              </a:tr>
              <a:tr h="4047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b="0" dirty="0">
                          <a:solidFill>
                            <a:schemeClr val="tx1"/>
                          </a:solidFill>
                        </a:rPr>
                        <a:t>7. </a:t>
                      </a:r>
                      <a:r>
                        <a:rPr lang="it-IT" sz="1200" b="0" dirty="0"/>
                        <a:t>Apparecchiature elettroniche</a:t>
                      </a:r>
                      <a:endParaRPr lang="it-IT" sz="1200" b="0" dirty="0">
                        <a:solidFill>
                          <a:schemeClr val="tx1"/>
                        </a:solidFill>
                      </a:endParaRPr>
                    </a:p>
                  </a:txBody>
                  <a:tcPr marL="68580" marR="68580" marT="34290" marB="34290"/>
                </a:tc>
                <a:tc>
                  <a:txBody>
                    <a:bodyPr/>
                    <a:lstStyle/>
                    <a:p>
                      <a:r>
                        <a:rPr lang="it-IT" sz="1200" b="0" dirty="0">
                          <a:solidFill>
                            <a:schemeClr val="tx1"/>
                          </a:solidFill>
                        </a:rPr>
                        <a:t>Nessuno</a:t>
                      </a:r>
                    </a:p>
                  </a:txBody>
                  <a:tcPr marL="68580" marR="68580" marT="34290" marB="34290"/>
                </a:tc>
                <a:extLst>
                  <a:ext uri="{0D108BD9-81ED-4DB2-BD59-A6C34878D82A}">
                    <a16:rowId xmlns:a16="http://schemas.microsoft.com/office/drawing/2014/main" val="10005"/>
                  </a:ext>
                </a:extLst>
              </a:tr>
              <a:tr h="4491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b="0" dirty="0"/>
                        <a:t>8. </a:t>
                      </a:r>
                      <a:r>
                        <a:rPr lang="it-IT" sz="1200" b="0" kern="1200" dirty="0">
                          <a:solidFill>
                            <a:schemeClr val="dk1"/>
                          </a:solidFill>
                          <a:latin typeface="+mn-lt"/>
                          <a:ea typeface="+mn-ea"/>
                          <a:cs typeface="+mn-cs"/>
                        </a:rPr>
                        <a:t>Edilizia </a:t>
                      </a:r>
                    </a:p>
                  </a:txBody>
                  <a:tcPr marL="68580" marR="68580" marT="34290" marB="34290"/>
                </a:tc>
                <a:tc>
                  <a:txBody>
                    <a:bodyPr/>
                    <a:lstStyle/>
                    <a:p>
                      <a:pPr marL="285750" indent="-285750">
                        <a:buFont typeface="Wingdings" panose="05000000000000000000" pitchFamily="2" charset="2"/>
                        <a:buChar char="ü"/>
                      </a:pPr>
                      <a:r>
                        <a:rPr lang="it-IT" sz="1200" b="0" kern="1200" dirty="0">
                          <a:solidFill>
                            <a:schemeClr val="dk1"/>
                          </a:solidFill>
                          <a:latin typeface="+mn-lt"/>
                          <a:ea typeface="+mn-ea"/>
                          <a:cs typeface="+mn-cs"/>
                        </a:rPr>
                        <a:t>Sistema di gestione ambientale (appalti di lavori) </a:t>
                      </a:r>
                    </a:p>
                    <a:p>
                      <a:pPr marL="285750" indent="-285750">
                        <a:buFont typeface="Wingdings" panose="05000000000000000000" pitchFamily="2" charset="2"/>
                        <a:buChar char="ü"/>
                      </a:pPr>
                      <a:r>
                        <a:rPr lang="it-IT" sz="1200" b="0" i="0" u="none" strike="noStrike" kern="1200" baseline="0" dirty="0">
                          <a:solidFill>
                            <a:schemeClr val="dk1"/>
                          </a:solidFill>
                          <a:latin typeface="+mn-lt"/>
                          <a:ea typeface="+mn-ea"/>
                          <a:cs typeface="+mn-cs"/>
                        </a:rPr>
                        <a:t>Diritti umani e condizioni di lavoro</a:t>
                      </a:r>
                      <a:endParaRPr lang="it-IT" sz="1200" b="0" dirty="0">
                        <a:solidFill>
                          <a:schemeClr val="tx1"/>
                        </a:solidFill>
                      </a:endParaRPr>
                    </a:p>
                  </a:txBody>
                  <a:tcPr marL="68580" marR="68580" marT="34290" marB="3429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2525602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CA8604FA-2307-5D47-AC50-EABA282EB49B}"/>
              </a:ext>
            </a:extLst>
          </p:cNvPr>
          <p:cNvSpPr>
            <a:spLocks noGrp="1"/>
          </p:cNvSpPr>
          <p:nvPr>
            <p:ph type="sldNum" sz="quarter" idx="4"/>
          </p:nvPr>
        </p:nvSpPr>
        <p:spPr/>
        <p:txBody>
          <a:bodyPr/>
          <a:lstStyle/>
          <a:p>
            <a:fld id="{E721C07E-6ECB-1E4D-B61E-6B0583E84734}" type="slidenum">
              <a:rPr lang="it-IT" smtClean="0"/>
              <a:pPr/>
              <a:t>42</a:t>
            </a:fld>
            <a:endParaRPr lang="it-IT" dirty="0"/>
          </a:p>
        </p:txBody>
      </p:sp>
      <p:sp>
        <p:nvSpPr>
          <p:cNvPr id="3" name="Titolo 1">
            <a:extLst>
              <a:ext uri="{FF2B5EF4-FFF2-40B4-BE49-F238E27FC236}">
                <a16:creationId xmlns:a16="http://schemas.microsoft.com/office/drawing/2014/main" id="{30E06DFC-C0C4-4368-A9D8-DAD3EFC25959}"/>
              </a:ext>
            </a:extLst>
          </p:cNvPr>
          <p:cNvSpPr txBox="1">
            <a:spLocks/>
          </p:cNvSpPr>
          <p:nvPr/>
        </p:nvSpPr>
        <p:spPr>
          <a:xfrm>
            <a:off x="1238323" y="276755"/>
            <a:ext cx="6994099" cy="415925"/>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it-IT" sz="2000" b="1" dirty="0">
                <a:solidFill>
                  <a:srgbClr val="83BB26"/>
                </a:solidFill>
                <a:latin typeface="Arial"/>
                <a:cs typeface="Arial"/>
              </a:rPr>
              <a:t>CRITERI DI SELEZIONE NEI CAM</a:t>
            </a:r>
          </a:p>
        </p:txBody>
      </p:sp>
      <p:graphicFrame>
        <p:nvGraphicFramePr>
          <p:cNvPr id="4" name="Tabella 3">
            <a:extLst>
              <a:ext uri="{FF2B5EF4-FFF2-40B4-BE49-F238E27FC236}">
                <a16:creationId xmlns:a16="http://schemas.microsoft.com/office/drawing/2014/main" id="{8A7CD1DE-B7FA-468B-9BAB-736C7DA7881B}"/>
              </a:ext>
            </a:extLst>
          </p:cNvPr>
          <p:cNvGraphicFramePr>
            <a:graphicFrameLocks noGrp="1"/>
          </p:cNvGraphicFramePr>
          <p:nvPr>
            <p:extLst>
              <p:ext uri="{D42A27DB-BD31-4B8C-83A1-F6EECF244321}">
                <p14:modId xmlns:p14="http://schemas.microsoft.com/office/powerpoint/2010/main" val="2085301187"/>
              </p:ext>
            </p:extLst>
          </p:nvPr>
        </p:nvGraphicFramePr>
        <p:xfrm>
          <a:off x="430267" y="912710"/>
          <a:ext cx="7997807" cy="3642360"/>
        </p:xfrm>
        <a:graphic>
          <a:graphicData uri="http://schemas.openxmlformats.org/drawingml/2006/table">
            <a:tbl>
              <a:tblPr firstRow="1" bandRow="1">
                <a:effectLst>
                  <a:outerShdw blurRad="50800" dist="38100" algn="l" rotWithShape="0">
                    <a:prstClr val="black">
                      <a:alpha val="40000"/>
                    </a:prstClr>
                  </a:outerShdw>
                </a:effectLst>
                <a:tableStyleId>{69CF1AB2-1976-4502-BF36-3FF5EA218861}</a:tableStyleId>
              </a:tblPr>
              <a:tblGrid>
                <a:gridCol w="2428458">
                  <a:extLst>
                    <a:ext uri="{9D8B030D-6E8A-4147-A177-3AD203B41FA5}">
                      <a16:colId xmlns:a16="http://schemas.microsoft.com/office/drawing/2014/main" val="20000"/>
                    </a:ext>
                  </a:extLst>
                </a:gridCol>
                <a:gridCol w="5569349">
                  <a:extLst>
                    <a:ext uri="{9D8B030D-6E8A-4147-A177-3AD203B41FA5}">
                      <a16:colId xmlns:a16="http://schemas.microsoft.com/office/drawing/2014/main" val="20001"/>
                    </a:ext>
                  </a:extLst>
                </a:gridCol>
              </a:tblGrid>
              <a:tr h="480060">
                <a:tc>
                  <a:txBody>
                    <a:bodyPr/>
                    <a:lstStyle/>
                    <a:p>
                      <a:r>
                        <a:rPr lang="it-IT" sz="1400" b="1" dirty="0">
                          <a:solidFill>
                            <a:schemeClr val="bg1"/>
                          </a:solidFill>
                        </a:rPr>
                        <a:t>CAM </a:t>
                      </a:r>
                    </a:p>
                  </a:txBody>
                  <a:tcPr marL="68580" marR="68580" marT="34290" marB="34290">
                    <a:solidFill>
                      <a:schemeClr val="bg2">
                        <a:lumMod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b="1" kern="1200" dirty="0">
                          <a:solidFill>
                            <a:schemeClr val="bg1"/>
                          </a:solidFill>
                          <a:latin typeface="+mn-lt"/>
                          <a:ea typeface="+mn-ea"/>
                          <a:cs typeface="+mn-cs"/>
                        </a:rPr>
                        <a:t>REQUISITI DI SELEZIONE DEI CANDIDATI (capacità tecniche e professionali)- Gli offerenti devono avere applicato e devono applicare…</a:t>
                      </a:r>
                    </a:p>
                  </a:txBody>
                  <a:tcPr marL="68580" marR="68580" marT="34290" marB="34290">
                    <a:solidFill>
                      <a:schemeClr val="bg2">
                        <a:lumMod val="50000"/>
                      </a:schemeClr>
                    </a:solidFill>
                  </a:tcPr>
                </a:tc>
                <a:extLst>
                  <a:ext uri="{0D108BD9-81ED-4DB2-BD59-A6C34878D82A}">
                    <a16:rowId xmlns:a16="http://schemas.microsoft.com/office/drawing/2014/main" val="3029634634"/>
                  </a:ext>
                </a:extLst>
              </a:tr>
              <a:tr h="685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b="0" kern="1200" dirty="0">
                          <a:solidFill>
                            <a:schemeClr val="dk1"/>
                          </a:solidFill>
                          <a:latin typeface="+mn-lt"/>
                          <a:ea typeface="+mn-ea"/>
                          <a:cs typeface="+mn-cs"/>
                        </a:rPr>
                        <a:t>9. Illuminazione pubblica (fornitura e progettazione) </a:t>
                      </a:r>
                    </a:p>
                  </a:txBody>
                  <a:tcPr marL="68580" marR="68580" marT="34290" marB="34290"/>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it-IT" sz="1200" b="0" kern="1200" dirty="0">
                          <a:solidFill>
                            <a:schemeClr val="dk1"/>
                          </a:solidFill>
                          <a:latin typeface="+mn-lt"/>
                          <a:ea typeface="+mn-ea"/>
                          <a:cs typeface="+mn-cs"/>
                        </a:rPr>
                        <a:t>Capacità tecnico-professionali per l’installazione delle sorgenti luminose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it-IT" sz="1200" b="0" kern="1200" dirty="0">
                          <a:solidFill>
                            <a:schemeClr val="dk1"/>
                          </a:solidFill>
                          <a:latin typeface="+mn-lt"/>
                          <a:ea typeface="+mn-ea"/>
                          <a:cs typeface="+mn-cs"/>
                        </a:rPr>
                        <a:t>Linee guida Ministero </a:t>
                      </a:r>
                      <a:r>
                        <a:rPr lang="it-IT" sz="1200" b="0" kern="1200" dirty="0" err="1">
                          <a:solidFill>
                            <a:schemeClr val="dk1"/>
                          </a:solidFill>
                          <a:latin typeface="+mn-lt"/>
                          <a:ea typeface="+mn-ea"/>
                          <a:cs typeface="+mn-cs"/>
                        </a:rPr>
                        <a:t>Amb</a:t>
                      </a:r>
                      <a:r>
                        <a:rPr lang="it-IT" sz="1200" b="0" kern="1200" dirty="0">
                          <a:solidFill>
                            <a:schemeClr val="dk1"/>
                          </a:solidFill>
                          <a:latin typeface="+mn-lt"/>
                          <a:ea typeface="+mn-ea"/>
                          <a:cs typeface="+mn-cs"/>
                        </a:rPr>
                        <a:t>. criteri sociali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it-IT" sz="1200" b="0" kern="1200" dirty="0">
                          <a:solidFill>
                            <a:schemeClr val="dk1"/>
                          </a:solidFill>
                          <a:latin typeface="+mn-lt"/>
                          <a:ea typeface="+mn-ea"/>
                          <a:cs typeface="+mn-cs"/>
                        </a:rPr>
                        <a:t>Qualificazione dei progettisti (appalto di progettazione)</a:t>
                      </a:r>
                    </a:p>
                  </a:txBody>
                  <a:tcPr marL="68580" marR="68580" marT="34290" marB="34290"/>
                </a:tc>
                <a:extLst>
                  <a:ext uri="{0D108BD9-81ED-4DB2-BD59-A6C34878D82A}">
                    <a16:rowId xmlns:a16="http://schemas.microsoft.com/office/drawing/2014/main" val="10000"/>
                  </a:ext>
                </a:extLst>
              </a:tr>
              <a:tr h="4800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b="0" dirty="0"/>
                        <a:t>10. </a:t>
                      </a:r>
                      <a:r>
                        <a:rPr lang="it-IT" sz="1400" b="0" kern="1200" dirty="0">
                          <a:solidFill>
                            <a:schemeClr val="dk1"/>
                          </a:solidFill>
                          <a:latin typeface="+mn-lt"/>
                          <a:ea typeface="+mn-ea"/>
                          <a:cs typeface="+mn-cs"/>
                        </a:rPr>
                        <a:t>Illuminazione pubblica (servizio)</a:t>
                      </a:r>
                    </a:p>
                  </a:txBody>
                  <a:tcPr marL="68580" marR="68580" marT="34290" marB="34290"/>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it-IT" sz="1200" b="0" i="0" u="none" strike="noStrike" kern="1200" baseline="0" dirty="0">
                          <a:solidFill>
                            <a:schemeClr val="dk1"/>
                          </a:solidFill>
                          <a:latin typeface="+mn-lt"/>
                          <a:ea typeface="+mn-ea"/>
                          <a:cs typeface="+mn-cs"/>
                        </a:rPr>
                        <a:t>Diritti umani e condizioni di lavoro</a:t>
                      </a:r>
                      <a:endParaRPr lang="it-IT" sz="1200" b="0" dirty="0">
                        <a:solidFill>
                          <a:schemeClr val="tx1"/>
                        </a:solidFill>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it-IT" sz="1200" b="0" kern="1200" dirty="0">
                        <a:solidFill>
                          <a:schemeClr val="dk1"/>
                        </a:solidFill>
                        <a:latin typeface="+mn-lt"/>
                        <a:ea typeface="+mn-ea"/>
                        <a:cs typeface="+mn-cs"/>
                      </a:endParaRPr>
                    </a:p>
                  </a:txBody>
                  <a:tcPr marL="68580" marR="68580" marT="34290" marB="34290"/>
                </a:tc>
                <a:extLst>
                  <a:ext uri="{0D108BD9-81ED-4DB2-BD59-A6C34878D82A}">
                    <a16:rowId xmlns:a16="http://schemas.microsoft.com/office/drawing/2014/main" val="10001"/>
                  </a:ext>
                </a:extLst>
              </a:tr>
              <a:tr h="3229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b="0" dirty="0"/>
                        <a:t>11. Pulizia e prodotti per l’igiene</a:t>
                      </a:r>
                      <a:endParaRPr lang="it-IT" sz="1400" b="0" dirty="0">
                        <a:solidFill>
                          <a:schemeClr val="tx1"/>
                        </a:solidFill>
                      </a:endParaRPr>
                    </a:p>
                  </a:txBody>
                  <a:tcPr marL="68580" marR="68580" marT="34290" marB="34290"/>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it-IT" sz="1200" b="0" kern="1200" dirty="0">
                          <a:solidFill>
                            <a:schemeClr val="dk1"/>
                          </a:solidFill>
                          <a:latin typeface="+mn-lt"/>
                          <a:ea typeface="+mn-ea"/>
                          <a:cs typeface="+mn-cs"/>
                        </a:rPr>
                        <a:t>Sistema di gestione ambientale </a:t>
                      </a:r>
                    </a:p>
                  </a:txBody>
                  <a:tcPr marL="68580" marR="68580" marT="34290" marB="34290"/>
                </a:tc>
                <a:extLst>
                  <a:ext uri="{0D108BD9-81ED-4DB2-BD59-A6C34878D82A}">
                    <a16:rowId xmlns:a16="http://schemas.microsoft.com/office/drawing/2014/main" val="10002"/>
                  </a:ext>
                </a:extLst>
              </a:tr>
              <a:tr h="4800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b="0" dirty="0"/>
                        <a:t>12. Rifiuti urbani</a:t>
                      </a:r>
                      <a:endParaRPr lang="it-IT" sz="1400" b="0" dirty="0">
                        <a:solidFill>
                          <a:schemeClr val="tx1"/>
                        </a:solidFill>
                      </a:endParaRPr>
                    </a:p>
                  </a:txBody>
                  <a:tcPr marL="68580" marR="68580" marT="34290" marB="34290"/>
                </a:tc>
                <a:tc>
                  <a:txBody>
                    <a:bodyPr/>
                    <a:lstStyle/>
                    <a:p>
                      <a:pPr marL="285750" indent="-285750">
                        <a:buFont typeface="Wingdings" panose="05000000000000000000" pitchFamily="2" charset="2"/>
                        <a:buChar char="ü"/>
                      </a:pPr>
                      <a:r>
                        <a:rPr lang="it-IT" sz="1200" b="0" kern="1200" dirty="0">
                          <a:solidFill>
                            <a:schemeClr val="dk1"/>
                          </a:solidFill>
                          <a:latin typeface="+mn-lt"/>
                          <a:ea typeface="+mn-ea"/>
                          <a:cs typeface="+mn-cs"/>
                        </a:rPr>
                        <a:t>Sistema di gestione ambientale </a:t>
                      </a:r>
                    </a:p>
                    <a:p>
                      <a:pPr marL="285750" indent="-285750">
                        <a:buFont typeface="Wingdings" panose="05000000000000000000" pitchFamily="2" charset="2"/>
                        <a:buChar char="ü"/>
                      </a:pPr>
                      <a:r>
                        <a:rPr lang="it-IT" sz="1200" dirty="0"/>
                        <a:t>Competenze tecniche del personale impiegato </a:t>
                      </a:r>
                      <a:endParaRPr lang="it-IT" sz="1200" b="0" dirty="0">
                        <a:solidFill>
                          <a:schemeClr val="tx1"/>
                        </a:solidFill>
                      </a:endParaRPr>
                    </a:p>
                  </a:txBody>
                  <a:tcPr marL="68580" marR="68580" marT="34290" marB="34290"/>
                </a:tc>
                <a:extLst>
                  <a:ext uri="{0D108BD9-81ED-4DB2-BD59-A6C34878D82A}">
                    <a16:rowId xmlns:a16="http://schemas.microsoft.com/office/drawing/2014/main" val="10003"/>
                  </a:ext>
                </a:extLst>
              </a:tr>
              <a:tr h="480060">
                <a:tc>
                  <a:txBody>
                    <a:bodyPr/>
                    <a:lstStyle/>
                    <a:p>
                      <a:r>
                        <a:rPr lang="it-IT" sz="1400" b="0" dirty="0"/>
                        <a:t>13. Ristorazione collettiva e derrate alimentari</a:t>
                      </a:r>
                      <a:endParaRPr lang="it-IT" sz="1400" b="0" dirty="0">
                        <a:solidFill>
                          <a:schemeClr val="tx1"/>
                        </a:solidFill>
                      </a:endParaRPr>
                    </a:p>
                  </a:txBody>
                  <a:tcPr marL="68580" marR="68580" marT="34290" marB="34290"/>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it-IT" sz="1200" b="0" dirty="0">
                          <a:solidFill>
                            <a:schemeClr val="tx1"/>
                          </a:solidFill>
                        </a:rPr>
                        <a:t> </a:t>
                      </a:r>
                      <a:r>
                        <a:rPr lang="it-IT" sz="1200" b="0" kern="1200" dirty="0">
                          <a:solidFill>
                            <a:schemeClr val="dk1"/>
                          </a:solidFill>
                          <a:latin typeface="+mn-lt"/>
                          <a:ea typeface="+mn-ea"/>
                          <a:cs typeface="+mn-cs"/>
                        </a:rPr>
                        <a:t>Sistema di gestione ambientale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200" b="0" dirty="0">
                        <a:solidFill>
                          <a:schemeClr val="tx1"/>
                        </a:solidFill>
                      </a:endParaRPr>
                    </a:p>
                  </a:txBody>
                  <a:tcPr marL="68580" marR="68580" marT="34290" marB="34290"/>
                </a:tc>
                <a:extLst>
                  <a:ext uri="{0D108BD9-81ED-4DB2-BD59-A6C34878D82A}">
                    <a16:rowId xmlns:a16="http://schemas.microsoft.com/office/drawing/2014/main" val="1099941535"/>
                  </a:ext>
                </a:extLst>
              </a:tr>
              <a:tr h="4800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b="0" dirty="0"/>
                        <a:t>14. Sanificazione per strutture ospedaliere</a:t>
                      </a:r>
                      <a:endParaRPr lang="it-IT" sz="1400" b="0" dirty="0">
                        <a:solidFill>
                          <a:schemeClr val="tx1"/>
                        </a:solidFill>
                      </a:endParaRPr>
                    </a:p>
                  </a:txBody>
                  <a:tcPr marL="68580" marR="68580" marT="34290" marB="34290"/>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it-IT" sz="1200" b="0" kern="1200" dirty="0">
                          <a:solidFill>
                            <a:schemeClr val="dk1"/>
                          </a:solidFill>
                          <a:latin typeface="+mn-lt"/>
                          <a:ea typeface="+mn-ea"/>
                          <a:cs typeface="+mn-cs"/>
                        </a:rPr>
                        <a:t>Sistema di gestione ambientale </a:t>
                      </a:r>
                    </a:p>
                    <a:p>
                      <a:endParaRPr lang="it-IT" sz="1200" b="0" dirty="0">
                        <a:solidFill>
                          <a:schemeClr val="tx1"/>
                        </a:solidFill>
                      </a:endParaRPr>
                    </a:p>
                  </a:txBody>
                  <a:tcPr marL="68580" marR="68580" marT="34290" marB="3429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0941241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CA8604FA-2307-5D47-AC50-EABA282EB49B}"/>
              </a:ext>
            </a:extLst>
          </p:cNvPr>
          <p:cNvSpPr>
            <a:spLocks noGrp="1"/>
          </p:cNvSpPr>
          <p:nvPr>
            <p:ph type="sldNum" sz="quarter" idx="4"/>
          </p:nvPr>
        </p:nvSpPr>
        <p:spPr/>
        <p:txBody>
          <a:bodyPr/>
          <a:lstStyle/>
          <a:p>
            <a:fld id="{E721C07E-6ECB-1E4D-B61E-6B0583E84734}" type="slidenum">
              <a:rPr lang="it-IT" smtClean="0"/>
              <a:pPr/>
              <a:t>43</a:t>
            </a:fld>
            <a:endParaRPr lang="it-IT" dirty="0"/>
          </a:p>
        </p:txBody>
      </p:sp>
      <p:sp>
        <p:nvSpPr>
          <p:cNvPr id="3" name="Titolo 1">
            <a:extLst>
              <a:ext uri="{FF2B5EF4-FFF2-40B4-BE49-F238E27FC236}">
                <a16:creationId xmlns:a16="http://schemas.microsoft.com/office/drawing/2014/main" id="{30E06DFC-C0C4-4368-A9D8-DAD3EFC25959}"/>
              </a:ext>
            </a:extLst>
          </p:cNvPr>
          <p:cNvSpPr txBox="1">
            <a:spLocks/>
          </p:cNvSpPr>
          <p:nvPr/>
        </p:nvSpPr>
        <p:spPr>
          <a:xfrm>
            <a:off x="989968" y="317549"/>
            <a:ext cx="6994099" cy="415925"/>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it-IT" sz="2000" b="1" dirty="0">
                <a:solidFill>
                  <a:srgbClr val="83BB26"/>
                </a:solidFill>
                <a:latin typeface="Arial"/>
                <a:cs typeface="Arial"/>
              </a:rPr>
              <a:t>CRITERI DI SELEZIONE NEI CAM (5)</a:t>
            </a:r>
          </a:p>
        </p:txBody>
      </p:sp>
      <p:graphicFrame>
        <p:nvGraphicFramePr>
          <p:cNvPr id="4" name="Tabella 3">
            <a:extLst>
              <a:ext uri="{FF2B5EF4-FFF2-40B4-BE49-F238E27FC236}">
                <a16:creationId xmlns:a16="http://schemas.microsoft.com/office/drawing/2014/main" id="{8A7CD1DE-B7FA-468B-9BAB-736C7DA7881B}"/>
              </a:ext>
            </a:extLst>
          </p:cNvPr>
          <p:cNvGraphicFramePr>
            <a:graphicFrameLocks noGrp="1"/>
          </p:cNvGraphicFramePr>
          <p:nvPr>
            <p:extLst>
              <p:ext uri="{D42A27DB-BD31-4B8C-83A1-F6EECF244321}">
                <p14:modId xmlns:p14="http://schemas.microsoft.com/office/powerpoint/2010/main" val="951343731"/>
              </p:ext>
            </p:extLst>
          </p:nvPr>
        </p:nvGraphicFramePr>
        <p:xfrm>
          <a:off x="457019" y="1109871"/>
          <a:ext cx="7851604" cy="3508117"/>
        </p:xfrm>
        <a:graphic>
          <a:graphicData uri="http://schemas.openxmlformats.org/drawingml/2006/table">
            <a:tbl>
              <a:tblPr firstRow="1" bandRow="1">
                <a:effectLst>
                  <a:outerShdw blurRad="50800" dist="38100" algn="l" rotWithShape="0">
                    <a:prstClr val="black">
                      <a:alpha val="40000"/>
                    </a:prstClr>
                  </a:outerShdw>
                </a:effectLst>
                <a:tableStyleId>{69CF1AB2-1976-4502-BF36-3FF5EA218861}</a:tableStyleId>
              </a:tblPr>
              <a:tblGrid>
                <a:gridCol w="2384065">
                  <a:extLst>
                    <a:ext uri="{9D8B030D-6E8A-4147-A177-3AD203B41FA5}">
                      <a16:colId xmlns:a16="http://schemas.microsoft.com/office/drawing/2014/main" val="20000"/>
                    </a:ext>
                  </a:extLst>
                </a:gridCol>
                <a:gridCol w="5467539">
                  <a:extLst>
                    <a:ext uri="{9D8B030D-6E8A-4147-A177-3AD203B41FA5}">
                      <a16:colId xmlns:a16="http://schemas.microsoft.com/office/drawing/2014/main" val="20001"/>
                    </a:ext>
                  </a:extLst>
                </a:gridCol>
              </a:tblGrid>
              <a:tr h="480060">
                <a:tc>
                  <a:txBody>
                    <a:bodyPr/>
                    <a:lstStyle/>
                    <a:p>
                      <a:r>
                        <a:rPr lang="it-IT" sz="1400" b="1" dirty="0">
                          <a:solidFill>
                            <a:schemeClr val="bg1"/>
                          </a:solidFill>
                        </a:rPr>
                        <a:t>CAM </a:t>
                      </a:r>
                    </a:p>
                  </a:txBody>
                  <a:tcPr marL="68580" marR="68580" marT="34290" marB="34290">
                    <a:solidFill>
                      <a:schemeClr val="bg2">
                        <a:lumMod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b="1" kern="1200" dirty="0">
                          <a:solidFill>
                            <a:schemeClr val="bg1"/>
                          </a:solidFill>
                          <a:latin typeface="+mn-lt"/>
                          <a:ea typeface="+mn-ea"/>
                          <a:cs typeface="+mn-cs"/>
                        </a:rPr>
                        <a:t>REQUISITI DI SELEZIONE DEI CANDIDATI (capacità tecniche e professionali)- Gli offerenti devono avere applicato e devono applicare…</a:t>
                      </a:r>
                    </a:p>
                  </a:txBody>
                  <a:tcPr marL="68580" marR="68580" marT="34290" marB="34290">
                    <a:solidFill>
                      <a:schemeClr val="bg2">
                        <a:lumMod val="50000"/>
                      </a:schemeClr>
                    </a:solidFill>
                  </a:tcPr>
                </a:tc>
                <a:extLst>
                  <a:ext uri="{0D108BD9-81ED-4DB2-BD59-A6C34878D82A}">
                    <a16:rowId xmlns:a16="http://schemas.microsoft.com/office/drawing/2014/main" val="3029634634"/>
                  </a:ext>
                </a:extLst>
              </a:tr>
              <a:tr h="891540">
                <a:tc>
                  <a:txBody>
                    <a:bodyPr/>
                    <a:lstStyle/>
                    <a:p>
                      <a:r>
                        <a:rPr lang="it-IT" sz="1400" b="0" dirty="0"/>
                        <a:t>15. Servizi energetici per gli edifici</a:t>
                      </a:r>
                      <a:endParaRPr lang="it-IT" sz="1400" b="0" dirty="0">
                        <a:solidFill>
                          <a:schemeClr val="tx1"/>
                        </a:solidFill>
                      </a:endParaRPr>
                    </a:p>
                  </a:txBody>
                  <a:tcPr marL="68580" marR="68580" marT="34290" marB="34290"/>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it-IT" sz="1200" b="0" dirty="0">
                          <a:solidFill>
                            <a:schemeClr val="tx1"/>
                          </a:solidFill>
                        </a:rPr>
                        <a:t>Capacità tecnico-professionali (</a:t>
                      </a:r>
                      <a:r>
                        <a:rPr lang="it-IT" sz="1200" dirty="0"/>
                        <a:t>capacità organizzativa, diagnostica, progettuale, gestionale, economica e finanziaria almeno pari a quelle previste dalla norma UNI CEI 11352 – ESCO)</a:t>
                      </a:r>
                      <a:endParaRPr lang="it-IT" sz="1200" b="0" dirty="0">
                        <a:solidFill>
                          <a:schemeClr val="tx1"/>
                        </a:solidFill>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it-IT" sz="1200" b="0" kern="1200" dirty="0">
                          <a:solidFill>
                            <a:schemeClr val="dk1"/>
                          </a:solidFill>
                          <a:latin typeface="+mn-lt"/>
                          <a:ea typeface="+mn-ea"/>
                          <a:cs typeface="+mn-cs"/>
                        </a:rPr>
                        <a:t>Sistema di gestione ambientale </a:t>
                      </a:r>
                    </a:p>
                  </a:txBody>
                  <a:tcPr marL="68580" marR="68580" marT="34290" marB="34290"/>
                </a:tc>
                <a:extLst>
                  <a:ext uri="{0D108BD9-81ED-4DB2-BD59-A6C34878D82A}">
                    <a16:rowId xmlns:a16="http://schemas.microsoft.com/office/drawing/2014/main" val="10000"/>
                  </a:ext>
                </a:extLst>
              </a:tr>
              <a:tr h="1303020">
                <a:tc>
                  <a:txBody>
                    <a:bodyPr/>
                    <a:lstStyle/>
                    <a:p>
                      <a:r>
                        <a:rPr lang="it-IT" sz="1400" b="0" dirty="0"/>
                        <a:t>16. Tessili</a:t>
                      </a:r>
                      <a:endParaRPr lang="it-IT" sz="1400" b="0" dirty="0">
                        <a:solidFill>
                          <a:schemeClr val="tx1"/>
                        </a:solidFill>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it-IT" sz="1200" b="0" kern="1200" dirty="0">
                          <a:solidFill>
                            <a:schemeClr val="dk1"/>
                          </a:solidFill>
                          <a:latin typeface="+mn-lt"/>
                          <a:ea typeface="+mn-ea"/>
                          <a:cs typeface="+mn-cs"/>
                        </a:rPr>
                        <a:t>CRITERI SOCIALI </a:t>
                      </a:r>
                      <a:r>
                        <a:rPr lang="it-IT" sz="1200" b="0" u="sng" kern="1200" dirty="0">
                          <a:solidFill>
                            <a:schemeClr val="dk1"/>
                          </a:solidFill>
                          <a:latin typeface="+mn-lt"/>
                          <a:ea typeface="+mn-ea"/>
                          <a:cs typeface="+mn-cs"/>
                        </a:rPr>
                        <a:t>FACOLTATIVI</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it-IT" sz="1200" b="0" kern="1200" dirty="0">
                          <a:solidFill>
                            <a:schemeClr val="dk1"/>
                          </a:solidFill>
                          <a:latin typeface="+mn-lt"/>
                          <a:ea typeface="+mn-ea"/>
                          <a:cs typeface="+mn-cs"/>
                        </a:rPr>
                        <a:t>SELEZIONE DEI CANDIDATI: Sistema di gestione aziendale per la gestione etica della catena di fornitura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it-IT" sz="1200" b="0" kern="1200" dirty="0">
                          <a:solidFill>
                            <a:schemeClr val="dk1"/>
                          </a:solidFill>
                          <a:latin typeface="+mn-lt"/>
                          <a:ea typeface="+mn-ea"/>
                          <a:cs typeface="+mn-cs"/>
                        </a:rPr>
                        <a:t>CONDIZIONI DI ESECUZIONE: adozione e monitoraggio del sistema di gestione aziendale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it-IT" sz="1200" b="0" kern="1200" dirty="0">
                          <a:solidFill>
                            <a:schemeClr val="dk1"/>
                          </a:solidFill>
                          <a:latin typeface="+mn-lt"/>
                          <a:ea typeface="+mn-ea"/>
                          <a:cs typeface="+mn-cs"/>
                        </a:rPr>
                        <a:t>CRITERI PREMIANTI </a:t>
                      </a:r>
                    </a:p>
                  </a:txBody>
                  <a:tcPr marL="68580" marR="68580" marT="34290" marB="34290"/>
                </a:tc>
                <a:extLst>
                  <a:ext uri="{0D108BD9-81ED-4DB2-BD59-A6C34878D82A}">
                    <a16:rowId xmlns:a16="http://schemas.microsoft.com/office/drawing/2014/main" val="10001"/>
                  </a:ext>
                </a:extLst>
              </a:tr>
              <a:tr h="322957">
                <a:tc>
                  <a:txBody>
                    <a:bodyPr/>
                    <a:lstStyle/>
                    <a:p>
                      <a:r>
                        <a:rPr lang="it-IT" sz="1400" b="0" dirty="0"/>
                        <a:t>17. Veicoli</a:t>
                      </a:r>
                      <a:endParaRPr lang="it-IT" sz="1400" b="0" dirty="0">
                        <a:solidFill>
                          <a:schemeClr val="tx1"/>
                        </a:solidFill>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it-IT" sz="1200" b="0" kern="1200" dirty="0">
                          <a:solidFill>
                            <a:schemeClr val="dk1"/>
                          </a:solidFill>
                          <a:latin typeface="+mn-lt"/>
                          <a:ea typeface="+mn-ea"/>
                          <a:cs typeface="+mn-cs"/>
                        </a:rPr>
                        <a:t>Nessuno</a:t>
                      </a:r>
                    </a:p>
                  </a:txBody>
                  <a:tcPr marL="68580" marR="68580" marT="34290" marB="34290"/>
                </a:tc>
                <a:extLst>
                  <a:ext uri="{0D108BD9-81ED-4DB2-BD59-A6C34878D82A}">
                    <a16:rowId xmlns:a16="http://schemas.microsoft.com/office/drawing/2014/main" val="10002"/>
                  </a:ext>
                </a:extLst>
              </a:tr>
              <a:tr h="36470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400" b="0" dirty="0"/>
                        <a:t>18. Gestione del verde pubblico</a:t>
                      </a:r>
                      <a:endParaRPr lang="it-IT" sz="1400" b="0" dirty="0">
                        <a:solidFill>
                          <a:schemeClr val="tx1"/>
                        </a:solidFill>
                      </a:endParaRPr>
                    </a:p>
                  </a:txBody>
                  <a:tcPr marL="68580" marR="68580" marT="34290" marB="34290"/>
                </a:tc>
                <a:tc>
                  <a:txBody>
                    <a:bodyPr/>
                    <a:lstStyle/>
                    <a:p>
                      <a:pPr marL="0" indent="0">
                        <a:buFont typeface="Wingdings" panose="05000000000000000000" pitchFamily="2" charset="2"/>
                        <a:buNone/>
                      </a:pPr>
                      <a:r>
                        <a:rPr lang="it-IT" sz="1200" b="0" dirty="0">
                          <a:solidFill>
                            <a:schemeClr val="tx1"/>
                          </a:solidFill>
                        </a:rPr>
                        <a:t>Nessuno </a:t>
                      </a:r>
                    </a:p>
                  </a:txBody>
                  <a:tcPr marL="68580" marR="68580" marT="34290" marB="3429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8674699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CA8604FA-2307-5D47-AC50-EABA282EB49B}"/>
              </a:ext>
            </a:extLst>
          </p:cNvPr>
          <p:cNvSpPr>
            <a:spLocks noGrp="1"/>
          </p:cNvSpPr>
          <p:nvPr>
            <p:ph type="sldNum" sz="quarter" idx="4"/>
          </p:nvPr>
        </p:nvSpPr>
        <p:spPr/>
        <p:txBody>
          <a:bodyPr/>
          <a:lstStyle/>
          <a:p>
            <a:fld id="{E721C07E-6ECB-1E4D-B61E-6B0583E84734}" type="slidenum">
              <a:rPr lang="it-IT" smtClean="0"/>
              <a:pPr/>
              <a:t>44</a:t>
            </a:fld>
            <a:endParaRPr lang="it-IT" dirty="0"/>
          </a:p>
        </p:txBody>
      </p:sp>
      <p:sp>
        <p:nvSpPr>
          <p:cNvPr id="3" name="Titolo 1">
            <a:extLst>
              <a:ext uri="{FF2B5EF4-FFF2-40B4-BE49-F238E27FC236}">
                <a16:creationId xmlns:a16="http://schemas.microsoft.com/office/drawing/2014/main" id="{C90F0294-5BD4-4AF2-9704-9DE564B79A33}"/>
              </a:ext>
            </a:extLst>
          </p:cNvPr>
          <p:cNvSpPr txBox="1">
            <a:spLocks/>
          </p:cNvSpPr>
          <p:nvPr/>
        </p:nvSpPr>
        <p:spPr>
          <a:xfrm>
            <a:off x="877078" y="351374"/>
            <a:ext cx="6994099" cy="415925"/>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it-IT" sz="2000" b="1" dirty="0">
                <a:solidFill>
                  <a:srgbClr val="83BB26"/>
                </a:solidFill>
                <a:latin typeface="Arial"/>
                <a:cs typeface="Arial"/>
              </a:rPr>
              <a:t>ART. 93: RIDUZIONE DEL COSTO DELLE GARANZIE (1)</a:t>
            </a:r>
          </a:p>
        </p:txBody>
      </p:sp>
      <p:sp>
        <p:nvSpPr>
          <p:cNvPr id="4" name="Rettangolo 3">
            <a:extLst>
              <a:ext uri="{FF2B5EF4-FFF2-40B4-BE49-F238E27FC236}">
                <a16:creationId xmlns:a16="http://schemas.microsoft.com/office/drawing/2014/main" id="{AB988D4C-FBF6-4B38-98AF-F0CA04294A4A}"/>
              </a:ext>
            </a:extLst>
          </p:cNvPr>
          <p:cNvSpPr/>
          <p:nvPr/>
        </p:nvSpPr>
        <p:spPr>
          <a:xfrm>
            <a:off x="719034" y="1151096"/>
            <a:ext cx="6748566" cy="3754874"/>
          </a:xfrm>
          <a:prstGeom prst="rect">
            <a:avLst/>
          </a:prstGeom>
        </p:spPr>
        <p:txBody>
          <a:bodyPr wrap="square">
            <a:spAutoFit/>
          </a:bodyPr>
          <a:lstStyle/>
          <a:p>
            <a:r>
              <a:rPr lang="it-IT" sz="1400" dirty="0">
                <a:latin typeface="Arial" panose="020B0604020202020204" pitchFamily="34" charset="0"/>
                <a:cs typeface="Arial" panose="020B0604020202020204" pitchFamily="34" charset="0"/>
              </a:rPr>
              <a:t>7. L'importo della </a:t>
            </a:r>
            <a:r>
              <a:rPr lang="it-IT" sz="1400" b="1" dirty="0">
                <a:solidFill>
                  <a:srgbClr val="C00000"/>
                </a:solidFill>
                <a:latin typeface="Arial" panose="020B0604020202020204" pitchFamily="34" charset="0"/>
                <a:cs typeface="Arial" panose="020B0604020202020204" pitchFamily="34" charset="0"/>
              </a:rPr>
              <a:t>garanzia provvisoria </a:t>
            </a:r>
            <a:r>
              <a:rPr lang="it-IT" sz="1400" dirty="0">
                <a:solidFill>
                  <a:srgbClr val="808080"/>
                </a:solidFill>
                <a:latin typeface="Arial" panose="020B0604020202020204" pitchFamily="34" charset="0"/>
                <a:cs typeface="Arial" panose="020B0604020202020204" pitchFamily="34" charset="0"/>
              </a:rPr>
              <a:t>(</a:t>
            </a:r>
            <a:r>
              <a:rPr lang="it-IT" sz="1400" dirty="0">
                <a:latin typeface="Arial" panose="020B0604020202020204" pitchFamily="34" charset="0"/>
                <a:cs typeface="Arial" panose="020B0604020202020204" pitchFamily="34" charset="0"/>
              </a:rPr>
              <a:t>pari al 2% del prezzo base indicato nel bando) </a:t>
            </a:r>
            <a:r>
              <a:rPr lang="it-IT" sz="1400" dirty="0">
                <a:solidFill>
                  <a:srgbClr val="C00000"/>
                </a:solidFill>
                <a:latin typeface="Arial" panose="020B0604020202020204" pitchFamily="34" charset="0"/>
                <a:cs typeface="Arial" panose="020B0604020202020204" pitchFamily="34" charset="0"/>
              </a:rPr>
              <a:t>può essere ridotto</a:t>
            </a:r>
            <a:r>
              <a:rPr lang="it-IT" sz="1400" dirty="0">
                <a:solidFill>
                  <a:prstClr val="white">
                    <a:lumMod val="50000"/>
                  </a:prstClr>
                </a:solidFill>
                <a:latin typeface="Arial" panose="020B0604020202020204" pitchFamily="34" charset="0"/>
                <a:cs typeface="Arial" panose="020B0604020202020204" pitchFamily="34" charset="0"/>
              </a:rPr>
              <a:t>:</a:t>
            </a:r>
          </a:p>
          <a:p>
            <a:r>
              <a:rPr lang="it-IT" sz="1400" dirty="0">
                <a:solidFill>
                  <a:srgbClr val="C00000"/>
                </a:solidFill>
                <a:latin typeface="Arial" panose="020B0604020202020204" pitchFamily="34" charset="0"/>
                <a:cs typeface="Arial" panose="020B0604020202020204" pitchFamily="34" charset="0"/>
              </a:rPr>
              <a:t>del 50% </a:t>
            </a:r>
            <a:r>
              <a:rPr lang="it-IT" sz="1400" dirty="0">
                <a:latin typeface="Arial" panose="020B0604020202020204" pitchFamily="34" charset="0"/>
                <a:cs typeface="Arial" panose="020B0604020202020204" pitchFamily="34" charset="0"/>
              </a:rPr>
              <a:t>se UNI CEI EN 45000, ISO17000, la certificazione del sistema di qualità secondo  norme europee della serie </a:t>
            </a:r>
            <a:r>
              <a:rPr lang="it-IT" sz="1400" b="1" dirty="0">
                <a:latin typeface="Arial" panose="020B0604020202020204" pitchFamily="34" charset="0"/>
                <a:cs typeface="Arial" panose="020B0604020202020204" pitchFamily="34" charset="0"/>
              </a:rPr>
              <a:t>ISO 9000</a:t>
            </a:r>
            <a:r>
              <a:rPr lang="it-IT" sz="1400" dirty="0">
                <a:latin typeface="Arial" panose="020B0604020202020204" pitchFamily="34" charset="0"/>
                <a:cs typeface="Arial" panose="020B0604020202020204" pitchFamily="34" charset="0"/>
              </a:rPr>
              <a:t>;</a:t>
            </a:r>
          </a:p>
          <a:p>
            <a:r>
              <a:rPr lang="it-IT" sz="1400" dirty="0">
                <a:solidFill>
                  <a:srgbClr val="C00000"/>
                </a:solidFill>
                <a:latin typeface="Arial" panose="020B0604020202020204" pitchFamily="34" charset="0"/>
                <a:cs typeface="Arial" panose="020B0604020202020204" pitchFamily="34" charset="0"/>
              </a:rPr>
              <a:t>del 30 %, anche cumulabile </a:t>
            </a:r>
            <a:r>
              <a:rPr lang="it-IT" sz="1400" dirty="0">
                <a:latin typeface="Arial" panose="020B0604020202020204" pitchFamily="34" charset="0"/>
                <a:cs typeface="Arial" panose="020B0604020202020204" pitchFamily="34" charset="0"/>
              </a:rPr>
              <a:t>con la riduzione del 50%, per gli operatori economici in possesso di </a:t>
            </a:r>
            <a:r>
              <a:rPr lang="it-IT" sz="1400" b="1" dirty="0">
                <a:latin typeface="Arial" panose="020B0604020202020204" pitchFamily="34" charset="0"/>
                <a:cs typeface="Arial" panose="020B0604020202020204" pitchFamily="34" charset="0"/>
              </a:rPr>
              <a:t>EMAS</a:t>
            </a:r>
            <a:r>
              <a:rPr lang="it-IT" sz="1400" dirty="0">
                <a:latin typeface="Arial" panose="020B0604020202020204" pitchFamily="34" charset="0"/>
                <a:cs typeface="Arial" panose="020B0604020202020204" pitchFamily="34" charset="0"/>
              </a:rPr>
              <a:t> o </a:t>
            </a:r>
            <a:r>
              <a:rPr lang="it-IT" sz="1400" dirty="0">
                <a:solidFill>
                  <a:srgbClr val="C00000"/>
                </a:solidFill>
                <a:latin typeface="Arial" panose="020B0604020202020204" pitchFamily="34" charset="0"/>
                <a:cs typeface="Arial" panose="020B0604020202020204" pitchFamily="34" charset="0"/>
              </a:rPr>
              <a:t>del 20% non cumulabile </a:t>
            </a:r>
            <a:r>
              <a:rPr lang="it-IT" sz="1400" dirty="0">
                <a:latin typeface="Arial" panose="020B0604020202020204" pitchFamily="34" charset="0"/>
                <a:cs typeface="Arial" panose="020B0604020202020204" pitchFamily="34" charset="0"/>
              </a:rPr>
              <a:t>per gli operatori in possesso di certificazione ambientale ai sensi della norma UNI EN </a:t>
            </a:r>
            <a:r>
              <a:rPr lang="it-IT" sz="1400" b="1" dirty="0">
                <a:latin typeface="Arial" panose="020B0604020202020204" pitchFamily="34" charset="0"/>
                <a:cs typeface="Arial" panose="020B0604020202020204" pitchFamily="34" charset="0"/>
              </a:rPr>
              <a:t>ISO14001</a:t>
            </a:r>
            <a:r>
              <a:rPr lang="it-IT" sz="1400" dirty="0">
                <a:latin typeface="Arial" panose="020B0604020202020204" pitchFamily="34" charset="0"/>
                <a:cs typeface="Arial" panose="020B0604020202020204" pitchFamily="34" charset="0"/>
              </a:rPr>
              <a:t>;</a:t>
            </a:r>
          </a:p>
          <a:p>
            <a:r>
              <a:rPr lang="it-IT" sz="1400" dirty="0">
                <a:solidFill>
                  <a:srgbClr val="C00000"/>
                </a:solidFill>
                <a:latin typeface="Arial" panose="020B0604020202020204" pitchFamily="34" charset="0"/>
                <a:cs typeface="Arial" panose="020B0604020202020204" pitchFamily="34" charset="0"/>
              </a:rPr>
              <a:t>del 20% anche cumulabile</a:t>
            </a:r>
            <a:r>
              <a:rPr lang="it-IT" sz="1400" dirty="0">
                <a:solidFill>
                  <a:prstClr val="white">
                    <a:lumMod val="50000"/>
                  </a:prstClr>
                </a:solidFill>
                <a:latin typeface="Arial" panose="020B0604020202020204" pitchFamily="34" charset="0"/>
                <a:cs typeface="Arial" panose="020B0604020202020204" pitchFamily="34" charset="0"/>
              </a:rPr>
              <a:t> </a:t>
            </a:r>
            <a:r>
              <a:rPr lang="it-IT" sz="1400" dirty="0">
                <a:latin typeface="Arial" panose="020B0604020202020204" pitchFamily="34" charset="0"/>
                <a:cs typeface="Arial" panose="020B0604020202020204" pitchFamily="34" charset="0"/>
              </a:rPr>
              <a:t>per gli operatori economici in possesso, in relazione ai beni o servizi che costituiscano almeno il 50 per cento del valore dei beni e servizi oggetto del contratto stesso,  di </a:t>
            </a:r>
            <a:r>
              <a:rPr lang="it-IT" sz="1400" b="1" dirty="0" err="1">
                <a:latin typeface="Arial" panose="020B0604020202020204" pitchFamily="34" charset="0"/>
                <a:cs typeface="Arial" panose="020B0604020202020204" pitchFamily="34" charset="0"/>
              </a:rPr>
              <a:t>Ecolabel</a:t>
            </a:r>
            <a:r>
              <a:rPr lang="it-IT" sz="1400" b="1" dirty="0">
                <a:latin typeface="Arial" panose="020B0604020202020204" pitchFamily="34" charset="0"/>
                <a:cs typeface="Arial" panose="020B0604020202020204" pitchFamily="34" charset="0"/>
              </a:rPr>
              <a:t> UE</a:t>
            </a:r>
            <a:r>
              <a:rPr lang="it-IT" sz="1400" dirty="0">
                <a:latin typeface="Arial" panose="020B0604020202020204" pitchFamily="34" charset="0"/>
                <a:cs typeface="Arial" panose="020B0604020202020204" pitchFamily="34" charset="0"/>
              </a:rPr>
              <a:t>;</a:t>
            </a:r>
          </a:p>
          <a:p>
            <a:r>
              <a:rPr lang="it-IT" sz="1400" dirty="0">
                <a:solidFill>
                  <a:srgbClr val="C00000"/>
                </a:solidFill>
                <a:latin typeface="Arial" panose="020B0604020202020204" pitchFamily="34" charset="0"/>
                <a:cs typeface="Arial" panose="020B0604020202020204" pitchFamily="34" charset="0"/>
              </a:rPr>
              <a:t>del 15 %, anche cumulabile</a:t>
            </a:r>
            <a:r>
              <a:rPr lang="it-IT" sz="1400" dirty="0">
                <a:latin typeface="Arial" panose="020B0604020202020204" pitchFamily="34" charset="0"/>
                <a:cs typeface="Arial" panose="020B0604020202020204" pitchFamily="34" charset="0"/>
              </a:rPr>
              <a:t>, per gli operatori economici che sviluppano un </a:t>
            </a:r>
            <a:r>
              <a:rPr lang="it-IT" sz="1400" b="1" dirty="0">
                <a:latin typeface="Arial" panose="020B0604020202020204" pitchFamily="34" charset="0"/>
                <a:cs typeface="Arial" panose="020B0604020202020204" pitchFamily="34" charset="0"/>
              </a:rPr>
              <a:t>inventario di gas ad effetto serra </a:t>
            </a:r>
            <a:r>
              <a:rPr lang="it-IT" sz="1400" dirty="0">
                <a:latin typeface="Arial" panose="020B0604020202020204" pitchFamily="34" charset="0"/>
                <a:cs typeface="Arial" panose="020B0604020202020204" pitchFamily="34" charset="0"/>
              </a:rPr>
              <a:t>ai sensi della norma </a:t>
            </a:r>
            <a:r>
              <a:rPr lang="it-IT" sz="1400" b="1" dirty="0">
                <a:latin typeface="Arial" panose="020B0604020202020204" pitchFamily="34" charset="0"/>
                <a:cs typeface="Arial" panose="020B0604020202020204" pitchFamily="34" charset="0"/>
              </a:rPr>
              <a:t>ISO 14064-1 </a:t>
            </a:r>
            <a:r>
              <a:rPr lang="it-IT" sz="1400" dirty="0">
                <a:latin typeface="Arial" panose="020B0604020202020204" pitchFamily="34" charset="0"/>
                <a:cs typeface="Arial" panose="020B0604020202020204" pitchFamily="34" charset="0"/>
              </a:rPr>
              <a:t>o un'impronta climatica (</a:t>
            </a:r>
            <a:r>
              <a:rPr lang="it-IT" sz="1400" b="1" dirty="0">
                <a:latin typeface="Arial" panose="020B0604020202020204" pitchFamily="34" charset="0"/>
                <a:cs typeface="Arial" panose="020B0604020202020204" pitchFamily="34" charset="0"/>
              </a:rPr>
              <a:t>carbon </a:t>
            </a:r>
            <a:r>
              <a:rPr lang="it-IT" sz="1400" b="1" dirty="0" err="1">
                <a:latin typeface="Arial" panose="020B0604020202020204" pitchFamily="34" charset="0"/>
                <a:cs typeface="Arial" panose="020B0604020202020204" pitchFamily="34" charset="0"/>
              </a:rPr>
              <a:t>footprint</a:t>
            </a:r>
            <a:r>
              <a:rPr lang="it-IT" sz="1400" dirty="0">
                <a:latin typeface="Arial" panose="020B0604020202020204" pitchFamily="34" charset="0"/>
                <a:cs typeface="Arial" panose="020B0604020202020204" pitchFamily="34" charset="0"/>
              </a:rPr>
              <a:t>) ai sensi della norma </a:t>
            </a:r>
            <a:r>
              <a:rPr lang="it-IT" sz="1400" b="1" dirty="0">
                <a:latin typeface="Arial" panose="020B0604020202020204" pitchFamily="34" charset="0"/>
                <a:cs typeface="Arial" panose="020B0604020202020204" pitchFamily="34" charset="0"/>
              </a:rPr>
              <a:t>ISO 14067</a:t>
            </a:r>
          </a:p>
          <a:p>
            <a:endParaRPr lang="it-IT" sz="1400" dirty="0">
              <a:latin typeface="Arial" panose="020B0604020202020204" pitchFamily="34" charset="0"/>
              <a:cs typeface="Arial" panose="020B0604020202020204" pitchFamily="34" charset="0"/>
            </a:endParaRPr>
          </a:p>
          <a:p>
            <a:r>
              <a:rPr lang="it-IT" sz="1400" dirty="0">
                <a:latin typeface="Arial" panose="020B0604020202020204" pitchFamily="34" charset="0"/>
                <a:cs typeface="Arial" panose="020B0604020202020204" pitchFamily="34" charset="0"/>
              </a:rPr>
              <a:t>In caso di </a:t>
            </a:r>
            <a:r>
              <a:rPr lang="it-IT" sz="1400" b="1" dirty="0">
                <a:latin typeface="Arial" panose="020B0604020202020204" pitchFamily="34" charset="0"/>
                <a:cs typeface="Arial" panose="020B0604020202020204" pitchFamily="34" charset="0"/>
              </a:rPr>
              <a:t>cumulo delle riduzioni, la riduzione successiva deve essere calcolata sull’importo che risulta dalla riduzione precedente.</a:t>
            </a:r>
          </a:p>
          <a:p>
            <a:endParaRPr lang="it-IT" sz="1400" dirty="0">
              <a:solidFill>
                <a:prstClr val="white">
                  <a:lumMod val="50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45621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CA8604FA-2307-5D47-AC50-EABA282EB49B}"/>
              </a:ext>
            </a:extLst>
          </p:cNvPr>
          <p:cNvSpPr>
            <a:spLocks noGrp="1"/>
          </p:cNvSpPr>
          <p:nvPr>
            <p:ph type="sldNum" sz="quarter" idx="4"/>
          </p:nvPr>
        </p:nvSpPr>
        <p:spPr/>
        <p:txBody>
          <a:bodyPr/>
          <a:lstStyle/>
          <a:p>
            <a:fld id="{E721C07E-6ECB-1E4D-B61E-6B0583E84734}" type="slidenum">
              <a:rPr lang="it-IT" smtClean="0"/>
              <a:pPr/>
              <a:t>45</a:t>
            </a:fld>
            <a:endParaRPr lang="it-IT" dirty="0"/>
          </a:p>
        </p:txBody>
      </p:sp>
      <p:sp>
        <p:nvSpPr>
          <p:cNvPr id="3" name="Titolo 1">
            <a:extLst>
              <a:ext uri="{FF2B5EF4-FFF2-40B4-BE49-F238E27FC236}">
                <a16:creationId xmlns:a16="http://schemas.microsoft.com/office/drawing/2014/main" id="{2B8F4D65-805E-4F1D-B197-1CA8FA928FF8}"/>
              </a:ext>
            </a:extLst>
          </p:cNvPr>
          <p:cNvSpPr txBox="1">
            <a:spLocks/>
          </p:cNvSpPr>
          <p:nvPr/>
        </p:nvSpPr>
        <p:spPr>
          <a:xfrm>
            <a:off x="933523" y="339376"/>
            <a:ext cx="6994099" cy="415925"/>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it-IT" sz="2000" b="1" dirty="0">
                <a:solidFill>
                  <a:srgbClr val="83BB26"/>
                </a:solidFill>
                <a:latin typeface="Arial"/>
                <a:cs typeface="Arial"/>
              </a:rPr>
              <a:t>ART. 93: RIDUZIONE DEL COSTO DELLE GARANZIE (2)</a:t>
            </a:r>
          </a:p>
        </p:txBody>
      </p:sp>
      <p:sp>
        <p:nvSpPr>
          <p:cNvPr id="4" name="Rettangolo 3">
            <a:extLst>
              <a:ext uri="{FF2B5EF4-FFF2-40B4-BE49-F238E27FC236}">
                <a16:creationId xmlns:a16="http://schemas.microsoft.com/office/drawing/2014/main" id="{8BEDA9EA-9ADE-4CAF-AACF-0D4AFA1A995E}"/>
              </a:ext>
            </a:extLst>
          </p:cNvPr>
          <p:cNvSpPr/>
          <p:nvPr/>
        </p:nvSpPr>
        <p:spPr>
          <a:xfrm>
            <a:off x="719034" y="1151096"/>
            <a:ext cx="6748566" cy="2462213"/>
          </a:xfrm>
          <a:prstGeom prst="rect">
            <a:avLst/>
          </a:prstGeom>
        </p:spPr>
        <p:txBody>
          <a:bodyPr wrap="square">
            <a:spAutoFit/>
          </a:bodyPr>
          <a:lstStyle/>
          <a:p>
            <a:r>
              <a:rPr lang="it-IT" sz="1400" dirty="0">
                <a:latin typeface="Arial" panose="020B0604020202020204" pitchFamily="34" charset="0"/>
                <a:cs typeface="Arial" panose="020B0604020202020204" pitchFamily="34" charset="0"/>
              </a:rPr>
              <a:t>7. L'importo della </a:t>
            </a:r>
            <a:r>
              <a:rPr lang="it-IT" sz="1400" dirty="0">
                <a:solidFill>
                  <a:srgbClr val="C00000"/>
                </a:solidFill>
                <a:latin typeface="Arial" panose="020B0604020202020204" pitchFamily="34" charset="0"/>
                <a:cs typeface="Arial" panose="020B0604020202020204" pitchFamily="34" charset="0"/>
              </a:rPr>
              <a:t>garanzia ridotto</a:t>
            </a:r>
            <a:r>
              <a:rPr lang="it-IT" sz="1400" dirty="0">
                <a:solidFill>
                  <a:prstClr val="white">
                    <a:lumMod val="50000"/>
                  </a:prstClr>
                </a:solidFill>
                <a:latin typeface="Arial" panose="020B0604020202020204" pitchFamily="34" charset="0"/>
                <a:cs typeface="Arial" panose="020B0604020202020204" pitchFamily="34" charset="0"/>
              </a:rPr>
              <a:t> </a:t>
            </a:r>
            <a:r>
              <a:rPr lang="it-IT" sz="1400" dirty="0">
                <a:latin typeface="Arial" panose="020B0604020202020204" pitchFamily="34" charset="0"/>
                <a:cs typeface="Arial" panose="020B0604020202020204" pitchFamily="34" charset="0"/>
              </a:rPr>
              <a:t>inoltre:</a:t>
            </a:r>
          </a:p>
          <a:p>
            <a:r>
              <a:rPr lang="it-IT" sz="1400" dirty="0">
                <a:solidFill>
                  <a:srgbClr val="C00000"/>
                </a:solidFill>
                <a:latin typeface="Arial" panose="020B0604020202020204" pitchFamily="34" charset="0"/>
                <a:cs typeface="Arial" panose="020B0604020202020204" pitchFamily="34" charset="0"/>
              </a:rPr>
              <a:t>del 30% non cumulabile </a:t>
            </a:r>
            <a:r>
              <a:rPr lang="it-IT" sz="1400" dirty="0">
                <a:latin typeface="Arial" panose="020B0604020202020204" pitchFamily="34" charset="0"/>
                <a:cs typeface="Arial" panose="020B0604020202020204" pitchFamily="34" charset="0"/>
              </a:rPr>
              <a:t>con altre riduzioni se in possesso del </a:t>
            </a:r>
            <a:r>
              <a:rPr lang="it-IT" sz="1400" b="1" dirty="0">
                <a:latin typeface="Arial" panose="020B0604020202020204" pitchFamily="34" charset="0"/>
                <a:cs typeface="Arial" panose="020B0604020202020204" pitchFamily="34" charset="0"/>
              </a:rPr>
              <a:t>rating di legalità </a:t>
            </a:r>
            <a:r>
              <a:rPr lang="it-IT" sz="1400" dirty="0">
                <a:latin typeface="Arial" panose="020B0604020202020204" pitchFamily="34" charset="0"/>
                <a:cs typeface="Arial" panose="020B0604020202020204" pitchFamily="34" charset="0"/>
              </a:rPr>
              <a:t>e rating di impresa, della certificazione </a:t>
            </a:r>
            <a:r>
              <a:rPr lang="it-IT" sz="1400" b="1" dirty="0">
                <a:latin typeface="Arial" panose="020B0604020202020204" pitchFamily="34" charset="0"/>
                <a:cs typeface="Arial" panose="020B0604020202020204" pitchFamily="34" charset="0"/>
              </a:rPr>
              <a:t>social </a:t>
            </a:r>
            <a:r>
              <a:rPr lang="it-IT" sz="1400" b="1" dirty="0" err="1">
                <a:latin typeface="Arial" panose="020B0604020202020204" pitchFamily="34" charset="0"/>
                <a:cs typeface="Arial" panose="020B0604020202020204" pitchFamily="34" charset="0"/>
              </a:rPr>
              <a:t>accountability</a:t>
            </a:r>
            <a:r>
              <a:rPr lang="it-IT" sz="1400" b="1" dirty="0">
                <a:latin typeface="Arial" panose="020B0604020202020204" pitchFamily="34" charset="0"/>
                <a:cs typeface="Arial" panose="020B0604020202020204" pitchFamily="34" charset="0"/>
              </a:rPr>
              <a:t> SA 8000 </a:t>
            </a:r>
            <a:r>
              <a:rPr lang="it-IT" sz="1400" dirty="0">
                <a:latin typeface="Arial" panose="020B0604020202020204" pitchFamily="34" charset="0"/>
                <a:cs typeface="Arial" panose="020B0604020202020204" pitchFamily="34" charset="0"/>
              </a:rPr>
              <a:t>, di certificazione del </a:t>
            </a:r>
            <a:r>
              <a:rPr lang="it-IT" sz="1400" b="1" dirty="0">
                <a:latin typeface="Arial" panose="020B0604020202020204" pitchFamily="34" charset="0"/>
                <a:cs typeface="Arial" panose="020B0604020202020204" pitchFamily="34" charset="0"/>
              </a:rPr>
              <a:t>sistema di gestione a tutela della sicurezza </a:t>
            </a:r>
            <a:r>
              <a:rPr lang="it-IT" sz="1400" dirty="0">
                <a:latin typeface="Arial" panose="020B0604020202020204" pitchFamily="34" charset="0"/>
                <a:cs typeface="Arial" panose="020B0604020202020204" pitchFamily="34" charset="0"/>
              </a:rPr>
              <a:t>e della salute dei lavoratori, o di certificazione </a:t>
            </a:r>
            <a:r>
              <a:rPr lang="it-IT" sz="1400" b="1" dirty="0">
                <a:latin typeface="Arial" panose="020B0604020202020204" pitchFamily="34" charset="0"/>
                <a:cs typeface="Arial" panose="020B0604020202020204" pitchFamily="34" charset="0"/>
              </a:rPr>
              <a:t>OHSAS 18001</a:t>
            </a:r>
            <a:r>
              <a:rPr lang="it-IT" sz="1400" dirty="0">
                <a:latin typeface="Arial" panose="020B0604020202020204" pitchFamily="34" charset="0"/>
                <a:cs typeface="Arial" panose="020B0604020202020204" pitchFamily="34" charset="0"/>
              </a:rPr>
              <a:t>, o di certificazione UNI CEI EN </a:t>
            </a:r>
            <a:r>
              <a:rPr lang="it-IT" sz="1400" i="1" dirty="0">
                <a:latin typeface="Arial" panose="020B0604020202020204" pitchFamily="34" charset="0"/>
                <a:cs typeface="Arial" panose="020B0604020202020204" pitchFamily="34" charset="0"/>
              </a:rPr>
              <a:t>ISO 50001 </a:t>
            </a:r>
            <a:r>
              <a:rPr lang="it-IT" sz="1400" dirty="0">
                <a:latin typeface="Arial" panose="020B0604020202020204" pitchFamily="34" charset="0"/>
                <a:cs typeface="Arial" panose="020B0604020202020204" pitchFamily="34" charset="0"/>
              </a:rPr>
              <a:t>riguardante il </a:t>
            </a:r>
            <a:r>
              <a:rPr lang="it-IT" sz="1400" b="1" dirty="0">
                <a:latin typeface="Arial" panose="020B0604020202020204" pitchFamily="34" charset="0"/>
                <a:cs typeface="Arial" panose="020B0604020202020204" pitchFamily="34" charset="0"/>
              </a:rPr>
              <a:t>sistema di gestione dell'energia </a:t>
            </a:r>
            <a:r>
              <a:rPr lang="it-IT" sz="1400" dirty="0">
                <a:latin typeface="Arial" panose="020B0604020202020204" pitchFamily="34" charset="0"/>
                <a:cs typeface="Arial" panose="020B0604020202020204" pitchFamily="34" charset="0"/>
              </a:rPr>
              <a:t>o </a:t>
            </a:r>
            <a:r>
              <a:rPr lang="it-IT" sz="1400" b="1" dirty="0">
                <a:latin typeface="Arial" panose="020B0604020202020204" pitchFamily="34" charset="0"/>
                <a:cs typeface="Arial" panose="020B0604020202020204" pitchFamily="34" charset="0"/>
              </a:rPr>
              <a:t>UNI CEI 11352 riguardante la certificazione di operatività in qualità di ESC</a:t>
            </a:r>
            <a:r>
              <a:rPr lang="it-IT" sz="1400" dirty="0">
                <a:latin typeface="Arial" panose="020B0604020202020204" pitchFamily="34" charset="0"/>
                <a:cs typeface="Arial" panose="020B0604020202020204" pitchFamily="34" charset="0"/>
              </a:rPr>
              <a:t> (Energy Service Company) per l'offerta qualitativa dei servizi energetici e per gli operatori economici in possesso della </a:t>
            </a:r>
            <a:r>
              <a:rPr lang="it-IT" sz="1400" b="1" dirty="0">
                <a:latin typeface="Arial" panose="020B0604020202020204" pitchFamily="34" charset="0"/>
                <a:cs typeface="Arial" panose="020B0604020202020204" pitchFamily="34" charset="0"/>
              </a:rPr>
              <a:t>certificazione ISO 27001 </a:t>
            </a:r>
            <a:r>
              <a:rPr lang="it-IT" sz="1400" dirty="0">
                <a:latin typeface="Arial" panose="020B0604020202020204" pitchFamily="34" charset="0"/>
                <a:cs typeface="Arial" panose="020B0604020202020204" pitchFamily="34" charset="0"/>
              </a:rPr>
              <a:t>riguardante il sistema di gestione della sicurezza delle informazioni</a:t>
            </a:r>
          </a:p>
          <a:p>
            <a:endParaRPr lang="it-IT" sz="1400" dirty="0">
              <a:solidFill>
                <a:srgbClr val="80808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24249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CA8604FA-2307-5D47-AC50-EABA282EB49B}"/>
              </a:ext>
            </a:extLst>
          </p:cNvPr>
          <p:cNvSpPr>
            <a:spLocks noGrp="1"/>
          </p:cNvSpPr>
          <p:nvPr>
            <p:ph type="sldNum" sz="quarter" idx="4"/>
          </p:nvPr>
        </p:nvSpPr>
        <p:spPr/>
        <p:txBody>
          <a:bodyPr/>
          <a:lstStyle/>
          <a:p>
            <a:fld id="{E721C07E-6ECB-1E4D-B61E-6B0583E84734}" type="slidenum">
              <a:rPr lang="it-IT" smtClean="0"/>
              <a:pPr/>
              <a:t>46</a:t>
            </a:fld>
            <a:endParaRPr lang="it-IT" dirty="0"/>
          </a:p>
        </p:txBody>
      </p:sp>
      <p:sp>
        <p:nvSpPr>
          <p:cNvPr id="3" name="Titolo 1">
            <a:extLst>
              <a:ext uri="{FF2B5EF4-FFF2-40B4-BE49-F238E27FC236}">
                <a16:creationId xmlns:a16="http://schemas.microsoft.com/office/drawing/2014/main" id="{E468C33B-A004-4998-BA1A-AA42569D9B67}"/>
              </a:ext>
            </a:extLst>
          </p:cNvPr>
          <p:cNvSpPr txBox="1">
            <a:spLocks/>
          </p:cNvSpPr>
          <p:nvPr/>
        </p:nvSpPr>
        <p:spPr>
          <a:xfrm>
            <a:off x="899656" y="305154"/>
            <a:ext cx="6994099" cy="415925"/>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it-IT" sz="2000" b="1" dirty="0">
                <a:solidFill>
                  <a:srgbClr val="83BB26"/>
                </a:solidFill>
                <a:latin typeface="Arial"/>
                <a:cs typeface="Arial"/>
              </a:rPr>
              <a:t>ART. 93: RIDUZIONE DEL COSTO DELLE GARANZIE (3)</a:t>
            </a:r>
          </a:p>
        </p:txBody>
      </p:sp>
      <p:sp>
        <p:nvSpPr>
          <p:cNvPr id="4" name="Rettangolo 3">
            <a:extLst>
              <a:ext uri="{FF2B5EF4-FFF2-40B4-BE49-F238E27FC236}">
                <a16:creationId xmlns:a16="http://schemas.microsoft.com/office/drawing/2014/main" id="{B6E2C29B-161F-4C7F-8D27-12C27620A4E7}"/>
              </a:ext>
            </a:extLst>
          </p:cNvPr>
          <p:cNvSpPr/>
          <p:nvPr/>
        </p:nvSpPr>
        <p:spPr>
          <a:xfrm>
            <a:off x="719034" y="1151096"/>
            <a:ext cx="6748566" cy="2462213"/>
          </a:xfrm>
          <a:prstGeom prst="rect">
            <a:avLst/>
          </a:prstGeom>
        </p:spPr>
        <p:txBody>
          <a:bodyPr wrap="square">
            <a:spAutoFit/>
          </a:bodyPr>
          <a:lstStyle/>
          <a:p>
            <a:r>
              <a:rPr lang="it-IT" sz="1400" b="1" dirty="0">
                <a:latin typeface="Arial" panose="020B0604020202020204" pitchFamily="34" charset="0"/>
                <a:cs typeface="Arial" panose="020B0604020202020204" pitchFamily="34" charset="0"/>
              </a:rPr>
              <a:t>Esempio con 10.000.000 a Base d’Asta e 2% di garanzia </a:t>
            </a:r>
            <a:r>
              <a:rPr lang="it-IT" sz="1400" b="1" dirty="0" err="1">
                <a:latin typeface="Arial" panose="020B0604020202020204" pitchFamily="34" charset="0"/>
                <a:cs typeface="Arial" panose="020B0604020202020204" pitchFamily="34" charset="0"/>
              </a:rPr>
              <a:t>fidejussoria</a:t>
            </a:r>
            <a:r>
              <a:rPr lang="it-IT" sz="1400" b="1" dirty="0">
                <a:latin typeface="Arial" panose="020B0604020202020204" pitchFamily="34" charset="0"/>
                <a:cs typeface="Arial" panose="020B0604020202020204" pitchFamily="34" charset="0"/>
              </a:rPr>
              <a:t>, che equivarrebbe a 200.000 euro</a:t>
            </a:r>
          </a:p>
          <a:p>
            <a:endParaRPr lang="it-IT" sz="1400" dirty="0">
              <a:solidFill>
                <a:prstClr val="white">
                  <a:lumMod val="50000"/>
                </a:prstClr>
              </a:solidFill>
              <a:latin typeface="Arial" panose="020B0604020202020204" pitchFamily="34" charset="0"/>
              <a:cs typeface="Arial" panose="020B0604020202020204" pitchFamily="34" charset="0"/>
            </a:endParaRPr>
          </a:p>
          <a:p>
            <a:r>
              <a:rPr lang="it-IT" sz="1400" b="1" dirty="0">
                <a:solidFill>
                  <a:srgbClr val="C00000"/>
                </a:solidFill>
                <a:latin typeface="Arial" panose="020B0604020202020204" pitchFamily="34" charset="0"/>
                <a:cs typeface="Arial" panose="020B0604020202020204" pitchFamily="34" charset="0"/>
              </a:rPr>
              <a:t>RIDUZIONI IN SEGUITO AL POSSESSO </a:t>
            </a:r>
          </a:p>
          <a:p>
            <a:r>
              <a:rPr lang="it-IT" sz="1400" dirty="0">
                <a:latin typeface="Arial" panose="020B0604020202020204" pitchFamily="34" charset="0"/>
                <a:cs typeface="Arial" panose="020B0604020202020204" pitchFamily="34" charset="0"/>
              </a:rPr>
              <a:t>Se hai una ISO 9000: - 50% importo ridotto a 100.000 euro</a:t>
            </a:r>
          </a:p>
          <a:p>
            <a:r>
              <a:rPr lang="it-IT" sz="1400" dirty="0">
                <a:latin typeface="Arial" panose="020B0604020202020204" pitchFamily="34" charset="0"/>
                <a:cs typeface="Arial" panose="020B0604020202020204" pitchFamily="34" charset="0"/>
              </a:rPr>
              <a:t>Se hai un EMAS:  - 30% importo (100.000 – 30.000) = 70.000 euro</a:t>
            </a:r>
          </a:p>
          <a:p>
            <a:r>
              <a:rPr lang="it-IT" sz="1400" dirty="0">
                <a:latin typeface="Arial" panose="020B0604020202020204" pitchFamily="34" charset="0"/>
                <a:cs typeface="Arial" panose="020B0604020202020204" pitchFamily="34" charset="0"/>
              </a:rPr>
              <a:t>Se hai un </a:t>
            </a:r>
            <a:r>
              <a:rPr lang="it-IT" sz="1400" dirty="0" err="1">
                <a:latin typeface="Arial" panose="020B0604020202020204" pitchFamily="34" charset="0"/>
                <a:cs typeface="Arial" panose="020B0604020202020204" pitchFamily="34" charset="0"/>
              </a:rPr>
              <a:t>Ecolabel</a:t>
            </a:r>
            <a:r>
              <a:rPr lang="it-IT" sz="1400" dirty="0">
                <a:latin typeface="Arial" panose="020B0604020202020204" pitchFamily="34" charset="0"/>
                <a:cs typeface="Arial" panose="020B0604020202020204" pitchFamily="34" charset="0"/>
              </a:rPr>
              <a:t>: - 20% importo (70.000-14.000) = 56.000 euro</a:t>
            </a:r>
          </a:p>
          <a:p>
            <a:r>
              <a:rPr lang="it-IT" sz="1400" dirty="0">
                <a:latin typeface="Arial" panose="020B0604020202020204" pitchFamily="34" charset="0"/>
                <a:cs typeface="Arial" panose="020B0604020202020204" pitchFamily="34" charset="0"/>
              </a:rPr>
              <a:t>Se hai una Carbon </a:t>
            </a:r>
            <a:r>
              <a:rPr lang="it-IT" sz="1400" dirty="0" err="1">
                <a:latin typeface="Arial" panose="020B0604020202020204" pitchFamily="34" charset="0"/>
                <a:cs typeface="Arial" panose="020B0604020202020204" pitchFamily="34" charset="0"/>
              </a:rPr>
              <a:t>Footprint</a:t>
            </a:r>
            <a:r>
              <a:rPr lang="it-IT" sz="1400" dirty="0">
                <a:latin typeface="Arial" panose="020B0604020202020204" pitchFamily="34" charset="0"/>
                <a:cs typeface="Arial" panose="020B0604020202020204" pitchFamily="34" charset="0"/>
              </a:rPr>
              <a:t> - 15% importo (56.000 – 8.400) = 47.600 euro</a:t>
            </a:r>
          </a:p>
          <a:p>
            <a:pPr marL="342900" indent="-342900">
              <a:buFontTx/>
              <a:buChar char="-"/>
            </a:pPr>
            <a:endParaRPr lang="it-IT" sz="1400" dirty="0">
              <a:latin typeface="Arial" panose="020B0604020202020204" pitchFamily="34" charset="0"/>
              <a:cs typeface="Arial" panose="020B0604020202020204" pitchFamily="34" charset="0"/>
            </a:endParaRPr>
          </a:p>
          <a:p>
            <a:r>
              <a:rPr lang="it-IT" sz="1400" b="1" dirty="0">
                <a:latin typeface="Arial" panose="020B0604020202020204" pitchFamily="34" charset="0"/>
                <a:cs typeface="Arial" panose="020B0604020202020204" pitchFamily="34" charset="0"/>
              </a:rPr>
              <a:t>Da 200.000 a 47.600 euro</a:t>
            </a:r>
          </a:p>
          <a:p>
            <a:endParaRPr lang="it-IT" sz="1400" dirty="0">
              <a:solidFill>
                <a:srgbClr val="80808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0984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CA8604FA-2307-5D47-AC50-EABA282EB49B}"/>
              </a:ext>
            </a:extLst>
          </p:cNvPr>
          <p:cNvSpPr>
            <a:spLocks noGrp="1"/>
          </p:cNvSpPr>
          <p:nvPr>
            <p:ph type="sldNum" sz="quarter" idx="4"/>
          </p:nvPr>
        </p:nvSpPr>
        <p:spPr/>
        <p:txBody>
          <a:bodyPr/>
          <a:lstStyle/>
          <a:p>
            <a:fld id="{E721C07E-6ECB-1E4D-B61E-6B0583E84734}" type="slidenum">
              <a:rPr lang="it-IT" smtClean="0"/>
              <a:pPr/>
              <a:t>47</a:t>
            </a:fld>
            <a:endParaRPr lang="it-IT" dirty="0"/>
          </a:p>
        </p:txBody>
      </p:sp>
      <p:sp>
        <p:nvSpPr>
          <p:cNvPr id="9" name="Titolo 1">
            <a:extLst>
              <a:ext uri="{FF2B5EF4-FFF2-40B4-BE49-F238E27FC236}">
                <a16:creationId xmlns:a16="http://schemas.microsoft.com/office/drawing/2014/main" id="{9B544D82-F790-4EF3-8A5A-BC6A984468B5}"/>
              </a:ext>
            </a:extLst>
          </p:cNvPr>
          <p:cNvSpPr txBox="1">
            <a:spLocks/>
          </p:cNvSpPr>
          <p:nvPr/>
        </p:nvSpPr>
        <p:spPr>
          <a:xfrm>
            <a:off x="719034" y="276755"/>
            <a:ext cx="6858633" cy="415925"/>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it-IT" sz="2000" b="1" dirty="0">
              <a:solidFill>
                <a:srgbClr val="83BB26"/>
              </a:solidFill>
              <a:latin typeface="Arial"/>
              <a:cs typeface="Arial"/>
            </a:endParaRPr>
          </a:p>
        </p:txBody>
      </p:sp>
      <p:sp>
        <p:nvSpPr>
          <p:cNvPr id="3" name="Rettangolo 2">
            <a:extLst>
              <a:ext uri="{FF2B5EF4-FFF2-40B4-BE49-F238E27FC236}">
                <a16:creationId xmlns:a16="http://schemas.microsoft.com/office/drawing/2014/main" id="{2EDCFC9A-937C-4045-9504-8897711C9B6D}"/>
              </a:ext>
            </a:extLst>
          </p:cNvPr>
          <p:cNvSpPr/>
          <p:nvPr/>
        </p:nvSpPr>
        <p:spPr>
          <a:xfrm>
            <a:off x="719034" y="1584806"/>
            <a:ext cx="2294346" cy="338554"/>
          </a:xfrm>
          <a:prstGeom prst="rect">
            <a:avLst/>
          </a:prstGeom>
        </p:spPr>
        <p:txBody>
          <a:bodyPr wrap="none">
            <a:spAutoFit/>
          </a:bodyPr>
          <a:lstStyle/>
          <a:p>
            <a:r>
              <a:rPr lang="it-IT" sz="1600" b="1" dirty="0">
                <a:solidFill>
                  <a:srgbClr val="00B050"/>
                </a:solidFill>
              </a:rPr>
              <a:t>Punti rilevanti ai fini GPP</a:t>
            </a:r>
          </a:p>
        </p:txBody>
      </p:sp>
      <p:sp>
        <p:nvSpPr>
          <p:cNvPr id="4" name="Rettangolo 3">
            <a:extLst>
              <a:ext uri="{FF2B5EF4-FFF2-40B4-BE49-F238E27FC236}">
                <a16:creationId xmlns:a16="http://schemas.microsoft.com/office/drawing/2014/main" id="{9B4EF989-F7B8-47E5-ACF8-764FD4CCCB87}"/>
              </a:ext>
            </a:extLst>
          </p:cNvPr>
          <p:cNvSpPr/>
          <p:nvPr/>
        </p:nvSpPr>
        <p:spPr>
          <a:xfrm>
            <a:off x="1040255" y="384477"/>
            <a:ext cx="7705932" cy="1077218"/>
          </a:xfrm>
          <a:prstGeom prst="rect">
            <a:avLst/>
          </a:prstGeom>
        </p:spPr>
        <p:txBody>
          <a:bodyPr wrap="square">
            <a:spAutoFit/>
          </a:bodyPr>
          <a:lstStyle/>
          <a:p>
            <a:r>
              <a:rPr lang="it-IT" sz="1600" b="1" dirty="0">
                <a:solidFill>
                  <a:srgbClr val="FF0000"/>
                </a:solidFill>
              </a:rPr>
              <a:t>TAR Lazio 27 luglio 2018, n. 8511</a:t>
            </a:r>
            <a:br>
              <a:rPr lang="it-IT" sz="1600" b="1" dirty="0">
                <a:solidFill>
                  <a:srgbClr val="FF0000"/>
                </a:solidFill>
              </a:rPr>
            </a:br>
            <a:r>
              <a:rPr lang="it-IT" sz="1600" b="1" dirty="0">
                <a:solidFill>
                  <a:srgbClr val="FF0000"/>
                </a:solidFill>
              </a:rPr>
              <a:t>Gara indetta da Poste Italiane per l'istituzione dell'Accordo Quadro per la fornitura, consegna e montaggio di arredi back office degli Uffici Postali e per i siti delle società del gruppo dislocati sul Territorio Nazionale</a:t>
            </a:r>
          </a:p>
        </p:txBody>
      </p:sp>
      <p:sp>
        <p:nvSpPr>
          <p:cNvPr id="6" name="Rettangolo 5">
            <a:extLst>
              <a:ext uri="{FF2B5EF4-FFF2-40B4-BE49-F238E27FC236}">
                <a16:creationId xmlns:a16="http://schemas.microsoft.com/office/drawing/2014/main" id="{BCD5F413-56CB-467A-B716-4B400984A7DB}"/>
              </a:ext>
            </a:extLst>
          </p:cNvPr>
          <p:cNvSpPr/>
          <p:nvPr/>
        </p:nvSpPr>
        <p:spPr>
          <a:xfrm>
            <a:off x="370115" y="2046471"/>
            <a:ext cx="7837714" cy="2215991"/>
          </a:xfrm>
          <a:prstGeom prst="rect">
            <a:avLst/>
          </a:prstGeom>
        </p:spPr>
        <p:txBody>
          <a:bodyPr wrap="square">
            <a:spAutoFit/>
          </a:bodyPr>
          <a:lstStyle/>
          <a:p>
            <a:pPr algn="just"/>
            <a:r>
              <a:rPr lang="it-IT" sz="1600" dirty="0"/>
              <a:t>Ai sensi dell’art. 87, commi 1 e 2, d.lgs. 50/2016,</a:t>
            </a:r>
            <a:r>
              <a:rPr lang="it-IT" sz="1600" b="1" dirty="0"/>
              <a:t> l’impresa concorrente, </a:t>
            </a:r>
            <a:r>
              <a:rPr lang="it-IT" sz="1600" dirty="0"/>
              <a:t>se non è in grado di ottenere entro i termini richiesti dalla gara la certificazione della gestione ambientale per ragioni </a:t>
            </a:r>
            <a:r>
              <a:rPr lang="it-IT" sz="1600" b="1" dirty="0"/>
              <a:t>a lei non imputabili</a:t>
            </a:r>
            <a:r>
              <a:rPr lang="it-IT" sz="1600" dirty="0"/>
              <a:t>, può </a:t>
            </a:r>
            <a:r>
              <a:rPr lang="it-IT" sz="1600" b="1" dirty="0"/>
              <a:t>dimostrare alla stazione appaltante attraverso prove documentali di avvalersi di misure di gestione ambientale «equivalenti a quelle richieste nel quadro del sistema o della norma di gestione ambientale applicabile»</a:t>
            </a:r>
          </a:p>
          <a:p>
            <a:pPr algn="just"/>
            <a:endParaRPr lang="it-IT" sz="1600" dirty="0"/>
          </a:p>
          <a:p>
            <a:pPr algn="just"/>
            <a:r>
              <a:rPr lang="it-IT" sz="1400" u="sng" dirty="0"/>
              <a:t>N.B. la norma parla di prove documentali e non auto-certificazioni</a:t>
            </a:r>
            <a:r>
              <a:rPr lang="it-IT" sz="1400" dirty="0"/>
              <a:t>; d’altro canto la certificazione della gestione ambientale può essere rilasciata esclusivamente dagli enti a ciò appositamente autorizzati (perciò non è possibile una sua sostituzione con un’auto-certificazione)</a:t>
            </a:r>
          </a:p>
        </p:txBody>
      </p:sp>
      <p:sp>
        <p:nvSpPr>
          <p:cNvPr id="7" name="Rettangolo 6">
            <a:extLst>
              <a:ext uri="{FF2B5EF4-FFF2-40B4-BE49-F238E27FC236}">
                <a16:creationId xmlns:a16="http://schemas.microsoft.com/office/drawing/2014/main" id="{F57A7734-5C44-499E-AAC6-0479EDC32089}"/>
              </a:ext>
            </a:extLst>
          </p:cNvPr>
          <p:cNvSpPr/>
          <p:nvPr/>
        </p:nvSpPr>
        <p:spPr>
          <a:xfrm>
            <a:off x="453605" y="4201451"/>
            <a:ext cx="3666087" cy="817718"/>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E7093E1F-734A-4F9C-8439-09A2AF0555C6}"/>
              </a:ext>
            </a:extLst>
          </p:cNvPr>
          <p:cNvSpPr/>
          <p:nvPr/>
        </p:nvSpPr>
        <p:spPr>
          <a:xfrm>
            <a:off x="453604" y="4247173"/>
            <a:ext cx="3666088" cy="784830"/>
          </a:xfrm>
          <a:prstGeom prst="rect">
            <a:avLst/>
          </a:prstGeom>
        </p:spPr>
        <p:txBody>
          <a:bodyPr wrap="square">
            <a:spAutoFit/>
          </a:bodyPr>
          <a:lstStyle/>
          <a:p>
            <a:pPr lvl="0" algn="just"/>
            <a:r>
              <a:rPr lang="it-IT" sz="1500" b="1" dirty="0"/>
              <a:t>Ammesse le «prove documentali» del possesso delle misure di gestione ambientale «equivalenti»</a:t>
            </a:r>
          </a:p>
        </p:txBody>
      </p:sp>
    </p:spTree>
    <p:extLst>
      <p:ext uri="{BB962C8B-B14F-4D97-AF65-F5344CB8AC3E}">
        <p14:creationId xmlns:p14="http://schemas.microsoft.com/office/powerpoint/2010/main" val="22187149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CA8604FA-2307-5D47-AC50-EABA282EB49B}"/>
              </a:ext>
            </a:extLst>
          </p:cNvPr>
          <p:cNvSpPr>
            <a:spLocks noGrp="1"/>
          </p:cNvSpPr>
          <p:nvPr>
            <p:ph type="sldNum" sz="quarter" idx="4"/>
          </p:nvPr>
        </p:nvSpPr>
        <p:spPr/>
        <p:txBody>
          <a:bodyPr/>
          <a:lstStyle/>
          <a:p>
            <a:fld id="{E721C07E-6ECB-1E4D-B61E-6B0583E84734}" type="slidenum">
              <a:rPr lang="it-IT" smtClean="0"/>
              <a:pPr/>
              <a:t>48</a:t>
            </a:fld>
            <a:endParaRPr lang="it-IT" dirty="0"/>
          </a:p>
        </p:txBody>
      </p:sp>
      <p:sp>
        <p:nvSpPr>
          <p:cNvPr id="3" name="Titolo 1">
            <a:extLst>
              <a:ext uri="{FF2B5EF4-FFF2-40B4-BE49-F238E27FC236}">
                <a16:creationId xmlns:a16="http://schemas.microsoft.com/office/drawing/2014/main" id="{D5E68E38-F717-43AC-870B-230B04528922}"/>
              </a:ext>
            </a:extLst>
          </p:cNvPr>
          <p:cNvSpPr txBox="1">
            <a:spLocks/>
          </p:cNvSpPr>
          <p:nvPr/>
        </p:nvSpPr>
        <p:spPr>
          <a:xfrm>
            <a:off x="981643" y="282577"/>
            <a:ext cx="7531831" cy="415925"/>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it-IT" sz="2000" b="1" dirty="0">
                <a:solidFill>
                  <a:srgbClr val="83BB26"/>
                </a:solidFill>
                <a:latin typeface="Arial"/>
                <a:cs typeface="Arial"/>
              </a:rPr>
              <a:t>ART. 95: OFFERTA ECONOMICAMENTE PIU’ VANTAGGIOSA (1): MIGLIOR RAPPORTO QUALITA’/PREZZO</a:t>
            </a:r>
          </a:p>
        </p:txBody>
      </p:sp>
      <p:sp>
        <p:nvSpPr>
          <p:cNvPr id="4" name="Rettangolo 3">
            <a:extLst>
              <a:ext uri="{FF2B5EF4-FFF2-40B4-BE49-F238E27FC236}">
                <a16:creationId xmlns:a16="http://schemas.microsoft.com/office/drawing/2014/main" id="{B2274369-560F-4FD6-A1B9-A788A2D88CD4}"/>
              </a:ext>
            </a:extLst>
          </p:cNvPr>
          <p:cNvSpPr/>
          <p:nvPr/>
        </p:nvSpPr>
        <p:spPr>
          <a:xfrm>
            <a:off x="719034" y="1151096"/>
            <a:ext cx="6923544" cy="3754874"/>
          </a:xfrm>
          <a:prstGeom prst="rect">
            <a:avLst/>
          </a:prstGeom>
        </p:spPr>
        <p:txBody>
          <a:bodyPr wrap="square">
            <a:spAutoFit/>
          </a:bodyPr>
          <a:lstStyle/>
          <a:p>
            <a:r>
              <a:rPr lang="it-IT" sz="1400" dirty="0">
                <a:solidFill>
                  <a:srgbClr val="C00000"/>
                </a:solidFill>
                <a:latin typeface="Arial" panose="020B0604020202020204" pitchFamily="34" charset="0"/>
                <a:cs typeface="Arial" panose="020B0604020202020204" pitchFamily="34" charset="0"/>
              </a:rPr>
              <a:t>Netta preferenza viene data all’offerta economicamente più vantaggiosa. </a:t>
            </a:r>
            <a:r>
              <a:rPr lang="it-IT" sz="1400" dirty="0">
                <a:latin typeface="Arial" panose="020B0604020202020204" pitchFamily="34" charset="0"/>
                <a:cs typeface="Arial" panose="020B0604020202020204" pitchFamily="34" charset="0"/>
              </a:rPr>
              <a:t>La finalità è quella di  </a:t>
            </a:r>
            <a:r>
              <a:rPr lang="it-IT" sz="1400" dirty="0">
                <a:solidFill>
                  <a:srgbClr val="C00000"/>
                </a:solidFill>
                <a:latin typeface="Arial" panose="020B0604020202020204" pitchFamily="34" charset="0"/>
                <a:cs typeface="Arial" panose="020B0604020202020204" pitchFamily="34" charset="0"/>
              </a:rPr>
              <a:t>utilizzare in maniera strategica gli appalti</a:t>
            </a:r>
            <a:r>
              <a:rPr lang="it-IT" sz="1400" dirty="0">
                <a:latin typeface="Arial" panose="020B0604020202020204" pitchFamily="34" charset="0"/>
                <a:cs typeface="Arial" panose="020B0604020202020204" pitchFamily="34" charset="0"/>
              </a:rPr>
              <a:t>, in quanto la preferenza nei confronti dell’offerta economicamente più vantaggiosa si accompagna a nuove modalità per la sua individuazione.</a:t>
            </a:r>
          </a:p>
          <a:p>
            <a:endParaRPr lang="it-IT" sz="1400" dirty="0">
              <a:latin typeface="Arial" panose="020B0604020202020204" pitchFamily="34" charset="0"/>
              <a:cs typeface="Arial" panose="020B0604020202020204" pitchFamily="34" charset="0"/>
            </a:endParaRPr>
          </a:p>
          <a:p>
            <a:r>
              <a:rPr lang="it-IT" sz="1400" dirty="0">
                <a:latin typeface="Arial" panose="020B0604020202020204" pitchFamily="34" charset="0"/>
                <a:cs typeface="Arial" panose="020B0604020202020204" pitchFamily="34" charset="0"/>
              </a:rPr>
              <a:t>2. Le stazioni appaltanti, nel rispetto dei principi di trasparenza, di non discriminazione e di parità di trattamento, </a:t>
            </a:r>
            <a:r>
              <a:rPr lang="it-IT" sz="1400" dirty="0">
                <a:solidFill>
                  <a:srgbClr val="C00000"/>
                </a:solidFill>
                <a:latin typeface="Arial" panose="020B0604020202020204" pitchFamily="34" charset="0"/>
                <a:cs typeface="Arial" panose="020B0604020202020204" pitchFamily="34" charset="0"/>
              </a:rPr>
              <a:t>procedono all'aggiudicazione </a:t>
            </a:r>
            <a:r>
              <a:rPr lang="it-IT" sz="1400" dirty="0">
                <a:latin typeface="Arial" panose="020B0604020202020204" pitchFamily="34" charset="0"/>
                <a:cs typeface="Arial" panose="020B0604020202020204" pitchFamily="34" charset="0"/>
              </a:rPr>
              <a:t>degli appalti e all'affidamento dei concorsi di progettazione e dei concorsi di idee, </a:t>
            </a:r>
            <a:r>
              <a:rPr lang="it-IT" sz="1400" dirty="0">
                <a:solidFill>
                  <a:srgbClr val="C00000"/>
                </a:solidFill>
                <a:latin typeface="Arial" panose="020B0604020202020204" pitchFamily="34" charset="0"/>
                <a:cs typeface="Arial" panose="020B0604020202020204" pitchFamily="34" charset="0"/>
              </a:rPr>
              <a:t>sulla base del criterio dell'offerta economicamente più vantaggiosa </a:t>
            </a:r>
            <a:r>
              <a:rPr lang="it-IT" sz="1400" dirty="0">
                <a:latin typeface="Arial" panose="020B0604020202020204" pitchFamily="34" charset="0"/>
                <a:cs typeface="Arial" panose="020B0604020202020204" pitchFamily="34" charset="0"/>
              </a:rPr>
              <a:t>individuata sulla base del </a:t>
            </a:r>
            <a:r>
              <a:rPr lang="it-IT" sz="1400" b="1" dirty="0">
                <a:solidFill>
                  <a:srgbClr val="C00000"/>
                </a:solidFill>
                <a:latin typeface="Arial" panose="020B0604020202020204" pitchFamily="34" charset="0"/>
                <a:cs typeface="Arial" panose="020B0604020202020204" pitchFamily="34" charset="0"/>
              </a:rPr>
              <a:t>miglior rapporto qualità/prezzo </a:t>
            </a:r>
            <a:r>
              <a:rPr lang="it-IT" sz="1400" dirty="0">
                <a:latin typeface="Arial" panose="020B0604020202020204" pitchFamily="34" charset="0"/>
                <a:cs typeface="Arial" panose="020B0604020202020204" pitchFamily="34" charset="0"/>
              </a:rPr>
              <a:t>o sulla base dell'elemento prezzo o del costo, seguendo un</a:t>
            </a:r>
            <a:r>
              <a:rPr lang="it-IT" sz="1400" dirty="0">
                <a:solidFill>
                  <a:prstClr val="white">
                    <a:lumMod val="50000"/>
                  </a:prstClr>
                </a:solidFill>
                <a:latin typeface="Arial" panose="020B0604020202020204" pitchFamily="34" charset="0"/>
                <a:cs typeface="Arial" panose="020B0604020202020204" pitchFamily="34" charset="0"/>
              </a:rPr>
              <a:t> </a:t>
            </a:r>
            <a:r>
              <a:rPr lang="it-IT" sz="1400" b="1" dirty="0">
                <a:solidFill>
                  <a:srgbClr val="C00000"/>
                </a:solidFill>
                <a:latin typeface="Arial" panose="020B0604020202020204" pitchFamily="34" charset="0"/>
                <a:cs typeface="Arial" panose="020B0604020202020204" pitchFamily="34" charset="0"/>
              </a:rPr>
              <a:t>criterio di comparazione costo/efficacia </a:t>
            </a:r>
            <a:r>
              <a:rPr lang="it-IT" sz="1400" dirty="0">
                <a:solidFill>
                  <a:srgbClr val="C00000"/>
                </a:solidFill>
                <a:latin typeface="Arial" panose="020B0604020202020204" pitchFamily="34" charset="0"/>
                <a:cs typeface="Arial" panose="020B0604020202020204" pitchFamily="34" charset="0"/>
              </a:rPr>
              <a:t>quale il costo del ciclo di vita</a:t>
            </a:r>
          </a:p>
          <a:p>
            <a:endParaRPr lang="it-IT" sz="1400" dirty="0">
              <a:solidFill>
                <a:srgbClr val="C00000"/>
              </a:solidFill>
              <a:latin typeface="Arial" panose="020B0604020202020204" pitchFamily="34" charset="0"/>
              <a:cs typeface="Arial" panose="020B0604020202020204" pitchFamily="34" charset="0"/>
            </a:endParaRPr>
          </a:p>
          <a:p>
            <a:r>
              <a:rPr lang="it-IT" sz="1400" dirty="0">
                <a:latin typeface="Arial" panose="020B0604020202020204" pitchFamily="34" charset="0"/>
                <a:cs typeface="Arial" panose="020B0604020202020204" pitchFamily="34" charset="0"/>
              </a:rPr>
              <a:t>3. Sono aggiudicati </a:t>
            </a:r>
            <a:r>
              <a:rPr lang="it-IT" sz="1400" dirty="0">
                <a:solidFill>
                  <a:srgbClr val="C00000"/>
                </a:solidFill>
                <a:latin typeface="Arial" panose="020B0604020202020204" pitchFamily="34" charset="0"/>
                <a:cs typeface="Arial" panose="020B0604020202020204" pitchFamily="34" charset="0"/>
              </a:rPr>
              <a:t>esclusivamente sulla base del </a:t>
            </a:r>
            <a:r>
              <a:rPr lang="it-IT" sz="1400" b="1" dirty="0">
                <a:solidFill>
                  <a:srgbClr val="C00000"/>
                </a:solidFill>
                <a:latin typeface="Arial" panose="020B0604020202020204" pitchFamily="34" charset="0"/>
                <a:cs typeface="Arial" panose="020B0604020202020204" pitchFamily="34" charset="0"/>
              </a:rPr>
              <a:t>criterio dell'offerta economicamente più vantaggiosa</a:t>
            </a:r>
            <a:r>
              <a:rPr lang="it-IT" sz="1400" dirty="0">
                <a:solidFill>
                  <a:srgbClr val="C00000"/>
                </a:solidFill>
                <a:latin typeface="Arial" panose="020B0604020202020204" pitchFamily="34" charset="0"/>
                <a:cs typeface="Arial" panose="020B0604020202020204" pitchFamily="34" charset="0"/>
              </a:rPr>
              <a:t> </a:t>
            </a:r>
            <a:r>
              <a:rPr lang="it-IT" sz="1400" dirty="0">
                <a:latin typeface="Arial" panose="020B0604020202020204" pitchFamily="34" charset="0"/>
                <a:cs typeface="Arial" panose="020B0604020202020204" pitchFamily="34" charset="0"/>
              </a:rPr>
              <a:t>i contratti relativi ai </a:t>
            </a:r>
            <a:r>
              <a:rPr lang="it-IT" sz="1400" b="1" dirty="0">
                <a:latin typeface="Arial" panose="020B0604020202020204" pitchFamily="34" charset="0"/>
                <a:cs typeface="Arial" panose="020B0604020202020204" pitchFamily="34" charset="0"/>
              </a:rPr>
              <a:t>servizi sociali </a:t>
            </a:r>
            <a:r>
              <a:rPr lang="it-IT" sz="1400" dirty="0">
                <a:latin typeface="Arial" panose="020B0604020202020204" pitchFamily="34" charset="0"/>
                <a:cs typeface="Arial" panose="020B0604020202020204" pitchFamily="34" charset="0"/>
              </a:rPr>
              <a:t>e </a:t>
            </a:r>
            <a:r>
              <a:rPr lang="it-IT" sz="1400" b="1" dirty="0">
                <a:latin typeface="Arial" panose="020B0604020202020204" pitchFamily="34" charset="0"/>
                <a:cs typeface="Arial" panose="020B0604020202020204" pitchFamily="34" charset="0"/>
              </a:rPr>
              <a:t>di ristorazione </a:t>
            </a:r>
            <a:r>
              <a:rPr lang="it-IT" sz="1400" dirty="0">
                <a:latin typeface="Arial" panose="020B0604020202020204" pitchFamily="34" charset="0"/>
                <a:cs typeface="Arial" panose="020B0604020202020204" pitchFamily="34" charset="0"/>
              </a:rPr>
              <a:t>ospedaliera, assistenziale e scolastica, nonché ai </a:t>
            </a:r>
            <a:r>
              <a:rPr lang="it-IT" sz="1400" b="1" dirty="0">
                <a:latin typeface="Arial" panose="020B0604020202020204" pitchFamily="34" charset="0"/>
                <a:cs typeface="Arial" panose="020B0604020202020204" pitchFamily="34" charset="0"/>
              </a:rPr>
              <a:t>servizi ad alta intensità di manodopera </a:t>
            </a:r>
            <a:r>
              <a:rPr lang="it-IT" sz="1400" dirty="0">
                <a:latin typeface="Arial" panose="020B0604020202020204" pitchFamily="34" charset="0"/>
                <a:cs typeface="Arial" panose="020B0604020202020204" pitchFamily="34" charset="0"/>
              </a:rPr>
              <a:t>e i contratti relativi all’affidamento dei </a:t>
            </a:r>
            <a:r>
              <a:rPr lang="it-IT" sz="1400" b="1" dirty="0">
                <a:latin typeface="Arial" panose="020B0604020202020204" pitchFamily="34" charset="0"/>
                <a:cs typeface="Arial" panose="020B0604020202020204" pitchFamily="34" charset="0"/>
              </a:rPr>
              <a:t>servizi di ingegneria e architettura</a:t>
            </a:r>
            <a:r>
              <a:rPr lang="it-IT" sz="1400" dirty="0">
                <a:latin typeface="Arial" panose="020B0604020202020204" pitchFamily="34" charset="0"/>
                <a:cs typeface="Arial" panose="020B0604020202020204" pitchFamily="34" charset="0"/>
              </a:rPr>
              <a:t> (di importo pari o superiore a 40.000 euro).</a:t>
            </a:r>
          </a:p>
        </p:txBody>
      </p:sp>
    </p:spTree>
    <p:extLst>
      <p:ext uri="{BB962C8B-B14F-4D97-AF65-F5344CB8AC3E}">
        <p14:creationId xmlns:p14="http://schemas.microsoft.com/office/powerpoint/2010/main" val="13586482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CA8604FA-2307-5D47-AC50-EABA282EB49B}"/>
              </a:ext>
            </a:extLst>
          </p:cNvPr>
          <p:cNvSpPr>
            <a:spLocks noGrp="1"/>
          </p:cNvSpPr>
          <p:nvPr>
            <p:ph type="sldNum" sz="quarter" idx="4"/>
          </p:nvPr>
        </p:nvSpPr>
        <p:spPr/>
        <p:txBody>
          <a:bodyPr/>
          <a:lstStyle/>
          <a:p>
            <a:fld id="{E721C07E-6ECB-1E4D-B61E-6B0583E84734}" type="slidenum">
              <a:rPr lang="it-IT" smtClean="0"/>
              <a:pPr/>
              <a:t>49</a:t>
            </a:fld>
            <a:endParaRPr lang="it-IT" dirty="0"/>
          </a:p>
        </p:txBody>
      </p:sp>
      <p:sp>
        <p:nvSpPr>
          <p:cNvPr id="3" name="Titolo 1">
            <a:extLst>
              <a:ext uri="{FF2B5EF4-FFF2-40B4-BE49-F238E27FC236}">
                <a16:creationId xmlns:a16="http://schemas.microsoft.com/office/drawing/2014/main" id="{57D7ED0B-2F61-434D-B462-1DDCB63F0109}"/>
              </a:ext>
            </a:extLst>
          </p:cNvPr>
          <p:cNvSpPr txBox="1">
            <a:spLocks/>
          </p:cNvSpPr>
          <p:nvPr/>
        </p:nvSpPr>
        <p:spPr>
          <a:xfrm>
            <a:off x="899656" y="355777"/>
            <a:ext cx="6994099" cy="415925"/>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it-IT" sz="2000" b="1" dirty="0">
                <a:solidFill>
                  <a:srgbClr val="83BB26"/>
                </a:solidFill>
                <a:latin typeface="Arial"/>
                <a:cs typeface="Arial"/>
              </a:rPr>
              <a:t>ART. 95: OFFERTA ECONOMICAMENTE PIU’ VANTAGGIOSA (2)</a:t>
            </a:r>
          </a:p>
        </p:txBody>
      </p:sp>
      <p:sp>
        <p:nvSpPr>
          <p:cNvPr id="4" name="Rettangolo 3">
            <a:extLst>
              <a:ext uri="{FF2B5EF4-FFF2-40B4-BE49-F238E27FC236}">
                <a16:creationId xmlns:a16="http://schemas.microsoft.com/office/drawing/2014/main" id="{E6D98E0B-DE8A-4227-AC75-64818606B1D3}"/>
              </a:ext>
            </a:extLst>
          </p:cNvPr>
          <p:cNvSpPr/>
          <p:nvPr/>
        </p:nvSpPr>
        <p:spPr>
          <a:xfrm>
            <a:off x="719034" y="1151096"/>
            <a:ext cx="6748566" cy="2893100"/>
          </a:xfrm>
          <a:prstGeom prst="rect">
            <a:avLst/>
          </a:prstGeom>
        </p:spPr>
        <p:txBody>
          <a:bodyPr wrap="square">
            <a:spAutoFit/>
          </a:bodyPr>
          <a:lstStyle/>
          <a:p>
            <a:r>
              <a:rPr lang="it-IT" sz="1400" dirty="0">
                <a:latin typeface="Arial" panose="020B0604020202020204" pitchFamily="34" charset="0"/>
                <a:cs typeface="Arial" panose="020B0604020202020204" pitchFamily="34" charset="0"/>
              </a:rPr>
              <a:t>Si può eventualmente </a:t>
            </a:r>
            <a:r>
              <a:rPr lang="it-IT" sz="1400" b="1" dirty="0">
                <a:latin typeface="Arial" panose="020B0604020202020204" pitchFamily="34" charset="0"/>
                <a:cs typeface="Arial" panose="020B0604020202020204" pitchFamily="34" charset="0"/>
              </a:rPr>
              <a:t>derogare </a:t>
            </a:r>
            <a:r>
              <a:rPr lang="it-IT" sz="1400" dirty="0">
                <a:latin typeface="Arial" panose="020B0604020202020204" pitchFamily="34" charset="0"/>
                <a:cs typeface="Arial" panose="020B0604020202020204" pitchFamily="34" charset="0"/>
              </a:rPr>
              <a:t>a questo principio generale </a:t>
            </a:r>
            <a:r>
              <a:rPr lang="it-IT" sz="1400" b="1" dirty="0">
                <a:latin typeface="Arial" panose="020B0604020202020204" pitchFamily="34" charset="0"/>
                <a:cs typeface="Arial" panose="020B0604020202020204" pitchFamily="34" charset="0"/>
              </a:rPr>
              <a:t>dell’Offerta Economicamente Più Vantaggiosa</a:t>
            </a:r>
          </a:p>
          <a:p>
            <a:endParaRPr lang="it-IT" sz="1400" dirty="0">
              <a:solidFill>
                <a:prstClr val="white">
                  <a:lumMod val="50000"/>
                </a:prstClr>
              </a:solidFill>
              <a:latin typeface="Arial" panose="020B0604020202020204" pitchFamily="34" charset="0"/>
              <a:cs typeface="Arial" panose="020B0604020202020204" pitchFamily="34" charset="0"/>
            </a:endParaRPr>
          </a:p>
          <a:p>
            <a:r>
              <a:rPr lang="it-IT" sz="1400" dirty="0">
                <a:latin typeface="Arial" panose="020B0604020202020204" pitchFamily="34" charset="0"/>
                <a:cs typeface="Arial" panose="020B0604020202020204" pitchFamily="34" charset="0"/>
              </a:rPr>
              <a:t>4. </a:t>
            </a:r>
            <a:r>
              <a:rPr lang="it-IT" sz="1400" dirty="0">
                <a:solidFill>
                  <a:srgbClr val="C00000"/>
                </a:solidFill>
                <a:latin typeface="Arial" panose="020B0604020202020204" pitchFamily="34" charset="0"/>
                <a:cs typeface="Arial" panose="020B0604020202020204" pitchFamily="34" charset="0"/>
              </a:rPr>
              <a:t>Può essere utilizzato il criterio del minor prezzo</a:t>
            </a:r>
            <a:r>
              <a:rPr lang="it-IT" sz="1400" dirty="0">
                <a:solidFill>
                  <a:prstClr val="white">
                    <a:lumMod val="50000"/>
                  </a:prstClr>
                </a:solidFill>
                <a:latin typeface="Arial" panose="020B0604020202020204" pitchFamily="34" charset="0"/>
                <a:cs typeface="Arial" panose="020B0604020202020204" pitchFamily="34" charset="0"/>
              </a:rPr>
              <a:t> </a:t>
            </a:r>
            <a:r>
              <a:rPr lang="it-IT" sz="1400" dirty="0">
                <a:latin typeface="Arial" panose="020B0604020202020204" pitchFamily="34" charset="0"/>
                <a:cs typeface="Arial" panose="020B0604020202020204" pitchFamily="34" charset="0"/>
              </a:rPr>
              <a:t>(con </a:t>
            </a:r>
            <a:r>
              <a:rPr lang="it-IT" sz="1400" dirty="0">
                <a:solidFill>
                  <a:srgbClr val="C00000"/>
                </a:solidFill>
                <a:latin typeface="Arial" panose="020B0604020202020204" pitchFamily="34" charset="0"/>
                <a:cs typeface="Arial" panose="020B0604020202020204" pitchFamily="34" charset="0"/>
              </a:rPr>
              <a:t>adeguata motivazione</a:t>
            </a:r>
            <a:r>
              <a:rPr lang="it-IT" sz="1400" dirty="0">
                <a:solidFill>
                  <a:prstClr val="white">
                    <a:lumMod val="50000"/>
                  </a:prstClr>
                </a:solidFill>
                <a:latin typeface="Arial" panose="020B0604020202020204" pitchFamily="34" charset="0"/>
                <a:cs typeface="Arial" panose="020B0604020202020204" pitchFamily="34" charset="0"/>
              </a:rPr>
              <a:t>)</a:t>
            </a:r>
          </a:p>
          <a:p>
            <a:r>
              <a:rPr lang="it-IT" sz="1400" dirty="0">
                <a:latin typeface="Arial" panose="020B0604020202020204" pitchFamily="34" charset="0"/>
                <a:cs typeface="Arial" panose="020B0604020202020204" pitchFamily="34" charset="0"/>
              </a:rPr>
              <a:t>a) per i </a:t>
            </a:r>
            <a:r>
              <a:rPr lang="it-IT" sz="1400" b="1" dirty="0">
                <a:latin typeface="Arial" panose="020B0604020202020204" pitchFamily="34" charset="0"/>
                <a:cs typeface="Arial" panose="020B0604020202020204" pitchFamily="34" charset="0"/>
              </a:rPr>
              <a:t>lavori di importo pari o inferiore a 2.000.000 di euro</a:t>
            </a:r>
            <a:r>
              <a:rPr lang="it-IT" sz="1400" dirty="0">
                <a:latin typeface="Arial" panose="020B0604020202020204" pitchFamily="34" charset="0"/>
                <a:cs typeface="Arial" panose="020B0604020202020204" pitchFamily="34" charset="0"/>
              </a:rPr>
              <a:t>, quando l'affidamento dei lavori avviene con procedure ordinarie, sulla base del progetto esecutivo e con applicazione obbligatoria dell’esecuzione automatica;</a:t>
            </a:r>
          </a:p>
          <a:p>
            <a:r>
              <a:rPr lang="it-IT" sz="1400" dirty="0">
                <a:latin typeface="Arial" panose="020B0604020202020204" pitchFamily="34" charset="0"/>
                <a:cs typeface="Arial" panose="020B0604020202020204" pitchFamily="34" charset="0"/>
              </a:rPr>
              <a:t>b) per i servizi e le forniture con </a:t>
            </a:r>
            <a:r>
              <a:rPr lang="it-IT" sz="1400" b="1" dirty="0">
                <a:latin typeface="Arial" panose="020B0604020202020204" pitchFamily="34" charset="0"/>
                <a:cs typeface="Arial" panose="020B0604020202020204" pitchFamily="34" charset="0"/>
              </a:rPr>
              <a:t>caratteristiche standardizzate </a:t>
            </a:r>
            <a:r>
              <a:rPr lang="it-IT" sz="1400" dirty="0">
                <a:latin typeface="Arial" panose="020B0604020202020204" pitchFamily="34" charset="0"/>
                <a:cs typeface="Arial" panose="020B0604020202020204" pitchFamily="34" charset="0"/>
              </a:rPr>
              <a:t>o le cui condizioni sono definite dal mercato; </a:t>
            </a:r>
          </a:p>
          <a:p>
            <a:r>
              <a:rPr lang="it-IT" sz="1400" dirty="0">
                <a:latin typeface="Arial" panose="020B0604020202020204" pitchFamily="34" charset="0"/>
                <a:cs typeface="Arial" panose="020B0604020202020204" pitchFamily="34" charset="0"/>
              </a:rPr>
              <a:t>c) per i </a:t>
            </a:r>
            <a:r>
              <a:rPr lang="it-IT" sz="1400" b="1" dirty="0">
                <a:latin typeface="Arial" panose="020B0604020202020204" pitchFamily="34" charset="0"/>
                <a:cs typeface="Arial" panose="020B0604020202020204" pitchFamily="34" charset="0"/>
              </a:rPr>
              <a:t>servizi e le forniture di importo fino a 40.000 euro</a:t>
            </a:r>
            <a:r>
              <a:rPr lang="it-IT" sz="1400" dirty="0">
                <a:latin typeface="Arial" panose="020B0604020202020204" pitchFamily="34" charset="0"/>
                <a:cs typeface="Arial" panose="020B0604020202020204" pitchFamily="34" charset="0"/>
              </a:rPr>
              <a:t>, nonché per i servizi e le forniture di importo pari o superiore a 40.000 euro e sino alla soglia di cui all’articolo 35 solo </a:t>
            </a:r>
            <a:r>
              <a:rPr lang="it-IT" sz="1400" b="1" dirty="0">
                <a:latin typeface="Arial" panose="020B0604020202020204" pitchFamily="34" charset="0"/>
                <a:cs typeface="Arial" panose="020B0604020202020204" pitchFamily="34" charset="0"/>
              </a:rPr>
              <a:t>se caratterizzati da elevata ripetitività</a:t>
            </a:r>
            <a:r>
              <a:rPr lang="it-IT" sz="1400" dirty="0">
                <a:latin typeface="Arial" panose="020B0604020202020204" pitchFamily="34" charset="0"/>
                <a:cs typeface="Arial" panose="020B0604020202020204" pitchFamily="34" charset="0"/>
              </a:rPr>
              <a:t>, fatta eccezione per quelli di notevole contenuto tecnologico o che hanno un carattere innovativo.</a:t>
            </a:r>
          </a:p>
        </p:txBody>
      </p:sp>
    </p:spTree>
    <p:extLst>
      <p:ext uri="{BB962C8B-B14F-4D97-AF65-F5344CB8AC3E}">
        <p14:creationId xmlns:p14="http://schemas.microsoft.com/office/powerpoint/2010/main" val="728268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CA8604FA-2307-5D47-AC50-EABA282EB49B}"/>
              </a:ext>
            </a:extLst>
          </p:cNvPr>
          <p:cNvSpPr>
            <a:spLocks noGrp="1"/>
          </p:cNvSpPr>
          <p:nvPr>
            <p:ph type="sldNum" sz="quarter" idx="4"/>
          </p:nvPr>
        </p:nvSpPr>
        <p:spPr/>
        <p:txBody>
          <a:bodyPr/>
          <a:lstStyle/>
          <a:p>
            <a:fld id="{E721C07E-6ECB-1E4D-B61E-6B0583E84734}" type="slidenum">
              <a:rPr lang="it-IT" smtClean="0"/>
              <a:pPr/>
              <a:t>5</a:t>
            </a:fld>
            <a:endParaRPr lang="it-IT" dirty="0"/>
          </a:p>
        </p:txBody>
      </p:sp>
      <p:sp>
        <p:nvSpPr>
          <p:cNvPr id="3" name="Titolo 1">
            <a:extLst>
              <a:ext uri="{FF2B5EF4-FFF2-40B4-BE49-F238E27FC236}">
                <a16:creationId xmlns:a16="http://schemas.microsoft.com/office/drawing/2014/main" id="{D7B78E0B-9F31-45BD-BC7A-939DDAD57E45}"/>
              </a:ext>
            </a:extLst>
          </p:cNvPr>
          <p:cNvSpPr txBox="1">
            <a:spLocks/>
          </p:cNvSpPr>
          <p:nvPr/>
        </p:nvSpPr>
        <p:spPr>
          <a:xfrm>
            <a:off x="910945" y="372562"/>
            <a:ext cx="6994099" cy="415925"/>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it-IT" sz="2000" b="1" dirty="0">
                <a:solidFill>
                  <a:srgbClr val="83BB26"/>
                </a:solidFill>
                <a:latin typeface="Arial"/>
                <a:cs typeface="Arial"/>
              </a:rPr>
              <a:t>IL PIANO D’AZIONE NAZIONALE (PAN) GPP</a:t>
            </a:r>
          </a:p>
        </p:txBody>
      </p:sp>
      <p:sp>
        <p:nvSpPr>
          <p:cNvPr id="4" name="Rettangolo 3">
            <a:extLst>
              <a:ext uri="{FF2B5EF4-FFF2-40B4-BE49-F238E27FC236}">
                <a16:creationId xmlns:a16="http://schemas.microsoft.com/office/drawing/2014/main" id="{BF028876-57FC-40C5-A2F1-B5AEDEB9BBD7}"/>
              </a:ext>
            </a:extLst>
          </p:cNvPr>
          <p:cNvSpPr/>
          <p:nvPr/>
        </p:nvSpPr>
        <p:spPr>
          <a:xfrm>
            <a:off x="719034" y="1146655"/>
            <a:ext cx="7375099" cy="3416320"/>
          </a:xfrm>
          <a:prstGeom prst="rect">
            <a:avLst/>
          </a:prstGeom>
        </p:spPr>
        <p:txBody>
          <a:bodyPr wrap="square">
            <a:spAutoFit/>
          </a:bodyPr>
          <a:lstStyle/>
          <a:p>
            <a:r>
              <a:rPr lang="it-IT" dirty="0">
                <a:latin typeface="Arial" panose="020B0604020202020204" pitchFamily="34" charset="0"/>
                <a:cs typeface="Arial" panose="020B0604020202020204" pitchFamily="34" charset="0"/>
              </a:rPr>
              <a:t>Il “</a:t>
            </a:r>
            <a:r>
              <a:rPr lang="it-IT" dirty="0">
                <a:solidFill>
                  <a:srgbClr val="C00000"/>
                </a:solidFill>
                <a:latin typeface="Arial" panose="020B0604020202020204" pitchFamily="34" charset="0"/>
                <a:cs typeface="Arial" panose="020B0604020202020204" pitchFamily="34" charset="0"/>
              </a:rPr>
              <a:t>Piano d’azione per la sostenibilità ambientale dei consumi della pubblica amministrazione” </a:t>
            </a:r>
            <a:r>
              <a:rPr lang="it-IT" dirty="0">
                <a:solidFill>
                  <a:schemeClr val="tx1">
                    <a:lumMod val="65000"/>
                    <a:lumOff val="35000"/>
                  </a:schemeClr>
                </a:solidFill>
                <a:latin typeface="Arial" panose="020B0604020202020204" pitchFamily="34" charset="0"/>
                <a:cs typeface="Arial" panose="020B0604020202020204" pitchFamily="34" charset="0"/>
              </a:rPr>
              <a:t>(</a:t>
            </a:r>
            <a:r>
              <a:rPr lang="it-IT" dirty="0">
                <a:solidFill>
                  <a:srgbClr val="C00000"/>
                </a:solidFill>
                <a:latin typeface="Arial" panose="020B0604020202020204" pitchFamily="34" charset="0"/>
                <a:cs typeface="Arial" panose="020B0604020202020204" pitchFamily="34" charset="0"/>
              </a:rPr>
              <a:t>PAN GPP</a:t>
            </a:r>
            <a:r>
              <a:rPr lang="it-IT" dirty="0">
                <a:latin typeface="Arial" panose="020B0604020202020204" pitchFamily="34" charset="0"/>
                <a:cs typeface="Arial" panose="020B0604020202020204" pitchFamily="34" charset="0"/>
              </a:rPr>
              <a:t>), è stato approvato con Decreto del Ministero dell’Ambiente, di concerto con il Ministro dell’Economia e delle Finanze e con il Ministro dello Sviluppo Economico</a:t>
            </a:r>
            <a:r>
              <a:rPr lang="it-IT" dirty="0">
                <a:solidFill>
                  <a:schemeClr val="tx1">
                    <a:lumMod val="65000"/>
                    <a:lumOff val="35000"/>
                  </a:schemeClr>
                </a:solidFill>
                <a:latin typeface="Arial" panose="020B0604020202020204" pitchFamily="34" charset="0"/>
                <a:cs typeface="Arial" panose="020B0604020202020204" pitchFamily="34" charset="0"/>
              </a:rPr>
              <a:t> </a:t>
            </a:r>
            <a:r>
              <a:rPr lang="it-IT" dirty="0">
                <a:solidFill>
                  <a:srgbClr val="C00000"/>
                </a:solidFill>
                <a:latin typeface="Arial" panose="020B0604020202020204" pitchFamily="34" charset="0"/>
                <a:cs typeface="Arial" panose="020B0604020202020204" pitchFamily="34" charset="0"/>
              </a:rPr>
              <a:t>n.135 del 11 aprile 2008</a:t>
            </a:r>
            <a:r>
              <a:rPr lang="it-IT" b="1" dirty="0">
                <a:latin typeface="Arial" panose="020B0604020202020204" pitchFamily="34" charset="0"/>
                <a:cs typeface="Arial" panose="020B0604020202020204" pitchFamily="34" charset="0"/>
              </a:rPr>
              <a:t>,</a:t>
            </a:r>
            <a:r>
              <a:rPr lang="it-IT" dirty="0">
                <a:latin typeface="Arial" panose="020B0604020202020204" pitchFamily="34" charset="0"/>
                <a:cs typeface="Arial" panose="020B0604020202020204" pitchFamily="34" charset="0"/>
              </a:rPr>
              <a:t> pubblicato su GURI n. 107 del 8 maggio 2008 e ora rivisto con il Decreto 10 Aprile 2013.</a:t>
            </a:r>
          </a:p>
          <a:p>
            <a:r>
              <a:rPr lang="it-IT" dirty="0">
                <a:latin typeface="Arial" panose="020B0604020202020204" pitchFamily="34" charset="0"/>
                <a:cs typeface="Arial" panose="020B0604020202020204" pitchFamily="34" charset="0"/>
              </a:rPr>
              <a:t>Il</a:t>
            </a:r>
            <a:r>
              <a:rPr lang="it-IT" dirty="0">
                <a:solidFill>
                  <a:schemeClr val="tx1">
                    <a:lumMod val="65000"/>
                    <a:lumOff val="35000"/>
                  </a:schemeClr>
                </a:solidFill>
                <a:latin typeface="Arial" panose="020B0604020202020204" pitchFamily="34" charset="0"/>
                <a:cs typeface="Arial" panose="020B0604020202020204" pitchFamily="34" charset="0"/>
              </a:rPr>
              <a:t> </a:t>
            </a:r>
            <a:r>
              <a:rPr lang="it-IT" dirty="0">
                <a:solidFill>
                  <a:srgbClr val="C00000"/>
                </a:solidFill>
                <a:latin typeface="Arial" panose="020B0604020202020204" pitchFamily="34" charset="0"/>
                <a:cs typeface="Arial" panose="020B0604020202020204" pitchFamily="34" charset="0"/>
              </a:rPr>
              <a:t>PAN rivisto (2013) fissa l’obiettivo di GPP al 50%</a:t>
            </a:r>
            <a:r>
              <a:rPr lang="it-IT" dirty="0">
                <a:solidFill>
                  <a:schemeClr val="tx1">
                    <a:lumMod val="65000"/>
                    <a:lumOff val="35000"/>
                  </a:schemeClr>
                </a:solidFill>
                <a:latin typeface="Arial" panose="020B0604020202020204" pitchFamily="34" charset="0"/>
                <a:cs typeface="Arial" panose="020B0604020202020204" pitchFamily="34" charset="0"/>
              </a:rPr>
              <a:t>, </a:t>
            </a:r>
            <a:r>
              <a:rPr lang="it-IT" dirty="0">
                <a:latin typeface="Arial" panose="020B0604020202020204" pitchFamily="34" charset="0"/>
                <a:cs typeface="Arial" panose="020B0604020202020204" pitchFamily="34" charset="0"/>
              </a:rPr>
              <a:t>ovvero che si debbano inserire i criteri ambientali (e sociali) nel 50% degli appalti, espressi in valore monetario, poi </a:t>
            </a:r>
            <a:r>
              <a:rPr lang="it-IT" dirty="0">
                <a:solidFill>
                  <a:srgbClr val="C00000"/>
                </a:solidFill>
                <a:latin typeface="Arial" panose="020B0604020202020204" pitchFamily="34" charset="0"/>
                <a:cs typeface="Arial" panose="020B0604020202020204" pitchFamily="34" charset="0"/>
              </a:rPr>
              <a:t>alzato al 100% con il Codice dei Contratti Pubblici</a:t>
            </a:r>
            <a:r>
              <a:rPr lang="it-IT" dirty="0">
                <a:latin typeface="Arial" panose="020B0604020202020204" pitchFamily="34" charset="0"/>
                <a:cs typeface="Arial" panose="020B0604020202020204" pitchFamily="34" charset="0"/>
              </a:rPr>
              <a:t>.</a:t>
            </a:r>
          </a:p>
          <a:p>
            <a:r>
              <a:rPr lang="it-IT" dirty="0">
                <a:latin typeface="Arial" panose="020B0604020202020204" pitchFamily="34" charset="0"/>
                <a:cs typeface="Arial" panose="020B0604020202020204" pitchFamily="34" charset="0"/>
              </a:rPr>
              <a:t>Si stabilisce </a:t>
            </a:r>
            <a:r>
              <a:rPr lang="it-IT" b="1" dirty="0">
                <a:latin typeface="Arial" panose="020B0604020202020204" pitchFamily="34" charset="0"/>
                <a:cs typeface="Arial" panose="020B0604020202020204" pitchFamily="34" charset="0"/>
              </a:rPr>
              <a:t>chi deve applicare </a:t>
            </a:r>
            <a:r>
              <a:rPr lang="it-IT" dirty="0">
                <a:latin typeface="Arial" panose="020B0604020202020204" pitchFamily="34" charset="0"/>
                <a:cs typeface="Arial" panose="020B0604020202020204" pitchFamily="34" charset="0"/>
              </a:rPr>
              <a:t>il GPP, per quali </a:t>
            </a:r>
            <a:r>
              <a:rPr lang="it-IT" b="1" dirty="0">
                <a:latin typeface="Arial" panose="020B0604020202020204" pitchFamily="34" charset="0"/>
                <a:cs typeface="Arial" panose="020B0604020202020204" pitchFamily="34" charset="0"/>
              </a:rPr>
              <a:t>settori di attività economica</a:t>
            </a:r>
            <a:r>
              <a:rPr lang="it-IT" dirty="0">
                <a:latin typeface="Arial" panose="020B0604020202020204" pitchFamily="34" charset="0"/>
                <a:cs typeface="Arial" panose="020B0604020202020204" pitchFamily="34" charset="0"/>
              </a:rPr>
              <a:t> redigere i Criteri Ambientali Minimi.</a:t>
            </a:r>
          </a:p>
        </p:txBody>
      </p:sp>
    </p:spTree>
    <p:extLst>
      <p:ext uri="{BB962C8B-B14F-4D97-AF65-F5344CB8AC3E}">
        <p14:creationId xmlns:p14="http://schemas.microsoft.com/office/powerpoint/2010/main" val="6206958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CA8604FA-2307-5D47-AC50-EABA282EB49B}"/>
              </a:ext>
            </a:extLst>
          </p:cNvPr>
          <p:cNvSpPr>
            <a:spLocks noGrp="1"/>
          </p:cNvSpPr>
          <p:nvPr>
            <p:ph type="sldNum" sz="quarter" idx="4"/>
          </p:nvPr>
        </p:nvSpPr>
        <p:spPr/>
        <p:txBody>
          <a:bodyPr/>
          <a:lstStyle/>
          <a:p>
            <a:fld id="{E721C07E-6ECB-1E4D-B61E-6B0583E84734}" type="slidenum">
              <a:rPr lang="it-IT" smtClean="0"/>
              <a:pPr/>
              <a:t>50</a:t>
            </a:fld>
            <a:endParaRPr lang="it-IT" dirty="0"/>
          </a:p>
        </p:txBody>
      </p:sp>
      <p:sp>
        <p:nvSpPr>
          <p:cNvPr id="3" name="Titolo 1">
            <a:extLst>
              <a:ext uri="{FF2B5EF4-FFF2-40B4-BE49-F238E27FC236}">
                <a16:creationId xmlns:a16="http://schemas.microsoft.com/office/drawing/2014/main" id="{DF7F8BDF-AD2E-48A1-9F1E-D7537D379554}"/>
              </a:ext>
            </a:extLst>
          </p:cNvPr>
          <p:cNvSpPr txBox="1">
            <a:spLocks/>
          </p:cNvSpPr>
          <p:nvPr/>
        </p:nvSpPr>
        <p:spPr>
          <a:xfrm>
            <a:off x="910945" y="355777"/>
            <a:ext cx="6994099" cy="415925"/>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it-IT" sz="2000" b="1" dirty="0">
                <a:solidFill>
                  <a:srgbClr val="83BB26"/>
                </a:solidFill>
                <a:latin typeface="Arial"/>
                <a:cs typeface="Arial"/>
              </a:rPr>
              <a:t>ART. 95: OFFERTA ECONOMICAMENTE PIU’ VANTAGGIOSA (3)</a:t>
            </a:r>
          </a:p>
        </p:txBody>
      </p:sp>
      <p:sp>
        <p:nvSpPr>
          <p:cNvPr id="4" name="Rettangolo 3">
            <a:extLst>
              <a:ext uri="{FF2B5EF4-FFF2-40B4-BE49-F238E27FC236}">
                <a16:creationId xmlns:a16="http://schemas.microsoft.com/office/drawing/2014/main" id="{1CB52632-7A72-423B-95CF-BF956E8ECDD4}"/>
              </a:ext>
            </a:extLst>
          </p:cNvPr>
          <p:cNvSpPr/>
          <p:nvPr/>
        </p:nvSpPr>
        <p:spPr>
          <a:xfrm>
            <a:off x="719033" y="1173303"/>
            <a:ext cx="7186011" cy="3323987"/>
          </a:xfrm>
          <a:prstGeom prst="rect">
            <a:avLst/>
          </a:prstGeom>
        </p:spPr>
        <p:txBody>
          <a:bodyPr wrap="square">
            <a:spAutoFit/>
          </a:bodyPr>
          <a:lstStyle/>
          <a:p>
            <a:r>
              <a:rPr lang="it-IT" sz="1400" b="1" dirty="0">
                <a:latin typeface="Arial" panose="020B0604020202020204" pitchFamily="34" charset="0"/>
                <a:cs typeface="Arial" panose="020B0604020202020204" pitchFamily="34" charset="0"/>
              </a:rPr>
              <a:t>Criteri oggettivi </a:t>
            </a:r>
            <a:r>
              <a:rPr lang="it-IT" sz="1400" dirty="0">
                <a:latin typeface="Arial" panose="020B0604020202020204" pitchFamily="34" charset="0"/>
                <a:cs typeface="Arial" panose="020B0604020202020204" pitchFamily="34" charset="0"/>
              </a:rPr>
              <a:t>(aspetti qualitativi, ambientali o sociali) dell’OEPV (comma 6):</a:t>
            </a:r>
          </a:p>
          <a:p>
            <a:r>
              <a:rPr lang="it-IT" sz="1400" dirty="0">
                <a:latin typeface="Arial" panose="020B0604020202020204" pitchFamily="34" charset="0"/>
                <a:cs typeface="Arial" panose="020B0604020202020204" pitchFamily="34" charset="0"/>
              </a:rPr>
              <a:t>a) la </a:t>
            </a:r>
            <a:r>
              <a:rPr lang="it-IT" sz="1400" b="1" dirty="0">
                <a:solidFill>
                  <a:srgbClr val="C00000"/>
                </a:solidFill>
                <a:latin typeface="Arial" panose="020B0604020202020204" pitchFamily="34" charset="0"/>
                <a:cs typeface="Arial" panose="020B0604020202020204" pitchFamily="34" charset="0"/>
              </a:rPr>
              <a:t>qualità</a:t>
            </a:r>
            <a:r>
              <a:rPr lang="it-IT" sz="1400" dirty="0">
                <a:solidFill>
                  <a:prstClr val="white">
                    <a:lumMod val="50000"/>
                  </a:prstClr>
                </a:solidFill>
                <a:latin typeface="Arial" panose="020B0604020202020204" pitchFamily="34" charset="0"/>
                <a:cs typeface="Arial" panose="020B0604020202020204" pitchFamily="34" charset="0"/>
              </a:rPr>
              <a:t>, </a:t>
            </a:r>
            <a:r>
              <a:rPr lang="it-IT" sz="1400" dirty="0">
                <a:latin typeface="Arial" panose="020B0604020202020204" pitchFamily="34" charset="0"/>
                <a:cs typeface="Arial" panose="020B0604020202020204" pitchFamily="34" charset="0"/>
              </a:rPr>
              <a:t>che comprende pregio tecnico, caratteristiche estetiche e funzionali, accessibilità per persone disabili, progettazione per tutti gli utenti, certificazioni per sicurezza e salute, </a:t>
            </a:r>
            <a:r>
              <a:rPr lang="it-IT" sz="1400" b="1" dirty="0">
                <a:solidFill>
                  <a:srgbClr val="C00000"/>
                </a:solidFill>
                <a:latin typeface="Arial" panose="020B0604020202020204" pitchFamily="34" charset="0"/>
                <a:cs typeface="Arial" panose="020B0604020202020204" pitchFamily="34" charset="0"/>
              </a:rPr>
              <a:t>caratteristiche sociali, ambientali, contenimento dei consumi energetici e delle risorse ambientali</a:t>
            </a:r>
            <a:r>
              <a:rPr lang="it-IT" sz="1400" dirty="0">
                <a:solidFill>
                  <a:srgbClr val="C00000"/>
                </a:solidFill>
                <a:latin typeface="Arial" panose="020B0604020202020204" pitchFamily="34" charset="0"/>
                <a:cs typeface="Arial" panose="020B0604020202020204" pitchFamily="34" charset="0"/>
              </a:rPr>
              <a:t>, </a:t>
            </a:r>
            <a:r>
              <a:rPr lang="it-IT" sz="1400" dirty="0">
                <a:latin typeface="Arial" panose="020B0604020202020204" pitchFamily="34" charset="0"/>
                <a:cs typeface="Arial" panose="020B0604020202020204" pitchFamily="34" charset="0"/>
              </a:rPr>
              <a:t>caratteristiche innovative, commercializzazione;</a:t>
            </a:r>
          </a:p>
          <a:p>
            <a:r>
              <a:rPr lang="it-IT" sz="1400" dirty="0">
                <a:latin typeface="Arial" panose="020B0604020202020204" pitchFamily="34" charset="0"/>
                <a:cs typeface="Arial" panose="020B0604020202020204" pitchFamily="34" charset="0"/>
              </a:rPr>
              <a:t>b) possesso del </a:t>
            </a:r>
            <a:r>
              <a:rPr lang="it-IT" sz="1400" b="1" dirty="0">
                <a:solidFill>
                  <a:srgbClr val="FF0000"/>
                </a:solidFill>
                <a:latin typeface="Arial" panose="020B0604020202020204" pitchFamily="34" charset="0"/>
                <a:cs typeface="Arial" panose="020B0604020202020204" pitchFamily="34" charset="0"/>
              </a:rPr>
              <a:t>marchio </a:t>
            </a:r>
            <a:r>
              <a:rPr lang="it-IT" sz="1400" b="1" dirty="0" err="1">
                <a:solidFill>
                  <a:srgbClr val="FF0000"/>
                </a:solidFill>
                <a:latin typeface="Arial" panose="020B0604020202020204" pitchFamily="34" charset="0"/>
                <a:cs typeface="Arial" panose="020B0604020202020204" pitchFamily="34" charset="0"/>
              </a:rPr>
              <a:t>Ecolabel</a:t>
            </a:r>
            <a:r>
              <a:rPr lang="it-IT" sz="1400" dirty="0">
                <a:solidFill>
                  <a:prstClr val="white">
                    <a:lumMod val="50000"/>
                  </a:prstClr>
                </a:solidFill>
                <a:latin typeface="Arial" panose="020B0604020202020204" pitchFamily="34" charset="0"/>
                <a:cs typeface="Arial" panose="020B0604020202020204" pitchFamily="34" charset="0"/>
              </a:rPr>
              <a:t>;</a:t>
            </a:r>
          </a:p>
          <a:p>
            <a:r>
              <a:rPr lang="it-IT" sz="1400" dirty="0">
                <a:latin typeface="Arial" panose="020B0604020202020204" pitchFamily="34" charset="0"/>
                <a:cs typeface="Arial" panose="020B0604020202020204" pitchFamily="34" charset="0"/>
              </a:rPr>
              <a:t>c) </a:t>
            </a:r>
            <a:r>
              <a:rPr lang="it-IT" sz="1400" b="1" dirty="0">
                <a:solidFill>
                  <a:srgbClr val="C00000"/>
                </a:solidFill>
                <a:latin typeface="Arial" panose="020B0604020202020204" pitchFamily="34" charset="0"/>
                <a:cs typeface="Arial" panose="020B0604020202020204" pitchFamily="34" charset="0"/>
              </a:rPr>
              <a:t>costo di utilizzazione e manutenzione</a:t>
            </a:r>
            <a:r>
              <a:rPr lang="it-IT" sz="1400" b="1" dirty="0">
                <a:solidFill>
                  <a:prstClr val="white">
                    <a:lumMod val="50000"/>
                  </a:prstClr>
                </a:solidFill>
                <a:latin typeface="Arial" panose="020B0604020202020204" pitchFamily="34" charset="0"/>
                <a:cs typeface="Arial" panose="020B0604020202020204" pitchFamily="34" charset="0"/>
              </a:rPr>
              <a:t> </a:t>
            </a:r>
            <a:r>
              <a:rPr lang="it-IT" sz="1400" dirty="0">
                <a:latin typeface="Arial" panose="020B0604020202020204" pitchFamily="34" charset="0"/>
                <a:cs typeface="Arial" panose="020B0604020202020204" pitchFamily="34" charset="0"/>
              </a:rPr>
              <a:t>avuto anche riguardo ai consumi di energia e delle risorse naturali, alle emissioni inquinanti e ai costi complessivi, inclusi quelli esterni e di mitigazione degli impatti dei cambiamenti climatici, riferiti all'intero ciclo di vita dell'opera, bene o servizio, con l'obiettivo strategico di un uso più efficiente delle risorse e di un'economia circolare che promuova ambiente e occupazione;</a:t>
            </a:r>
          </a:p>
          <a:p>
            <a:r>
              <a:rPr lang="it-IT" sz="1400" dirty="0">
                <a:latin typeface="Arial" panose="020B0604020202020204" pitchFamily="34" charset="0"/>
                <a:cs typeface="Arial" panose="020B0604020202020204" pitchFamily="34" charset="0"/>
              </a:rPr>
              <a:t>d) compensazione delle </a:t>
            </a:r>
            <a:r>
              <a:rPr lang="it-IT" sz="1400" b="1" dirty="0">
                <a:solidFill>
                  <a:srgbClr val="FF0000"/>
                </a:solidFill>
                <a:latin typeface="Arial" panose="020B0604020202020204" pitchFamily="34" charset="0"/>
                <a:cs typeface="Arial" panose="020B0604020202020204" pitchFamily="34" charset="0"/>
              </a:rPr>
              <a:t>emissioni di gas ad effetto serra </a:t>
            </a:r>
            <a:r>
              <a:rPr lang="it-IT" sz="1400" dirty="0">
                <a:latin typeface="Arial" panose="020B0604020202020204" pitchFamily="34" charset="0"/>
                <a:cs typeface="Arial" panose="020B0604020202020204" pitchFamily="34" charset="0"/>
              </a:rPr>
              <a:t>associate;</a:t>
            </a:r>
          </a:p>
          <a:p>
            <a:r>
              <a:rPr lang="it-IT" sz="1400" dirty="0">
                <a:latin typeface="Arial" panose="020B0604020202020204" pitchFamily="34" charset="0"/>
                <a:cs typeface="Arial" panose="020B0604020202020204" pitchFamily="34" charset="0"/>
              </a:rPr>
              <a:t>e) organizzazione </a:t>
            </a:r>
            <a:r>
              <a:rPr lang="it-IT" sz="1400" b="1" dirty="0">
                <a:latin typeface="Arial" panose="020B0604020202020204" pitchFamily="34" charset="0"/>
                <a:cs typeface="Arial" panose="020B0604020202020204" pitchFamily="34" charset="0"/>
              </a:rPr>
              <a:t>qualifica e esperienza del personale</a:t>
            </a:r>
            <a:r>
              <a:rPr lang="it-IT" sz="1400" dirty="0">
                <a:latin typeface="Arial" panose="020B0604020202020204" pitchFamily="34" charset="0"/>
                <a:cs typeface="Arial" panose="020B0604020202020204" pitchFamily="34" charset="0"/>
              </a:rPr>
              <a:t>;</a:t>
            </a:r>
          </a:p>
          <a:p>
            <a:r>
              <a:rPr lang="it-IT" sz="1400" dirty="0">
                <a:latin typeface="Arial" panose="020B0604020202020204" pitchFamily="34" charset="0"/>
                <a:cs typeface="Arial" panose="020B0604020202020204" pitchFamily="34" charset="0"/>
              </a:rPr>
              <a:t>f) servizio </a:t>
            </a:r>
            <a:r>
              <a:rPr lang="it-IT" sz="1400" b="1" dirty="0">
                <a:latin typeface="Arial" panose="020B0604020202020204" pitchFamily="34" charset="0"/>
                <a:cs typeface="Arial" panose="020B0604020202020204" pitchFamily="34" charset="0"/>
              </a:rPr>
              <a:t>post-vendita e assistenza tecnica</a:t>
            </a:r>
          </a:p>
          <a:p>
            <a:r>
              <a:rPr lang="it-IT" sz="1400" dirty="0">
                <a:latin typeface="Arial" panose="020B0604020202020204" pitchFamily="34" charset="0"/>
                <a:cs typeface="Arial" panose="020B0604020202020204" pitchFamily="34" charset="0"/>
              </a:rPr>
              <a:t>g) condizioni di </a:t>
            </a:r>
            <a:r>
              <a:rPr lang="it-IT" sz="1400" b="1" dirty="0">
                <a:latin typeface="Arial" panose="020B0604020202020204" pitchFamily="34" charset="0"/>
                <a:cs typeface="Arial" panose="020B0604020202020204" pitchFamily="34" charset="0"/>
              </a:rPr>
              <a:t>consegna</a:t>
            </a:r>
          </a:p>
        </p:txBody>
      </p:sp>
    </p:spTree>
    <p:extLst>
      <p:ext uri="{BB962C8B-B14F-4D97-AF65-F5344CB8AC3E}">
        <p14:creationId xmlns:p14="http://schemas.microsoft.com/office/powerpoint/2010/main" val="36748991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CA8604FA-2307-5D47-AC50-EABA282EB49B}"/>
              </a:ext>
            </a:extLst>
          </p:cNvPr>
          <p:cNvSpPr>
            <a:spLocks noGrp="1"/>
          </p:cNvSpPr>
          <p:nvPr>
            <p:ph type="sldNum" sz="quarter" idx="4"/>
          </p:nvPr>
        </p:nvSpPr>
        <p:spPr/>
        <p:txBody>
          <a:bodyPr/>
          <a:lstStyle/>
          <a:p>
            <a:fld id="{E721C07E-6ECB-1E4D-B61E-6B0583E84734}" type="slidenum">
              <a:rPr lang="it-IT" smtClean="0"/>
              <a:pPr/>
              <a:t>51</a:t>
            </a:fld>
            <a:endParaRPr lang="it-IT" dirty="0"/>
          </a:p>
        </p:txBody>
      </p:sp>
      <p:sp>
        <p:nvSpPr>
          <p:cNvPr id="3" name="Titolo 1">
            <a:extLst>
              <a:ext uri="{FF2B5EF4-FFF2-40B4-BE49-F238E27FC236}">
                <a16:creationId xmlns:a16="http://schemas.microsoft.com/office/drawing/2014/main" id="{8B98E74D-4867-4017-ACDF-72B5A26930F0}"/>
              </a:ext>
            </a:extLst>
          </p:cNvPr>
          <p:cNvSpPr txBox="1">
            <a:spLocks/>
          </p:cNvSpPr>
          <p:nvPr/>
        </p:nvSpPr>
        <p:spPr>
          <a:xfrm>
            <a:off x="967389" y="378355"/>
            <a:ext cx="6994099" cy="415925"/>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it-IT" sz="2000" b="1" dirty="0">
                <a:solidFill>
                  <a:srgbClr val="83BB26"/>
                </a:solidFill>
                <a:latin typeface="Arial"/>
                <a:cs typeface="Arial"/>
              </a:rPr>
              <a:t>ART. 95: OFFERTA ECONOMICAMENTE PIU’ VANTAGGIOSA (4)</a:t>
            </a:r>
          </a:p>
        </p:txBody>
      </p:sp>
      <p:sp>
        <p:nvSpPr>
          <p:cNvPr id="4" name="Rettangolo 3">
            <a:extLst>
              <a:ext uri="{FF2B5EF4-FFF2-40B4-BE49-F238E27FC236}">
                <a16:creationId xmlns:a16="http://schemas.microsoft.com/office/drawing/2014/main" id="{C9A1908A-1EF4-405E-B965-A92B416F2294}"/>
              </a:ext>
            </a:extLst>
          </p:cNvPr>
          <p:cNvSpPr/>
          <p:nvPr/>
        </p:nvSpPr>
        <p:spPr>
          <a:xfrm>
            <a:off x="719034" y="1151096"/>
            <a:ext cx="6748566" cy="3323987"/>
          </a:xfrm>
          <a:prstGeom prst="rect">
            <a:avLst/>
          </a:prstGeom>
        </p:spPr>
        <p:txBody>
          <a:bodyPr wrap="square">
            <a:spAutoFit/>
          </a:bodyPr>
          <a:lstStyle/>
          <a:p>
            <a:r>
              <a:rPr lang="it-IT" sz="1400" dirty="0">
                <a:latin typeface="Arial" panose="020B0604020202020204" pitchFamily="34" charset="0"/>
                <a:cs typeface="Arial" panose="020B0604020202020204" pitchFamily="34" charset="0"/>
              </a:rPr>
              <a:t>10-bis. La stazione appaltante, al fine di assicurare l'effettiva individuazione del miglior rapporto qualità/prezzo, valorizza gli elementi qualitativi dell'offerta e individua criteri tali da garantire un confronto concorrenziale effettivo sui profili tecnici. A tal fine la stazione appaltante stabilisce un </a:t>
            </a:r>
            <a:r>
              <a:rPr lang="it-IT" sz="1400" b="1" dirty="0">
                <a:solidFill>
                  <a:srgbClr val="C00000"/>
                </a:solidFill>
                <a:latin typeface="Arial" panose="020B0604020202020204" pitchFamily="34" charset="0"/>
                <a:cs typeface="Arial" panose="020B0604020202020204" pitchFamily="34" charset="0"/>
              </a:rPr>
              <a:t>tetto massimo per il punteggio economico </a:t>
            </a:r>
            <a:r>
              <a:rPr lang="it-IT" sz="1400" dirty="0">
                <a:solidFill>
                  <a:srgbClr val="C00000"/>
                </a:solidFill>
                <a:latin typeface="Arial" panose="020B0604020202020204" pitchFamily="34" charset="0"/>
                <a:cs typeface="Arial" panose="020B0604020202020204" pitchFamily="34" charset="0"/>
              </a:rPr>
              <a:t>entro i</a:t>
            </a:r>
            <a:r>
              <a:rPr lang="it-IT" sz="1400" b="1" dirty="0">
                <a:solidFill>
                  <a:srgbClr val="C00000"/>
                </a:solidFill>
                <a:latin typeface="Arial" panose="020B0604020202020204" pitchFamily="34" charset="0"/>
                <a:cs typeface="Arial" panose="020B0604020202020204" pitchFamily="34" charset="0"/>
              </a:rPr>
              <a:t>l limite del 30%</a:t>
            </a:r>
            <a:r>
              <a:rPr lang="it-IT" sz="1400" b="1" dirty="0">
                <a:solidFill>
                  <a:prstClr val="white">
                    <a:lumMod val="50000"/>
                  </a:prstClr>
                </a:solidFill>
                <a:latin typeface="Arial" panose="020B0604020202020204" pitchFamily="34" charset="0"/>
                <a:cs typeface="Arial" panose="020B0604020202020204" pitchFamily="34" charset="0"/>
              </a:rPr>
              <a:t>.</a:t>
            </a:r>
          </a:p>
          <a:p>
            <a:r>
              <a:rPr lang="it-IT" sz="1400" dirty="0">
                <a:latin typeface="Arial" panose="020B0604020202020204" pitchFamily="34" charset="0"/>
                <a:cs typeface="Arial" panose="020B0604020202020204" pitchFamily="34" charset="0"/>
              </a:rPr>
              <a:t>11. I criteri di aggiudicazione sono considerati connessi all'oggetto dell'appalto ove riguardino lavori, forniture o servizi da fornire nell'ambito di tale appalto </a:t>
            </a:r>
            <a:r>
              <a:rPr lang="it-IT" sz="1400" b="1" dirty="0">
                <a:solidFill>
                  <a:srgbClr val="C00000"/>
                </a:solidFill>
                <a:latin typeface="Arial" panose="020B0604020202020204" pitchFamily="34" charset="0"/>
                <a:cs typeface="Arial" panose="020B0604020202020204" pitchFamily="34" charset="0"/>
              </a:rPr>
              <a:t>sotto qualsiasi aspetto e in qualsiasi fase del loro ciclo di vita</a:t>
            </a:r>
            <a:r>
              <a:rPr lang="it-IT" sz="1400" b="1" dirty="0">
                <a:latin typeface="Arial" panose="020B0604020202020204" pitchFamily="34" charset="0"/>
                <a:cs typeface="Arial" panose="020B0604020202020204" pitchFamily="34" charset="0"/>
              </a:rPr>
              <a:t>, compresi fattori coinvolti nel processo specifico di produzione, fornitura o scambio di questi lavori, forniture o servizi o in un processo specifico per una fase successiva del loro ciclo di vita</a:t>
            </a:r>
            <a:r>
              <a:rPr lang="it-IT" sz="1400" dirty="0">
                <a:latin typeface="Arial" panose="020B0604020202020204" pitchFamily="34" charset="0"/>
                <a:cs typeface="Arial" panose="020B0604020202020204" pitchFamily="34" charset="0"/>
              </a:rPr>
              <a:t>, anche se questi fattori non sono parte del loro contenuto sostanziale.</a:t>
            </a:r>
          </a:p>
          <a:p>
            <a:r>
              <a:rPr lang="it-IT" sz="1400" dirty="0">
                <a:latin typeface="Arial" panose="020B0604020202020204" pitchFamily="34" charset="0"/>
                <a:cs typeface="Arial" panose="020B0604020202020204" pitchFamily="34" charset="0"/>
              </a:rPr>
              <a:t>13 (…) Le stazioni appaltanti Indicano altresì il maggior punteggio relativo all'offerta concernente beni, lavori o servizi che </a:t>
            </a:r>
            <a:r>
              <a:rPr lang="it-IT" sz="1400" dirty="0">
                <a:solidFill>
                  <a:srgbClr val="C00000"/>
                </a:solidFill>
                <a:latin typeface="Arial" panose="020B0604020202020204" pitchFamily="34" charset="0"/>
                <a:cs typeface="Arial" panose="020B0604020202020204" pitchFamily="34" charset="0"/>
              </a:rPr>
              <a:t>presentano un </a:t>
            </a:r>
            <a:r>
              <a:rPr lang="it-IT" sz="1400" b="1" dirty="0">
                <a:solidFill>
                  <a:srgbClr val="C00000"/>
                </a:solidFill>
                <a:latin typeface="Arial" panose="020B0604020202020204" pitchFamily="34" charset="0"/>
                <a:cs typeface="Arial" panose="020B0604020202020204" pitchFamily="34" charset="0"/>
              </a:rPr>
              <a:t>minore impatto sulla salute e sull'ambiente </a:t>
            </a:r>
            <a:r>
              <a:rPr lang="it-IT" sz="1400" dirty="0">
                <a:solidFill>
                  <a:srgbClr val="C00000"/>
                </a:solidFill>
                <a:latin typeface="Arial" panose="020B0604020202020204" pitchFamily="34" charset="0"/>
                <a:cs typeface="Arial" panose="020B0604020202020204" pitchFamily="34" charset="0"/>
              </a:rPr>
              <a:t>ivi inclusi i beni o prodotti da filiera corta o a chilometro zero.</a:t>
            </a:r>
          </a:p>
        </p:txBody>
      </p:sp>
    </p:spTree>
    <p:extLst>
      <p:ext uri="{BB962C8B-B14F-4D97-AF65-F5344CB8AC3E}">
        <p14:creationId xmlns:p14="http://schemas.microsoft.com/office/powerpoint/2010/main" val="17067536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CA8604FA-2307-5D47-AC50-EABA282EB49B}"/>
              </a:ext>
            </a:extLst>
          </p:cNvPr>
          <p:cNvSpPr>
            <a:spLocks noGrp="1"/>
          </p:cNvSpPr>
          <p:nvPr>
            <p:ph type="sldNum" sz="quarter" idx="4"/>
          </p:nvPr>
        </p:nvSpPr>
        <p:spPr/>
        <p:txBody>
          <a:bodyPr/>
          <a:lstStyle/>
          <a:p>
            <a:fld id="{E721C07E-6ECB-1E4D-B61E-6B0583E84734}" type="slidenum">
              <a:rPr lang="it-IT" smtClean="0"/>
              <a:pPr/>
              <a:t>52</a:t>
            </a:fld>
            <a:endParaRPr lang="it-IT" dirty="0"/>
          </a:p>
        </p:txBody>
      </p:sp>
      <p:sp>
        <p:nvSpPr>
          <p:cNvPr id="9" name="Titolo 1">
            <a:extLst>
              <a:ext uri="{FF2B5EF4-FFF2-40B4-BE49-F238E27FC236}">
                <a16:creationId xmlns:a16="http://schemas.microsoft.com/office/drawing/2014/main" id="{9B544D82-F790-4EF3-8A5A-BC6A984468B5}"/>
              </a:ext>
            </a:extLst>
          </p:cNvPr>
          <p:cNvSpPr txBox="1">
            <a:spLocks/>
          </p:cNvSpPr>
          <p:nvPr/>
        </p:nvSpPr>
        <p:spPr>
          <a:xfrm>
            <a:off x="719034" y="276755"/>
            <a:ext cx="6858633" cy="415925"/>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it-IT" sz="2000" b="1" dirty="0">
              <a:solidFill>
                <a:srgbClr val="83BB26"/>
              </a:solidFill>
              <a:latin typeface="Arial"/>
              <a:cs typeface="Arial"/>
            </a:endParaRPr>
          </a:p>
        </p:txBody>
      </p:sp>
      <p:sp>
        <p:nvSpPr>
          <p:cNvPr id="3" name="Rettangolo 2">
            <a:extLst>
              <a:ext uri="{FF2B5EF4-FFF2-40B4-BE49-F238E27FC236}">
                <a16:creationId xmlns:a16="http://schemas.microsoft.com/office/drawing/2014/main" id="{2EDCFC9A-937C-4045-9504-8897711C9B6D}"/>
              </a:ext>
            </a:extLst>
          </p:cNvPr>
          <p:cNvSpPr/>
          <p:nvPr/>
        </p:nvSpPr>
        <p:spPr>
          <a:xfrm>
            <a:off x="837498" y="967671"/>
            <a:ext cx="2559547" cy="353943"/>
          </a:xfrm>
          <a:prstGeom prst="rect">
            <a:avLst/>
          </a:prstGeom>
        </p:spPr>
        <p:txBody>
          <a:bodyPr wrap="square">
            <a:spAutoFit/>
          </a:bodyPr>
          <a:lstStyle/>
          <a:p>
            <a:r>
              <a:rPr lang="it-IT" sz="1700" b="1" dirty="0">
                <a:solidFill>
                  <a:srgbClr val="00B050"/>
                </a:solidFill>
              </a:rPr>
              <a:t>Punti rilevanti ai fini GPP</a:t>
            </a:r>
          </a:p>
        </p:txBody>
      </p:sp>
      <p:sp>
        <p:nvSpPr>
          <p:cNvPr id="4" name="Rettangolo 3">
            <a:extLst>
              <a:ext uri="{FF2B5EF4-FFF2-40B4-BE49-F238E27FC236}">
                <a16:creationId xmlns:a16="http://schemas.microsoft.com/office/drawing/2014/main" id="{64C87A9D-C105-44D9-84AE-72B18B9A90E5}"/>
              </a:ext>
            </a:extLst>
          </p:cNvPr>
          <p:cNvSpPr/>
          <p:nvPr/>
        </p:nvSpPr>
        <p:spPr>
          <a:xfrm>
            <a:off x="996331" y="223308"/>
            <a:ext cx="7151337" cy="646331"/>
          </a:xfrm>
          <a:prstGeom prst="rect">
            <a:avLst/>
          </a:prstGeom>
        </p:spPr>
        <p:txBody>
          <a:bodyPr wrap="square">
            <a:spAutoFit/>
          </a:bodyPr>
          <a:lstStyle/>
          <a:p>
            <a:r>
              <a:rPr lang="it-IT" b="1" dirty="0">
                <a:solidFill>
                  <a:srgbClr val="FF0000"/>
                </a:solidFill>
              </a:rPr>
              <a:t>Consiglio di Stato 17 aprile 2018, n. 2317 - Appalto di gestione bar e distributori automatici di alimenti e bevande Asl di Pescara </a:t>
            </a:r>
          </a:p>
        </p:txBody>
      </p:sp>
      <p:sp>
        <p:nvSpPr>
          <p:cNvPr id="5" name="Rettangolo 4">
            <a:extLst>
              <a:ext uri="{FF2B5EF4-FFF2-40B4-BE49-F238E27FC236}">
                <a16:creationId xmlns:a16="http://schemas.microsoft.com/office/drawing/2014/main" id="{B8C6954E-B29D-4C2F-BEDD-F26A09F6A0FA}"/>
              </a:ext>
            </a:extLst>
          </p:cNvPr>
          <p:cNvSpPr/>
          <p:nvPr/>
        </p:nvSpPr>
        <p:spPr>
          <a:xfrm>
            <a:off x="304800" y="1420881"/>
            <a:ext cx="3860799" cy="2631490"/>
          </a:xfrm>
          <a:prstGeom prst="rect">
            <a:avLst/>
          </a:prstGeom>
        </p:spPr>
        <p:txBody>
          <a:bodyPr wrap="square">
            <a:spAutoFit/>
          </a:bodyPr>
          <a:lstStyle/>
          <a:p>
            <a:pPr marL="342900" lvl="0" indent="-342900" algn="just">
              <a:buFont typeface="Arial" panose="020B0604020202020204" pitchFamily="34" charset="0"/>
              <a:buChar char="•"/>
            </a:pPr>
            <a:r>
              <a:rPr lang="it-IT" sz="1500" dirty="0"/>
              <a:t>Aggiudicazione secondo criterio dell’OEPV</a:t>
            </a:r>
          </a:p>
          <a:p>
            <a:pPr marL="342900" lvl="0" indent="-342900" algn="just">
              <a:buFont typeface="Arial" panose="020B0604020202020204" pitchFamily="34" charset="0"/>
              <a:buChar char="•"/>
            </a:pPr>
            <a:r>
              <a:rPr lang="it-IT" sz="1500" dirty="0"/>
              <a:t>La documentazione di gara </a:t>
            </a:r>
            <a:r>
              <a:rPr lang="it-IT" sz="1500" b="1" dirty="0"/>
              <a:t>deve includere le specifiche tecniche </a:t>
            </a:r>
            <a:r>
              <a:rPr lang="it-IT" sz="1500" dirty="0"/>
              <a:t>e le </a:t>
            </a:r>
            <a:r>
              <a:rPr lang="it-IT" sz="1500" b="1" dirty="0"/>
              <a:t>clausole contrattuali </a:t>
            </a:r>
            <a:r>
              <a:rPr lang="it-IT" sz="1500" dirty="0"/>
              <a:t>previste nei CAM </a:t>
            </a:r>
          </a:p>
          <a:p>
            <a:pPr marL="342900" lvl="0" indent="-342900" algn="just">
              <a:buFont typeface="Arial" panose="020B0604020202020204" pitchFamily="34" charset="0"/>
              <a:buChar char="•"/>
            </a:pPr>
            <a:r>
              <a:rPr lang="it-IT" sz="1500" dirty="0"/>
              <a:t>I criteri premianti devono essere semplicemente “tenuti in considerazione”</a:t>
            </a:r>
          </a:p>
          <a:p>
            <a:pPr marL="342900" lvl="0" indent="-342900" algn="just">
              <a:buFont typeface="Arial" panose="020B0604020202020204" pitchFamily="34" charset="0"/>
              <a:buChar char="•"/>
            </a:pPr>
            <a:r>
              <a:rPr lang="it-IT" sz="1500" u="sng" dirty="0"/>
              <a:t>Non</a:t>
            </a:r>
            <a:r>
              <a:rPr lang="it-IT" sz="1500" dirty="0"/>
              <a:t> vi è quindi una corrispondenza tra i criteri di valutazione delle offerte e i criteri premianti</a:t>
            </a:r>
          </a:p>
          <a:p>
            <a:pPr marL="342900" lvl="0" indent="-342900" algn="just">
              <a:buFont typeface="Arial" panose="020B0604020202020204" pitchFamily="34" charset="0"/>
              <a:buChar char="•"/>
            </a:pPr>
            <a:r>
              <a:rPr lang="it-IT" sz="1500" dirty="0"/>
              <a:t>Le </a:t>
            </a:r>
            <a:r>
              <a:rPr lang="it-IT" sz="1500" dirty="0" err="1"/>
              <a:t>ss.aa</a:t>
            </a:r>
            <a:r>
              <a:rPr lang="it-IT" sz="1500" dirty="0"/>
              <a:t>. sono comunque “invitate” a utilizzare i criteri premianti</a:t>
            </a:r>
          </a:p>
        </p:txBody>
      </p:sp>
      <p:sp>
        <p:nvSpPr>
          <p:cNvPr id="6" name="Rettangolo 5">
            <a:extLst>
              <a:ext uri="{FF2B5EF4-FFF2-40B4-BE49-F238E27FC236}">
                <a16:creationId xmlns:a16="http://schemas.microsoft.com/office/drawing/2014/main" id="{EB99C597-5F63-49A0-A9F3-2559CA1ADD8F}"/>
              </a:ext>
            </a:extLst>
          </p:cNvPr>
          <p:cNvSpPr/>
          <p:nvPr/>
        </p:nvSpPr>
        <p:spPr>
          <a:xfrm>
            <a:off x="4485762" y="1365251"/>
            <a:ext cx="4027712" cy="2631490"/>
          </a:xfrm>
          <a:prstGeom prst="rect">
            <a:avLst/>
          </a:prstGeom>
        </p:spPr>
        <p:txBody>
          <a:bodyPr wrap="square">
            <a:spAutoFit/>
          </a:bodyPr>
          <a:lstStyle/>
          <a:p>
            <a:pPr marL="171450" indent="-171450" algn="just">
              <a:buFont typeface="Arial" panose="020B0604020202020204" pitchFamily="34" charset="0"/>
              <a:buChar char="•"/>
            </a:pPr>
            <a:r>
              <a:rPr lang="it-IT" sz="1500" dirty="0"/>
              <a:t>La PA </a:t>
            </a:r>
            <a:r>
              <a:rPr lang="it-IT" sz="1500" b="1" u="sng" dirty="0"/>
              <a:t>non</a:t>
            </a:r>
            <a:r>
              <a:rPr lang="it-IT" sz="1500" b="1" dirty="0"/>
              <a:t> è obbligata ad adeguare la </a:t>
            </a:r>
            <a:r>
              <a:rPr lang="it-IT" sz="1500" b="1" i="1" dirty="0"/>
              <a:t>lex </a:t>
            </a:r>
            <a:r>
              <a:rPr lang="it-IT" sz="1500" b="1" i="1" dirty="0" err="1"/>
              <a:t>specialis</a:t>
            </a:r>
            <a:r>
              <a:rPr lang="it-IT" sz="1500" b="1" dirty="0"/>
              <a:t> di una gara affidata tramite OEPV ai criteri ambientali “premianti” </a:t>
            </a:r>
            <a:r>
              <a:rPr lang="it-IT" sz="1500" dirty="0"/>
              <a:t>contenuti nei CAM previsti dal </a:t>
            </a:r>
            <a:r>
              <a:rPr lang="it-IT" sz="1500" dirty="0" err="1"/>
              <a:t>d.m.</a:t>
            </a:r>
            <a:r>
              <a:rPr lang="it-IT" sz="1500" dirty="0"/>
              <a:t> ambiente 25 luglio 2011</a:t>
            </a:r>
          </a:p>
          <a:p>
            <a:pPr marL="171450" indent="-171450" algn="just">
              <a:buFont typeface="Arial" panose="020B0604020202020204" pitchFamily="34" charset="0"/>
              <a:buChar char="•"/>
            </a:pPr>
            <a:r>
              <a:rPr lang="it-IT" sz="1500" u="sng" dirty="0"/>
              <a:t>Non</a:t>
            </a:r>
            <a:r>
              <a:rPr lang="it-IT" sz="1500" dirty="0"/>
              <a:t> è dato rinvenire un rapporto di rigida corrispondenza tra i summenzionati criteri e gli elementi valutativi del bando, come espresso dallo stesso </a:t>
            </a:r>
            <a:r>
              <a:rPr lang="it-IT" sz="1500" dirty="0" err="1"/>
              <a:t>d.m.</a:t>
            </a:r>
            <a:r>
              <a:rPr lang="it-IT" sz="1500" dirty="0"/>
              <a:t> 25 luglio 2011, che prevede che le condizioni di base dei CAM integrino </a:t>
            </a:r>
            <a:r>
              <a:rPr lang="it-IT" sz="1500" i="1" dirty="0"/>
              <a:t>ex se</a:t>
            </a:r>
            <a:r>
              <a:rPr lang="it-IT" sz="1500" dirty="0"/>
              <a:t> l’“appalto verde”, senza considerare i criteri premianti</a:t>
            </a:r>
          </a:p>
        </p:txBody>
      </p:sp>
      <p:sp>
        <p:nvSpPr>
          <p:cNvPr id="8" name="Rettangolo 7">
            <a:extLst>
              <a:ext uri="{FF2B5EF4-FFF2-40B4-BE49-F238E27FC236}">
                <a16:creationId xmlns:a16="http://schemas.microsoft.com/office/drawing/2014/main" id="{236A24BF-0DB2-4C44-99EF-08459B6B1606}"/>
              </a:ext>
            </a:extLst>
          </p:cNvPr>
          <p:cNvSpPr/>
          <p:nvPr/>
        </p:nvSpPr>
        <p:spPr>
          <a:xfrm>
            <a:off x="453605" y="4102474"/>
            <a:ext cx="3666087" cy="817718"/>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0" name="Rettangolo 9">
            <a:extLst>
              <a:ext uri="{FF2B5EF4-FFF2-40B4-BE49-F238E27FC236}">
                <a16:creationId xmlns:a16="http://schemas.microsoft.com/office/drawing/2014/main" id="{3914384E-200B-4A2D-BD10-0C29E9F58E82}"/>
              </a:ext>
            </a:extLst>
          </p:cNvPr>
          <p:cNvSpPr/>
          <p:nvPr/>
        </p:nvSpPr>
        <p:spPr>
          <a:xfrm>
            <a:off x="453604" y="4148196"/>
            <a:ext cx="3666088" cy="784830"/>
          </a:xfrm>
          <a:prstGeom prst="rect">
            <a:avLst/>
          </a:prstGeom>
        </p:spPr>
        <p:txBody>
          <a:bodyPr wrap="square">
            <a:spAutoFit/>
          </a:bodyPr>
          <a:lstStyle/>
          <a:p>
            <a:pPr lvl="0" algn="just"/>
            <a:r>
              <a:rPr lang="it-IT" sz="1500" b="1" dirty="0"/>
              <a:t>Ammesse le «prove documentali» del possesso delle misure di gestione ambientale «equivalenti»</a:t>
            </a:r>
          </a:p>
        </p:txBody>
      </p:sp>
    </p:spTree>
    <p:extLst>
      <p:ext uri="{BB962C8B-B14F-4D97-AF65-F5344CB8AC3E}">
        <p14:creationId xmlns:p14="http://schemas.microsoft.com/office/powerpoint/2010/main" val="26612250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CA8604FA-2307-5D47-AC50-EABA282EB49B}"/>
              </a:ext>
            </a:extLst>
          </p:cNvPr>
          <p:cNvSpPr>
            <a:spLocks noGrp="1"/>
          </p:cNvSpPr>
          <p:nvPr>
            <p:ph type="sldNum" sz="quarter" idx="4"/>
          </p:nvPr>
        </p:nvSpPr>
        <p:spPr/>
        <p:txBody>
          <a:bodyPr/>
          <a:lstStyle/>
          <a:p>
            <a:fld id="{E721C07E-6ECB-1E4D-B61E-6B0583E84734}" type="slidenum">
              <a:rPr lang="it-IT" smtClean="0"/>
              <a:pPr/>
              <a:t>53</a:t>
            </a:fld>
            <a:endParaRPr lang="it-IT" dirty="0"/>
          </a:p>
        </p:txBody>
      </p:sp>
      <p:sp>
        <p:nvSpPr>
          <p:cNvPr id="3" name="Titolo 1">
            <a:extLst>
              <a:ext uri="{FF2B5EF4-FFF2-40B4-BE49-F238E27FC236}">
                <a16:creationId xmlns:a16="http://schemas.microsoft.com/office/drawing/2014/main" id="{303F3DC7-B1BB-42E6-B394-05EAE3392E2B}"/>
              </a:ext>
            </a:extLst>
          </p:cNvPr>
          <p:cNvSpPr txBox="1">
            <a:spLocks/>
          </p:cNvSpPr>
          <p:nvPr/>
        </p:nvSpPr>
        <p:spPr>
          <a:xfrm>
            <a:off x="820634" y="378355"/>
            <a:ext cx="6994099" cy="415925"/>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it-IT" sz="2000" b="1" dirty="0">
                <a:solidFill>
                  <a:srgbClr val="83BB26"/>
                </a:solidFill>
                <a:latin typeface="Arial"/>
                <a:cs typeface="Arial"/>
              </a:rPr>
              <a:t>ART. 96: VALUTAZIONE DEI COSTI LUNGO IL CICLO DI VITA  (1)</a:t>
            </a:r>
          </a:p>
        </p:txBody>
      </p:sp>
      <p:sp>
        <p:nvSpPr>
          <p:cNvPr id="4" name="Rettangolo 3">
            <a:extLst>
              <a:ext uri="{FF2B5EF4-FFF2-40B4-BE49-F238E27FC236}">
                <a16:creationId xmlns:a16="http://schemas.microsoft.com/office/drawing/2014/main" id="{FA895585-57DD-4F60-9612-4CA97606A2FE}"/>
              </a:ext>
            </a:extLst>
          </p:cNvPr>
          <p:cNvSpPr/>
          <p:nvPr/>
        </p:nvSpPr>
        <p:spPr>
          <a:xfrm>
            <a:off x="719034" y="1151096"/>
            <a:ext cx="6748566" cy="3293209"/>
          </a:xfrm>
          <a:prstGeom prst="rect">
            <a:avLst/>
          </a:prstGeom>
        </p:spPr>
        <p:txBody>
          <a:bodyPr wrap="square">
            <a:spAutoFit/>
          </a:bodyPr>
          <a:lstStyle/>
          <a:p>
            <a:r>
              <a:rPr lang="it-IT" sz="1600" dirty="0">
                <a:latin typeface="Arial" panose="020B0604020202020204" pitchFamily="34" charset="0"/>
                <a:cs typeface="Arial" panose="020B0604020202020204" pitchFamily="34" charset="0"/>
              </a:rPr>
              <a:t>Grande novità in tema di </a:t>
            </a:r>
            <a:r>
              <a:rPr lang="it-IT" sz="1600" b="1" dirty="0">
                <a:solidFill>
                  <a:srgbClr val="C00000"/>
                </a:solidFill>
                <a:latin typeface="Arial" panose="020B0604020202020204" pitchFamily="34" charset="0"/>
                <a:cs typeface="Arial" panose="020B0604020202020204" pitchFamily="34" charset="0"/>
              </a:rPr>
              <a:t>valutazione economica </a:t>
            </a:r>
            <a:r>
              <a:rPr lang="it-IT" sz="1600" dirty="0">
                <a:solidFill>
                  <a:srgbClr val="C00000"/>
                </a:solidFill>
                <a:latin typeface="Arial" panose="020B0604020202020204" pitchFamily="34" charset="0"/>
                <a:cs typeface="Arial" panose="020B0604020202020204" pitchFamily="34" charset="0"/>
              </a:rPr>
              <a:t>delle offerte in termini di costo/efficacia </a:t>
            </a:r>
            <a:r>
              <a:rPr lang="it-IT" sz="1600" dirty="0">
                <a:latin typeface="Arial" panose="020B0604020202020204" pitchFamily="34" charset="0"/>
                <a:cs typeface="Arial" panose="020B0604020202020204" pitchFamily="34" charset="0"/>
              </a:rPr>
              <a:t>di cui si parlava nell’ </a:t>
            </a:r>
            <a:r>
              <a:rPr lang="it-IT" sz="1600" b="1" dirty="0">
                <a:latin typeface="Arial" panose="020B0604020202020204" pitchFamily="34" charset="0"/>
                <a:cs typeface="Arial" panose="020B0604020202020204" pitchFamily="34" charset="0"/>
              </a:rPr>
              <a:t>Art. 95 comma 6 punto c)</a:t>
            </a:r>
          </a:p>
          <a:p>
            <a:r>
              <a:rPr lang="it-IT" sz="1600" dirty="0">
                <a:latin typeface="Arial" panose="020B0604020202020204" pitchFamily="34" charset="0"/>
                <a:cs typeface="Arial" panose="020B0604020202020204" pitchFamily="34" charset="0"/>
              </a:rPr>
              <a:t>I </a:t>
            </a:r>
            <a:r>
              <a:rPr lang="it-IT" sz="1600" b="1" dirty="0">
                <a:solidFill>
                  <a:srgbClr val="C00000"/>
                </a:solidFill>
                <a:latin typeface="Arial" panose="020B0604020202020204" pitchFamily="34" charset="0"/>
                <a:cs typeface="Arial" panose="020B0604020202020204" pitchFamily="34" charset="0"/>
              </a:rPr>
              <a:t>costi del ciclo di vita </a:t>
            </a:r>
            <a:r>
              <a:rPr lang="it-IT" sz="1600" dirty="0">
                <a:latin typeface="Arial" panose="020B0604020202020204" pitchFamily="34" charset="0"/>
                <a:cs typeface="Arial" panose="020B0604020202020204" pitchFamily="34" charset="0"/>
              </a:rPr>
              <a:t>comprendono tutti i seguenti costi, o parti di essi, legati al ciclo di vita di un prodotto, di un servizio o di un lavoro</a:t>
            </a:r>
          </a:p>
          <a:p>
            <a:r>
              <a:rPr lang="it-IT" sz="1600" dirty="0">
                <a:latin typeface="Arial" panose="020B0604020202020204" pitchFamily="34" charset="0"/>
                <a:cs typeface="Arial" panose="020B0604020202020204" pitchFamily="34" charset="0"/>
              </a:rPr>
              <a:t>- </a:t>
            </a:r>
            <a:r>
              <a:rPr lang="it-IT" sz="1600" u="sng" dirty="0">
                <a:solidFill>
                  <a:srgbClr val="C00000"/>
                </a:solidFill>
                <a:latin typeface="Arial" panose="020B0604020202020204" pitchFamily="34" charset="0"/>
                <a:cs typeface="Arial" panose="020B0604020202020204" pitchFamily="34" charset="0"/>
              </a:rPr>
              <a:t>costi sostenuti </a:t>
            </a:r>
            <a:r>
              <a:rPr lang="it-IT" sz="1600" u="sng" dirty="0">
                <a:solidFill>
                  <a:srgbClr val="FF0000"/>
                </a:solidFill>
                <a:latin typeface="Arial" panose="020B0604020202020204" pitchFamily="34" charset="0"/>
                <a:cs typeface="Arial" panose="020B0604020202020204" pitchFamily="34" charset="0"/>
              </a:rPr>
              <a:t>dall'amministrazione aggiudicatrice </a:t>
            </a:r>
            <a:r>
              <a:rPr lang="it-IT" sz="1600" dirty="0">
                <a:latin typeface="Arial" panose="020B0604020202020204" pitchFamily="34" charset="0"/>
                <a:cs typeface="Arial" panose="020B0604020202020204" pitchFamily="34" charset="0"/>
              </a:rPr>
              <a:t>o da altri utenti, quali costi relativi all'acquisizione, costi connessi all'utilizzo, quali consumo di energia e altre risorse, costi di manutenzione, costi relativi al fine vita, come i costi di raccolta e di riciclaggio;</a:t>
            </a:r>
          </a:p>
          <a:p>
            <a:r>
              <a:rPr lang="it-IT" sz="1600" dirty="0">
                <a:solidFill>
                  <a:prstClr val="white">
                    <a:lumMod val="50000"/>
                  </a:prstClr>
                </a:solidFill>
                <a:latin typeface="Arial" panose="020B0604020202020204" pitchFamily="34" charset="0"/>
                <a:cs typeface="Arial" panose="020B0604020202020204" pitchFamily="34" charset="0"/>
              </a:rPr>
              <a:t>- </a:t>
            </a:r>
            <a:r>
              <a:rPr lang="it-IT" sz="1600" u="sng" dirty="0">
                <a:solidFill>
                  <a:srgbClr val="C00000"/>
                </a:solidFill>
                <a:latin typeface="Arial" panose="020B0604020202020204" pitchFamily="34" charset="0"/>
                <a:cs typeface="Arial" panose="020B0604020202020204" pitchFamily="34" charset="0"/>
              </a:rPr>
              <a:t>costi imputati a esternalità ambientali </a:t>
            </a:r>
            <a:r>
              <a:rPr lang="it-IT" sz="1600" dirty="0">
                <a:latin typeface="Arial" panose="020B0604020202020204" pitchFamily="34" charset="0"/>
                <a:cs typeface="Arial" panose="020B0604020202020204" pitchFamily="34" charset="0"/>
              </a:rPr>
              <a:t>legate ai prodotti, servizi o lavori nel corso del ciclo di vita, a condizione che il loro valore monetario possa essere determinato e verificato (costi delle emissioni di gas a effetto serra e di altre sostanze inquinanti nonché altri costi legati all'attenuazione dei cambiamenti climatici).</a:t>
            </a:r>
          </a:p>
        </p:txBody>
      </p:sp>
    </p:spTree>
    <p:extLst>
      <p:ext uri="{BB962C8B-B14F-4D97-AF65-F5344CB8AC3E}">
        <p14:creationId xmlns:p14="http://schemas.microsoft.com/office/powerpoint/2010/main" val="37365788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CA8604FA-2307-5D47-AC50-EABA282EB49B}"/>
              </a:ext>
            </a:extLst>
          </p:cNvPr>
          <p:cNvSpPr>
            <a:spLocks noGrp="1"/>
          </p:cNvSpPr>
          <p:nvPr>
            <p:ph type="sldNum" sz="quarter" idx="4"/>
          </p:nvPr>
        </p:nvSpPr>
        <p:spPr/>
        <p:txBody>
          <a:bodyPr/>
          <a:lstStyle/>
          <a:p>
            <a:fld id="{E721C07E-6ECB-1E4D-B61E-6B0583E84734}" type="slidenum">
              <a:rPr lang="it-IT" smtClean="0"/>
              <a:pPr/>
              <a:t>54</a:t>
            </a:fld>
            <a:endParaRPr lang="it-IT" dirty="0"/>
          </a:p>
        </p:txBody>
      </p:sp>
      <p:sp>
        <p:nvSpPr>
          <p:cNvPr id="3" name="Titolo 1">
            <a:extLst>
              <a:ext uri="{FF2B5EF4-FFF2-40B4-BE49-F238E27FC236}">
                <a16:creationId xmlns:a16="http://schemas.microsoft.com/office/drawing/2014/main" id="{EC0A2CED-4BCB-47DA-B19D-0D715D05CE6B}"/>
              </a:ext>
            </a:extLst>
          </p:cNvPr>
          <p:cNvSpPr txBox="1">
            <a:spLocks/>
          </p:cNvSpPr>
          <p:nvPr/>
        </p:nvSpPr>
        <p:spPr>
          <a:xfrm>
            <a:off x="831923" y="378355"/>
            <a:ext cx="6994099" cy="415925"/>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it-IT" sz="2000" b="1" dirty="0">
                <a:solidFill>
                  <a:srgbClr val="83BB26"/>
                </a:solidFill>
                <a:latin typeface="Arial"/>
                <a:cs typeface="Arial"/>
              </a:rPr>
              <a:t>ART. 96: VALUTAZIONE DEI COSTI LUNGO IL CICLO DI VITA  (2)</a:t>
            </a:r>
          </a:p>
        </p:txBody>
      </p:sp>
      <p:sp>
        <p:nvSpPr>
          <p:cNvPr id="4" name="Rettangolo 3">
            <a:extLst>
              <a:ext uri="{FF2B5EF4-FFF2-40B4-BE49-F238E27FC236}">
                <a16:creationId xmlns:a16="http://schemas.microsoft.com/office/drawing/2014/main" id="{17092564-D0AE-44E4-97D5-0E56E5D98ADD}"/>
              </a:ext>
            </a:extLst>
          </p:cNvPr>
          <p:cNvSpPr/>
          <p:nvPr/>
        </p:nvSpPr>
        <p:spPr>
          <a:xfrm>
            <a:off x="719034" y="1151096"/>
            <a:ext cx="6748566" cy="2062103"/>
          </a:xfrm>
          <a:prstGeom prst="rect">
            <a:avLst/>
          </a:prstGeom>
        </p:spPr>
        <p:txBody>
          <a:bodyPr wrap="square">
            <a:spAutoFit/>
          </a:bodyPr>
          <a:lstStyle/>
          <a:p>
            <a:r>
              <a:rPr lang="it-IT" sz="1600" dirty="0">
                <a:latin typeface="Arial" panose="020B0604020202020204" pitchFamily="34" charset="0"/>
                <a:cs typeface="Arial" panose="020B0604020202020204" pitchFamily="34" charset="0"/>
              </a:rPr>
              <a:t>Quando valutano i costi utilizzando un sistema di costi del ciclo di vita, </a:t>
            </a:r>
            <a:r>
              <a:rPr lang="it-IT" sz="1600" b="1" dirty="0">
                <a:latin typeface="Arial" panose="020B0604020202020204" pitchFamily="34" charset="0"/>
                <a:cs typeface="Arial" panose="020B0604020202020204" pitchFamily="34" charset="0"/>
              </a:rPr>
              <a:t>le stazioni appaltanti </a:t>
            </a:r>
            <a:r>
              <a:rPr lang="it-IT" sz="1600" dirty="0">
                <a:latin typeface="Arial" panose="020B0604020202020204" pitchFamily="34" charset="0"/>
                <a:cs typeface="Arial" panose="020B0604020202020204" pitchFamily="34" charset="0"/>
              </a:rPr>
              <a:t>indicano nei documenti di gara:</a:t>
            </a:r>
          </a:p>
          <a:p>
            <a:pPr marL="342900" indent="-342900">
              <a:buFont typeface="Wingdings" panose="05000000000000000000" pitchFamily="2" charset="2"/>
              <a:buChar char="Ø"/>
            </a:pPr>
            <a:r>
              <a:rPr lang="it-IT" sz="1600" dirty="0">
                <a:latin typeface="Arial" panose="020B0604020202020204" pitchFamily="34" charset="0"/>
                <a:cs typeface="Arial" panose="020B0604020202020204" pitchFamily="34" charset="0"/>
              </a:rPr>
              <a:t>i </a:t>
            </a:r>
            <a:r>
              <a:rPr lang="it-IT" sz="1600" b="1" dirty="0">
                <a:latin typeface="Arial" panose="020B0604020202020204" pitchFamily="34" charset="0"/>
                <a:cs typeface="Arial" panose="020B0604020202020204" pitchFamily="34" charset="0"/>
              </a:rPr>
              <a:t>dati che gli offerenti devono fornire </a:t>
            </a:r>
            <a:r>
              <a:rPr lang="it-IT" sz="1600" dirty="0">
                <a:latin typeface="Arial" panose="020B0604020202020204" pitchFamily="34" charset="0"/>
                <a:cs typeface="Arial" panose="020B0604020202020204" pitchFamily="34" charset="0"/>
              </a:rPr>
              <a:t>e il metodo che la stazione appaltante impiegherà al fine di determinare i costi del ciclo di vita sulla base di tali dati;</a:t>
            </a:r>
          </a:p>
          <a:p>
            <a:pPr marL="342900" indent="-342900">
              <a:buFont typeface="Wingdings" panose="05000000000000000000" pitchFamily="2" charset="2"/>
              <a:buChar char="Ø"/>
            </a:pPr>
            <a:r>
              <a:rPr lang="it-IT" sz="1600" dirty="0">
                <a:latin typeface="Arial" panose="020B0604020202020204" pitchFamily="34" charset="0"/>
                <a:cs typeface="Arial" panose="020B0604020202020204" pitchFamily="34" charset="0"/>
              </a:rPr>
              <a:t>per la </a:t>
            </a:r>
            <a:r>
              <a:rPr lang="it-IT" sz="1600" b="1" dirty="0">
                <a:latin typeface="Arial" panose="020B0604020202020204" pitchFamily="34" charset="0"/>
                <a:cs typeface="Arial" panose="020B0604020202020204" pitchFamily="34" charset="0"/>
              </a:rPr>
              <a:t>valutazione dei costi imputati alle esternalità ambientali </a:t>
            </a:r>
            <a:r>
              <a:rPr lang="it-IT" sz="1600" dirty="0">
                <a:latin typeface="Arial" panose="020B0604020202020204" pitchFamily="34" charset="0"/>
                <a:cs typeface="Arial" panose="020B0604020202020204" pitchFamily="34" charset="0"/>
              </a:rPr>
              <a:t>il metodo deve essere basato su </a:t>
            </a:r>
            <a:r>
              <a:rPr lang="it-IT" sz="1600" dirty="0">
                <a:solidFill>
                  <a:srgbClr val="C00000"/>
                </a:solidFill>
                <a:latin typeface="Arial" panose="020B0604020202020204" pitchFamily="34" charset="0"/>
                <a:cs typeface="Arial" panose="020B0604020202020204" pitchFamily="34" charset="0"/>
              </a:rPr>
              <a:t>criteri oggettivi, verificabili e non discriminatori</a:t>
            </a:r>
            <a:r>
              <a:rPr lang="it-IT" sz="1600" dirty="0">
                <a:solidFill>
                  <a:prstClr val="white">
                    <a:lumMod val="50000"/>
                  </a:prstClr>
                </a:solidFill>
                <a:latin typeface="Arial" panose="020B0604020202020204" pitchFamily="34" charset="0"/>
                <a:cs typeface="Arial" panose="020B0604020202020204" pitchFamily="34" charset="0"/>
              </a:rPr>
              <a:t> </a:t>
            </a:r>
            <a:r>
              <a:rPr lang="it-IT" sz="1600" dirty="0">
                <a:latin typeface="Arial" panose="020B0604020202020204" pitchFamily="34" charset="0"/>
                <a:cs typeface="Arial" panose="020B0604020202020204" pitchFamily="34" charset="0"/>
              </a:rPr>
              <a:t>e deve essere accessibile a tutte le parti interessate;</a:t>
            </a:r>
          </a:p>
        </p:txBody>
      </p:sp>
    </p:spTree>
    <p:extLst>
      <p:ext uri="{BB962C8B-B14F-4D97-AF65-F5344CB8AC3E}">
        <p14:creationId xmlns:p14="http://schemas.microsoft.com/office/powerpoint/2010/main" val="41575996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CA8604FA-2307-5D47-AC50-EABA282EB49B}"/>
              </a:ext>
            </a:extLst>
          </p:cNvPr>
          <p:cNvSpPr>
            <a:spLocks noGrp="1"/>
          </p:cNvSpPr>
          <p:nvPr>
            <p:ph type="sldNum" sz="quarter" idx="4"/>
          </p:nvPr>
        </p:nvSpPr>
        <p:spPr/>
        <p:txBody>
          <a:bodyPr/>
          <a:lstStyle/>
          <a:p>
            <a:fld id="{E721C07E-6ECB-1E4D-B61E-6B0583E84734}" type="slidenum">
              <a:rPr lang="it-IT" smtClean="0"/>
              <a:pPr/>
              <a:t>55</a:t>
            </a:fld>
            <a:endParaRPr lang="it-IT" dirty="0"/>
          </a:p>
        </p:txBody>
      </p:sp>
      <p:sp>
        <p:nvSpPr>
          <p:cNvPr id="3" name="Titolo 1">
            <a:extLst>
              <a:ext uri="{FF2B5EF4-FFF2-40B4-BE49-F238E27FC236}">
                <a16:creationId xmlns:a16="http://schemas.microsoft.com/office/drawing/2014/main" id="{EC0A2CED-4BCB-47DA-B19D-0D715D05CE6B}"/>
              </a:ext>
            </a:extLst>
          </p:cNvPr>
          <p:cNvSpPr txBox="1">
            <a:spLocks/>
          </p:cNvSpPr>
          <p:nvPr/>
        </p:nvSpPr>
        <p:spPr>
          <a:xfrm>
            <a:off x="866285" y="425488"/>
            <a:ext cx="6994099" cy="415925"/>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it-IT" sz="2000" b="1" dirty="0">
                <a:solidFill>
                  <a:srgbClr val="83BB26"/>
                </a:solidFill>
                <a:latin typeface="Arial"/>
                <a:cs typeface="Arial"/>
              </a:rPr>
              <a:t>LIFE CYCLE COSTING: COSTI INDIRETTI – MONETIZZARE LE ESTERNALITA’ AMBIENTALI</a:t>
            </a:r>
          </a:p>
        </p:txBody>
      </p:sp>
      <p:sp>
        <p:nvSpPr>
          <p:cNvPr id="8" name="Rettangolo 7">
            <a:extLst>
              <a:ext uri="{FF2B5EF4-FFF2-40B4-BE49-F238E27FC236}">
                <a16:creationId xmlns:a16="http://schemas.microsoft.com/office/drawing/2014/main" id="{4D8B8A31-B102-439C-A416-430FDE5EDA1B}"/>
              </a:ext>
            </a:extLst>
          </p:cNvPr>
          <p:cNvSpPr/>
          <p:nvPr/>
        </p:nvSpPr>
        <p:spPr>
          <a:xfrm>
            <a:off x="298378" y="1505030"/>
            <a:ext cx="8447809" cy="1754326"/>
          </a:xfrm>
          <a:prstGeom prst="rect">
            <a:avLst/>
          </a:prstGeom>
        </p:spPr>
        <p:txBody>
          <a:bodyPr wrap="square">
            <a:spAutoFit/>
          </a:bodyPr>
          <a:lstStyle/>
          <a:p>
            <a:pPr algn="just"/>
            <a:r>
              <a:rPr lang="it-IT" dirty="0"/>
              <a:t>DIRETTIVA 2009/33/CE, «Promozione di veicoli puliti e a basso consumo </a:t>
            </a:r>
          </a:p>
          <a:p>
            <a:pPr algn="just"/>
            <a:r>
              <a:rPr lang="it-IT" dirty="0"/>
              <a:t>energetico nel trasporto su strada»</a:t>
            </a:r>
          </a:p>
          <a:p>
            <a:pPr algn="just"/>
            <a:endParaRPr lang="it-IT" dirty="0"/>
          </a:p>
          <a:p>
            <a:pPr algn="just"/>
            <a:endParaRPr lang="it-IT" dirty="0"/>
          </a:p>
          <a:p>
            <a:pPr algn="just"/>
            <a:endParaRPr lang="it-IT" dirty="0">
              <a:solidFill>
                <a:srgbClr val="000000"/>
              </a:solidFill>
              <a:ea typeface="Times New Roman" panose="02020603050405020304" pitchFamily="18" charset="0"/>
              <a:cs typeface="Tahoma" panose="020B0604030504040204" pitchFamily="34" charset="0"/>
            </a:endParaRPr>
          </a:p>
          <a:p>
            <a:endParaRPr lang="it-IT" dirty="0">
              <a:ea typeface="Times New Roman" panose="02020603050405020304" pitchFamily="18" charset="0"/>
            </a:endParaRPr>
          </a:p>
        </p:txBody>
      </p:sp>
      <p:pic>
        <p:nvPicPr>
          <p:cNvPr id="9" name="Immagine 8">
            <a:extLst>
              <a:ext uri="{FF2B5EF4-FFF2-40B4-BE49-F238E27FC236}">
                <a16:creationId xmlns:a16="http://schemas.microsoft.com/office/drawing/2014/main" id="{B7706D10-A754-4A28-8A9D-C41C90CA9D9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193" y="2382193"/>
            <a:ext cx="7676285" cy="1919894"/>
          </a:xfrm>
          <a:prstGeom prst="rect">
            <a:avLst/>
          </a:prstGeom>
          <a:noFill/>
          <a:ln>
            <a:noFill/>
          </a:ln>
        </p:spPr>
      </p:pic>
    </p:spTree>
    <p:extLst>
      <p:ext uri="{BB962C8B-B14F-4D97-AF65-F5344CB8AC3E}">
        <p14:creationId xmlns:p14="http://schemas.microsoft.com/office/powerpoint/2010/main" val="7630290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CA8604FA-2307-5D47-AC50-EABA282EB49B}"/>
              </a:ext>
            </a:extLst>
          </p:cNvPr>
          <p:cNvSpPr>
            <a:spLocks noGrp="1"/>
          </p:cNvSpPr>
          <p:nvPr>
            <p:ph type="sldNum" sz="quarter" idx="4"/>
          </p:nvPr>
        </p:nvSpPr>
        <p:spPr/>
        <p:txBody>
          <a:bodyPr/>
          <a:lstStyle/>
          <a:p>
            <a:fld id="{E721C07E-6ECB-1E4D-B61E-6B0583E84734}" type="slidenum">
              <a:rPr lang="it-IT" smtClean="0"/>
              <a:pPr/>
              <a:t>56</a:t>
            </a:fld>
            <a:endParaRPr lang="it-IT" dirty="0"/>
          </a:p>
        </p:txBody>
      </p:sp>
      <p:sp>
        <p:nvSpPr>
          <p:cNvPr id="3" name="Titolo 1">
            <a:extLst>
              <a:ext uri="{FF2B5EF4-FFF2-40B4-BE49-F238E27FC236}">
                <a16:creationId xmlns:a16="http://schemas.microsoft.com/office/drawing/2014/main" id="{EC0A2CED-4BCB-47DA-B19D-0D715D05CE6B}"/>
              </a:ext>
            </a:extLst>
          </p:cNvPr>
          <p:cNvSpPr txBox="1">
            <a:spLocks/>
          </p:cNvSpPr>
          <p:nvPr/>
        </p:nvSpPr>
        <p:spPr>
          <a:xfrm>
            <a:off x="919064" y="316443"/>
            <a:ext cx="6994099" cy="415925"/>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it-IT" sz="2000" b="1" dirty="0">
                <a:solidFill>
                  <a:srgbClr val="83BB26"/>
                </a:solidFill>
                <a:latin typeface="Arial"/>
                <a:cs typeface="Arial"/>
              </a:rPr>
              <a:t>LINEE GUIDA PER LA VALUTAZIONE DEI COSTI LUNGO IL CICLO DI VITA</a:t>
            </a:r>
          </a:p>
        </p:txBody>
      </p:sp>
      <p:pic>
        <p:nvPicPr>
          <p:cNvPr id="5" name="Immagine 4">
            <a:extLst>
              <a:ext uri="{FF2B5EF4-FFF2-40B4-BE49-F238E27FC236}">
                <a16:creationId xmlns:a16="http://schemas.microsoft.com/office/drawing/2014/main" id="{307A34C5-5AA7-42C1-A845-99249A5DD45F}"/>
              </a:ext>
            </a:extLst>
          </p:cNvPr>
          <p:cNvPicPr>
            <a:picLocks noChangeAspect="1"/>
          </p:cNvPicPr>
          <p:nvPr/>
        </p:nvPicPr>
        <p:blipFill>
          <a:blip r:embed="rId2"/>
          <a:stretch>
            <a:fillRect/>
          </a:stretch>
        </p:blipFill>
        <p:spPr>
          <a:xfrm>
            <a:off x="821093" y="1279695"/>
            <a:ext cx="2579808" cy="1712342"/>
          </a:xfrm>
          <a:prstGeom prst="rect">
            <a:avLst/>
          </a:prstGeom>
        </p:spPr>
      </p:pic>
      <p:pic>
        <p:nvPicPr>
          <p:cNvPr id="6" name="Immagine 5">
            <a:extLst>
              <a:ext uri="{FF2B5EF4-FFF2-40B4-BE49-F238E27FC236}">
                <a16:creationId xmlns:a16="http://schemas.microsoft.com/office/drawing/2014/main" id="{6D508182-4764-4C9C-8544-A498E12BDD1C}"/>
              </a:ext>
            </a:extLst>
          </p:cNvPr>
          <p:cNvPicPr>
            <a:picLocks noChangeAspect="1"/>
          </p:cNvPicPr>
          <p:nvPr/>
        </p:nvPicPr>
        <p:blipFill>
          <a:blip r:embed="rId3"/>
          <a:stretch>
            <a:fillRect/>
          </a:stretch>
        </p:blipFill>
        <p:spPr>
          <a:xfrm>
            <a:off x="3400901" y="1279695"/>
            <a:ext cx="4512262" cy="2746365"/>
          </a:xfrm>
          <a:prstGeom prst="rect">
            <a:avLst/>
          </a:prstGeom>
        </p:spPr>
      </p:pic>
    </p:spTree>
    <p:extLst>
      <p:ext uri="{BB962C8B-B14F-4D97-AF65-F5344CB8AC3E}">
        <p14:creationId xmlns:p14="http://schemas.microsoft.com/office/powerpoint/2010/main" val="25777725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CA8604FA-2307-5D47-AC50-EABA282EB49B}"/>
              </a:ext>
            </a:extLst>
          </p:cNvPr>
          <p:cNvSpPr>
            <a:spLocks noGrp="1"/>
          </p:cNvSpPr>
          <p:nvPr>
            <p:ph type="sldNum" sz="quarter" idx="4"/>
          </p:nvPr>
        </p:nvSpPr>
        <p:spPr/>
        <p:txBody>
          <a:bodyPr/>
          <a:lstStyle/>
          <a:p>
            <a:fld id="{E721C07E-6ECB-1E4D-B61E-6B0583E84734}" type="slidenum">
              <a:rPr lang="it-IT" smtClean="0"/>
              <a:pPr/>
              <a:t>57</a:t>
            </a:fld>
            <a:endParaRPr lang="it-IT" dirty="0"/>
          </a:p>
        </p:txBody>
      </p:sp>
      <p:sp>
        <p:nvSpPr>
          <p:cNvPr id="3" name="Titolo 1">
            <a:extLst>
              <a:ext uri="{FF2B5EF4-FFF2-40B4-BE49-F238E27FC236}">
                <a16:creationId xmlns:a16="http://schemas.microsoft.com/office/drawing/2014/main" id="{AD50C232-08C9-455B-99C9-F941373ED2F4}"/>
              </a:ext>
            </a:extLst>
          </p:cNvPr>
          <p:cNvSpPr txBox="1">
            <a:spLocks/>
          </p:cNvSpPr>
          <p:nvPr/>
        </p:nvSpPr>
        <p:spPr>
          <a:xfrm>
            <a:off x="967390" y="365936"/>
            <a:ext cx="6994099" cy="415925"/>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it-IT" sz="2000" b="1" dirty="0">
                <a:solidFill>
                  <a:srgbClr val="83BB26"/>
                </a:solidFill>
                <a:latin typeface="Arial"/>
                <a:cs typeface="Arial"/>
              </a:rPr>
              <a:t>UTILIZZARE IL LIFE CYCLE COSTING</a:t>
            </a:r>
          </a:p>
          <a:p>
            <a:pPr algn="l"/>
            <a:endParaRPr lang="it-IT" sz="2000" b="1" dirty="0">
              <a:solidFill>
                <a:srgbClr val="83BB26"/>
              </a:solidFill>
              <a:latin typeface="Arial"/>
              <a:cs typeface="Arial"/>
            </a:endParaRPr>
          </a:p>
          <a:p>
            <a:pPr algn="l"/>
            <a:r>
              <a:rPr lang="it-IT" sz="1400" dirty="0">
                <a:latin typeface="Arial"/>
                <a:cs typeface="Arial"/>
              </a:rPr>
              <a:t>I </a:t>
            </a:r>
            <a:r>
              <a:rPr lang="it-IT" sz="1400" dirty="0" err="1">
                <a:latin typeface="Arial"/>
                <a:cs typeface="Arial"/>
              </a:rPr>
              <a:t>tools</a:t>
            </a:r>
            <a:r>
              <a:rPr lang="it-IT" sz="1400" dirty="0">
                <a:latin typeface="Arial"/>
                <a:cs typeface="Arial"/>
              </a:rPr>
              <a:t> della Fondazione Ecosistemi per il LCC dei prodotti a basso impatto ambientale </a:t>
            </a:r>
          </a:p>
        </p:txBody>
      </p:sp>
      <p:pic>
        <p:nvPicPr>
          <p:cNvPr id="8" name="Immagine 7"/>
          <p:cNvPicPr>
            <a:picLocks noChangeAspect="1"/>
          </p:cNvPicPr>
          <p:nvPr/>
        </p:nvPicPr>
        <p:blipFill>
          <a:blip r:embed="rId2"/>
          <a:stretch>
            <a:fillRect/>
          </a:stretch>
        </p:blipFill>
        <p:spPr>
          <a:xfrm>
            <a:off x="1137632" y="1301448"/>
            <a:ext cx="6257929" cy="3476116"/>
          </a:xfrm>
          <a:prstGeom prst="rect">
            <a:avLst/>
          </a:prstGeom>
        </p:spPr>
      </p:pic>
    </p:spTree>
    <p:extLst>
      <p:ext uri="{BB962C8B-B14F-4D97-AF65-F5344CB8AC3E}">
        <p14:creationId xmlns:p14="http://schemas.microsoft.com/office/powerpoint/2010/main" val="36677127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p:cNvSpPr txBox="1">
            <a:spLocks/>
          </p:cNvSpPr>
          <p:nvPr/>
        </p:nvSpPr>
        <p:spPr>
          <a:xfrm>
            <a:off x="546100" y="2654299"/>
            <a:ext cx="4183944" cy="2059333"/>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it-IT" sz="2000" b="1" dirty="0">
                <a:solidFill>
                  <a:srgbClr val="63B32D"/>
                </a:solidFill>
                <a:latin typeface="Arial"/>
                <a:cs typeface="Arial"/>
              </a:rPr>
              <a:t>Verificare il possesso dei requisiti nei Criteri Ambientali Minimi</a:t>
            </a:r>
          </a:p>
          <a:p>
            <a:pPr algn="l"/>
            <a:br>
              <a:rPr lang="it-IT" sz="2000" b="1" dirty="0">
                <a:solidFill>
                  <a:srgbClr val="7BB030"/>
                </a:solidFill>
                <a:latin typeface="Arial"/>
                <a:cs typeface="Arial"/>
              </a:rPr>
            </a:br>
            <a:endParaRPr lang="it-IT" sz="2000" b="1" dirty="0">
              <a:solidFill>
                <a:srgbClr val="7BB030"/>
              </a:solidFill>
              <a:latin typeface="Arial"/>
              <a:cs typeface="Arial"/>
            </a:endParaRPr>
          </a:p>
          <a:p>
            <a:pPr algn="l"/>
            <a:r>
              <a:rPr lang="it-IT" sz="1400" dirty="0">
                <a:solidFill>
                  <a:schemeClr val="bg1">
                    <a:lumMod val="50000"/>
                  </a:schemeClr>
                </a:solidFill>
                <a:latin typeface="Arial"/>
                <a:cs typeface="Arial"/>
              </a:rPr>
              <a:t>Per imprese e amministrazioni </a:t>
            </a:r>
          </a:p>
          <a:p>
            <a:pPr algn="l"/>
            <a:r>
              <a:rPr lang="it-IT" sz="1400" dirty="0">
                <a:solidFill>
                  <a:schemeClr val="bg1">
                    <a:lumMod val="50000"/>
                  </a:schemeClr>
                </a:solidFill>
                <a:latin typeface="Arial"/>
                <a:cs typeface="Arial"/>
              </a:rPr>
              <a:t>più verdi e responsabili</a:t>
            </a:r>
            <a:br>
              <a:rPr lang="it-IT" sz="1400" b="1" dirty="0">
                <a:solidFill>
                  <a:schemeClr val="bg1">
                    <a:lumMod val="75000"/>
                  </a:schemeClr>
                </a:solidFill>
                <a:latin typeface="Arial"/>
                <a:cs typeface="Arial"/>
              </a:rPr>
            </a:br>
            <a:endParaRPr lang="it-IT" sz="1400" b="1" dirty="0">
              <a:solidFill>
                <a:schemeClr val="bg1">
                  <a:lumMod val="75000"/>
                </a:schemeClr>
              </a:solidFill>
              <a:latin typeface="Arial"/>
              <a:cs typeface="Arial"/>
            </a:endParaRPr>
          </a:p>
        </p:txBody>
      </p:sp>
    </p:spTree>
    <p:extLst>
      <p:ext uri="{BB962C8B-B14F-4D97-AF65-F5344CB8AC3E}">
        <p14:creationId xmlns:p14="http://schemas.microsoft.com/office/powerpoint/2010/main" val="303585441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CA8604FA-2307-5D47-AC50-EABA282EB49B}"/>
              </a:ext>
            </a:extLst>
          </p:cNvPr>
          <p:cNvSpPr>
            <a:spLocks noGrp="1"/>
          </p:cNvSpPr>
          <p:nvPr>
            <p:ph type="sldNum" sz="quarter" idx="4"/>
          </p:nvPr>
        </p:nvSpPr>
        <p:spPr/>
        <p:txBody>
          <a:bodyPr/>
          <a:lstStyle/>
          <a:p>
            <a:fld id="{E721C07E-6ECB-1E4D-B61E-6B0583E84734}" type="slidenum">
              <a:rPr lang="it-IT" smtClean="0"/>
              <a:pPr/>
              <a:t>59</a:t>
            </a:fld>
            <a:endParaRPr lang="it-IT" dirty="0"/>
          </a:p>
        </p:txBody>
      </p:sp>
      <p:sp>
        <p:nvSpPr>
          <p:cNvPr id="3" name="Titolo 1">
            <a:extLst>
              <a:ext uri="{FF2B5EF4-FFF2-40B4-BE49-F238E27FC236}">
                <a16:creationId xmlns:a16="http://schemas.microsoft.com/office/drawing/2014/main" id="{60353607-1F5A-4EA6-94F6-D2936B4BA892}"/>
              </a:ext>
            </a:extLst>
          </p:cNvPr>
          <p:cNvSpPr txBox="1">
            <a:spLocks/>
          </p:cNvSpPr>
          <p:nvPr/>
        </p:nvSpPr>
        <p:spPr>
          <a:xfrm>
            <a:off x="956100" y="318583"/>
            <a:ext cx="6994099" cy="415925"/>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it-IT" sz="2000" b="1" dirty="0">
                <a:solidFill>
                  <a:srgbClr val="83BB26"/>
                </a:solidFill>
                <a:latin typeface="Arial"/>
                <a:cs typeface="Arial"/>
              </a:rPr>
              <a:t>REQUISITI AMBIENTALI DI PRODOTTI, SERVIZI E ORGANIZZAZIONI</a:t>
            </a:r>
          </a:p>
        </p:txBody>
      </p:sp>
      <p:sp>
        <p:nvSpPr>
          <p:cNvPr id="4" name="Rectangle 4">
            <a:extLst>
              <a:ext uri="{FF2B5EF4-FFF2-40B4-BE49-F238E27FC236}">
                <a16:creationId xmlns:a16="http://schemas.microsoft.com/office/drawing/2014/main" id="{0E53A46A-13B8-4BBA-BF83-5F051F226A81}"/>
              </a:ext>
            </a:extLst>
          </p:cNvPr>
          <p:cNvSpPr txBox="1">
            <a:spLocks noChangeArrowheads="1"/>
          </p:cNvSpPr>
          <p:nvPr/>
        </p:nvSpPr>
        <p:spPr>
          <a:xfrm>
            <a:off x="609601" y="1830389"/>
            <a:ext cx="3962400" cy="4525963"/>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10000"/>
              </a:lnSpc>
              <a:spcBef>
                <a:spcPts val="0"/>
              </a:spcBef>
              <a:spcAft>
                <a:spcPts val="1600"/>
              </a:spcAft>
              <a:buFont typeface="Wingdings" panose="05000000000000000000" pitchFamily="2" charset="2"/>
              <a:buChar char="ü"/>
            </a:pPr>
            <a:r>
              <a:rPr lang="it-IT" altLang="it-IT" sz="2000" dirty="0">
                <a:solidFill>
                  <a:srgbClr val="C00000"/>
                </a:solidFill>
                <a:latin typeface="Arial" panose="020B0604020202020204" pitchFamily="34" charset="0"/>
                <a:cs typeface="Arial" panose="020B0604020202020204" pitchFamily="34" charset="0"/>
              </a:rPr>
              <a:t>ECO-ETICHETTATURE</a:t>
            </a:r>
          </a:p>
          <a:p>
            <a:pPr marL="0" indent="0">
              <a:lnSpc>
                <a:spcPct val="110000"/>
              </a:lnSpc>
              <a:spcBef>
                <a:spcPts val="0"/>
              </a:spcBef>
              <a:spcAft>
                <a:spcPts val="1600"/>
              </a:spcAft>
              <a:buNone/>
            </a:pPr>
            <a:r>
              <a:rPr lang="it-IT" altLang="it-IT" sz="2000" dirty="0">
                <a:solidFill>
                  <a:srgbClr val="C00000"/>
                </a:solidFill>
                <a:latin typeface="Arial" panose="020B0604020202020204" pitchFamily="34" charset="0"/>
                <a:cs typeface="Arial" panose="020B0604020202020204" pitchFamily="34" charset="0"/>
              </a:rPr>
              <a:t>Etichette ecologiche Tipo I, II e III</a:t>
            </a:r>
          </a:p>
          <a:p>
            <a:pPr marL="0" indent="0">
              <a:lnSpc>
                <a:spcPct val="110000"/>
              </a:lnSpc>
              <a:spcBef>
                <a:spcPts val="0"/>
              </a:spcBef>
              <a:spcAft>
                <a:spcPts val="1600"/>
              </a:spcAft>
              <a:buNone/>
            </a:pPr>
            <a:r>
              <a:rPr lang="it-IT" altLang="it-IT" sz="2000" dirty="0">
                <a:solidFill>
                  <a:srgbClr val="C00000"/>
                </a:solidFill>
                <a:latin typeface="Arial" panose="020B0604020202020204" pitchFamily="34" charset="0"/>
                <a:cs typeface="Arial" panose="020B0604020202020204" pitchFamily="34" charset="0"/>
              </a:rPr>
              <a:t>Etichette ecologiche di settore </a:t>
            </a:r>
          </a:p>
          <a:p>
            <a:pPr>
              <a:lnSpc>
                <a:spcPct val="110000"/>
              </a:lnSpc>
              <a:spcBef>
                <a:spcPts val="0"/>
              </a:spcBef>
              <a:spcAft>
                <a:spcPts val="1600"/>
              </a:spcAft>
              <a:buFont typeface="Wingdings" panose="05000000000000000000" pitchFamily="2" charset="2"/>
              <a:buChar char="ü"/>
            </a:pPr>
            <a:r>
              <a:rPr lang="it-IT" altLang="it-IT" sz="2000" dirty="0">
                <a:latin typeface="Arial" panose="020B0604020202020204" pitchFamily="34" charset="0"/>
                <a:cs typeface="Arial" panose="020B0604020202020204" pitchFamily="34" charset="0"/>
              </a:rPr>
              <a:t>SISTEMI DI GESTIONE AMBIENTALE</a:t>
            </a:r>
            <a:endParaRPr lang="it-IT" altLang="it-IT" b="1" dirty="0"/>
          </a:p>
        </p:txBody>
      </p:sp>
      <p:sp>
        <p:nvSpPr>
          <p:cNvPr id="5" name="Segnaposto numero diapositiva 5">
            <a:extLst>
              <a:ext uri="{FF2B5EF4-FFF2-40B4-BE49-F238E27FC236}">
                <a16:creationId xmlns:a16="http://schemas.microsoft.com/office/drawing/2014/main" id="{222B16A1-9543-4971-B5E0-9624AB84F22A}"/>
              </a:ext>
            </a:extLst>
          </p:cNvPr>
          <p:cNvSpPr txBox="1">
            <a:spLocks/>
          </p:cNvSpPr>
          <p:nvPr/>
        </p:nvSpPr>
        <p:spPr>
          <a:xfrm>
            <a:off x="8610600" y="6356350"/>
            <a:ext cx="2743200" cy="365125"/>
          </a:xfrm>
          <a:prstGeom prst="rect">
            <a:avLst/>
          </a:prstGeom>
        </p:spPr>
        <p:txBody>
          <a:bodyPr/>
          <a:ls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99149EEA-4B8B-4829-90C1-9D0B18192A0A}" type="slidenum">
              <a:rPr lang="it-IT" smtClean="0"/>
              <a:pPr>
                <a:defRPr/>
              </a:pPr>
              <a:t>59</a:t>
            </a:fld>
            <a:endParaRPr lang="it-IT"/>
          </a:p>
        </p:txBody>
      </p:sp>
      <p:sp>
        <p:nvSpPr>
          <p:cNvPr id="6" name="CasellaDiTesto 5">
            <a:extLst>
              <a:ext uri="{FF2B5EF4-FFF2-40B4-BE49-F238E27FC236}">
                <a16:creationId xmlns:a16="http://schemas.microsoft.com/office/drawing/2014/main" id="{EF588C47-13F3-49B6-9949-03C2D8E49772}"/>
              </a:ext>
            </a:extLst>
          </p:cNvPr>
          <p:cNvSpPr txBox="1"/>
          <p:nvPr/>
        </p:nvSpPr>
        <p:spPr>
          <a:xfrm>
            <a:off x="5999989" y="1223924"/>
            <a:ext cx="2592288" cy="369332"/>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it-IT" dirty="0">
                <a:latin typeface="Arial" panose="020B0604020202020204" pitchFamily="34" charset="0"/>
                <a:cs typeface="Arial" panose="020B0604020202020204" pitchFamily="34" charset="0"/>
              </a:rPr>
              <a:t>PRODOTTI E SERVIZI</a:t>
            </a:r>
          </a:p>
        </p:txBody>
      </p:sp>
      <p:sp>
        <p:nvSpPr>
          <p:cNvPr id="7" name="CasellaDiTesto 6">
            <a:extLst>
              <a:ext uri="{FF2B5EF4-FFF2-40B4-BE49-F238E27FC236}">
                <a16:creationId xmlns:a16="http://schemas.microsoft.com/office/drawing/2014/main" id="{5919BD2C-7CC7-4EB2-8353-80A1C5760B40}"/>
              </a:ext>
            </a:extLst>
          </p:cNvPr>
          <p:cNvSpPr txBox="1"/>
          <p:nvPr/>
        </p:nvSpPr>
        <p:spPr>
          <a:xfrm>
            <a:off x="5942111" y="3176178"/>
            <a:ext cx="2592288" cy="461665"/>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defPPr>
              <a:defRPr lang="it-IT"/>
            </a:defPPr>
            <a:lvl1pPr>
              <a:defRPr sz="24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it-IT" dirty="0"/>
              <a:t> </a:t>
            </a:r>
            <a:r>
              <a:rPr lang="it-IT" sz="1800" dirty="0">
                <a:latin typeface="Arial" panose="020B0604020202020204" pitchFamily="34" charset="0"/>
                <a:cs typeface="Arial" panose="020B0604020202020204" pitchFamily="34" charset="0"/>
              </a:rPr>
              <a:t>ORGANIZZAZIONI </a:t>
            </a:r>
          </a:p>
        </p:txBody>
      </p:sp>
      <p:cxnSp>
        <p:nvCxnSpPr>
          <p:cNvPr id="10" name="Connettore curvo 9">
            <a:extLst>
              <a:ext uri="{FF2B5EF4-FFF2-40B4-BE49-F238E27FC236}">
                <a16:creationId xmlns:a16="http://schemas.microsoft.com/office/drawing/2014/main" id="{88E2AB90-5F3C-4774-B726-72F9131EE008}"/>
              </a:ext>
            </a:extLst>
          </p:cNvPr>
          <p:cNvCxnSpPr>
            <a:cxnSpLocks/>
          </p:cNvCxnSpPr>
          <p:nvPr/>
        </p:nvCxnSpPr>
        <p:spPr>
          <a:xfrm flipV="1">
            <a:off x="4230689" y="1524196"/>
            <a:ext cx="1655761" cy="647465"/>
          </a:xfrm>
          <a:prstGeom prst="curvedConnector3">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11" name="Connettore curvo 10">
            <a:extLst>
              <a:ext uri="{FF2B5EF4-FFF2-40B4-BE49-F238E27FC236}">
                <a16:creationId xmlns:a16="http://schemas.microsoft.com/office/drawing/2014/main" id="{CCB08331-7A38-4389-9A02-F8C20398A714}"/>
              </a:ext>
            </a:extLst>
          </p:cNvPr>
          <p:cNvCxnSpPr>
            <a:cxnSpLocks/>
          </p:cNvCxnSpPr>
          <p:nvPr/>
        </p:nvCxnSpPr>
        <p:spPr>
          <a:xfrm flipV="1">
            <a:off x="3924204" y="3407011"/>
            <a:ext cx="1778064" cy="571330"/>
          </a:xfrm>
          <a:prstGeom prst="curvedConnector3">
            <a:avLst/>
          </a:prstGeom>
          <a:ln w="28575">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548365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CA8604FA-2307-5D47-AC50-EABA282EB49B}"/>
              </a:ext>
            </a:extLst>
          </p:cNvPr>
          <p:cNvSpPr>
            <a:spLocks noGrp="1"/>
          </p:cNvSpPr>
          <p:nvPr>
            <p:ph type="sldNum" sz="quarter" idx="4"/>
          </p:nvPr>
        </p:nvSpPr>
        <p:spPr/>
        <p:txBody>
          <a:bodyPr/>
          <a:lstStyle/>
          <a:p>
            <a:fld id="{E721C07E-6ECB-1E4D-B61E-6B0583E84734}" type="slidenum">
              <a:rPr lang="it-IT" smtClean="0"/>
              <a:pPr/>
              <a:t>6</a:t>
            </a:fld>
            <a:endParaRPr lang="it-IT" dirty="0"/>
          </a:p>
        </p:txBody>
      </p:sp>
      <p:sp>
        <p:nvSpPr>
          <p:cNvPr id="3" name="Titolo 1">
            <a:extLst>
              <a:ext uri="{FF2B5EF4-FFF2-40B4-BE49-F238E27FC236}">
                <a16:creationId xmlns:a16="http://schemas.microsoft.com/office/drawing/2014/main" id="{D7B78E0B-9F31-45BD-BC7A-939DDAD57E45}"/>
              </a:ext>
            </a:extLst>
          </p:cNvPr>
          <p:cNvSpPr txBox="1">
            <a:spLocks/>
          </p:cNvSpPr>
          <p:nvPr/>
        </p:nvSpPr>
        <p:spPr>
          <a:xfrm>
            <a:off x="1074950" y="389644"/>
            <a:ext cx="6994099" cy="415925"/>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it-IT" sz="2000" b="1" dirty="0">
                <a:solidFill>
                  <a:srgbClr val="83BB26"/>
                </a:solidFill>
                <a:latin typeface="Arial"/>
                <a:cs typeface="Arial"/>
              </a:rPr>
              <a:t>I PIANI D’AZIONE NAZIONALE (PAN) GPP</a:t>
            </a:r>
          </a:p>
        </p:txBody>
      </p:sp>
      <p:pic>
        <p:nvPicPr>
          <p:cNvPr id="5" name="Immagine 2">
            <a:extLst>
              <a:ext uri="{FF2B5EF4-FFF2-40B4-BE49-F238E27FC236}">
                <a16:creationId xmlns:a16="http://schemas.microsoft.com/office/drawing/2014/main" id="{6691B277-D73A-4EDD-A4ED-1FD492DD7F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03" y="1555751"/>
            <a:ext cx="3347199" cy="2893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magine 1">
            <a:extLst>
              <a:ext uri="{FF2B5EF4-FFF2-40B4-BE49-F238E27FC236}">
                <a16:creationId xmlns:a16="http://schemas.microsoft.com/office/drawing/2014/main" id="{40502403-D015-408B-BEE7-7C7009A8C7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4332" y="1555752"/>
            <a:ext cx="3214841" cy="2893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101649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CA8604FA-2307-5D47-AC50-EABA282EB49B}"/>
              </a:ext>
            </a:extLst>
          </p:cNvPr>
          <p:cNvSpPr>
            <a:spLocks noGrp="1"/>
          </p:cNvSpPr>
          <p:nvPr>
            <p:ph type="sldNum" sz="quarter" idx="4"/>
          </p:nvPr>
        </p:nvSpPr>
        <p:spPr/>
        <p:txBody>
          <a:bodyPr/>
          <a:lstStyle/>
          <a:p>
            <a:fld id="{E721C07E-6ECB-1E4D-B61E-6B0583E84734}" type="slidenum">
              <a:rPr lang="it-IT" smtClean="0"/>
              <a:pPr/>
              <a:t>60</a:t>
            </a:fld>
            <a:endParaRPr lang="it-IT" dirty="0"/>
          </a:p>
        </p:txBody>
      </p:sp>
      <p:sp>
        <p:nvSpPr>
          <p:cNvPr id="9" name="Titolo 1">
            <a:extLst>
              <a:ext uri="{FF2B5EF4-FFF2-40B4-BE49-F238E27FC236}">
                <a16:creationId xmlns:a16="http://schemas.microsoft.com/office/drawing/2014/main" id="{20AC2850-F9CE-4AF6-A4F8-ACBE6163D282}"/>
              </a:ext>
            </a:extLst>
          </p:cNvPr>
          <p:cNvSpPr txBox="1">
            <a:spLocks/>
          </p:cNvSpPr>
          <p:nvPr/>
        </p:nvSpPr>
        <p:spPr>
          <a:xfrm>
            <a:off x="1654841" y="315137"/>
            <a:ext cx="6858633" cy="415925"/>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it-IT" sz="2000" b="1" dirty="0">
                <a:solidFill>
                  <a:srgbClr val="83BB26"/>
                </a:solidFill>
                <a:latin typeface="Arial"/>
                <a:cs typeface="Arial"/>
              </a:rPr>
              <a:t>LE ETICHETTATURE ECOLOGICHE DI TIPO I, II e III</a:t>
            </a:r>
          </a:p>
        </p:txBody>
      </p:sp>
      <p:sp>
        <p:nvSpPr>
          <p:cNvPr id="5" name="Segnaposto contenuto 2">
            <a:extLst>
              <a:ext uri="{FF2B5EF4-FFF2-40B4-BE49-F238E27FC236}">
                <a16:creationId xmlns:a16="http://schemas.microsoft.com/office/drawing/2014/main" id="{16DB9B1E-1630-489A-9A9B-1D4D8446D074}"/>
              </a:ext>
            </a:extLst>
          </p:cNvPr>
          <p:cNvSpPr txBox="1">
            <a:spLocks/>
          </p:cNvSpPr>
          <p:nvPr/>
        </p:nvSpPr>
        <p:spPr>
          <a:xfrm>
            <a:off x="707188" y="965662"/>
            <a:ext cx="7806286" cy="5026535"/>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spcAft>
                <a:spcPts val="1200"/>
              </a:spcAft>
              <a:buClr>
                <a:srgbClr val="41B93D"/>
              </a:buClr>
              <a:buFont typeface="Wingdings" pitchFamily="2" charset="2"/>
              <a:buChar char="§"/>
            </a:pPr>
            <a:r>
              <a:rPr lang="it-IT" sz="1600" b="1" dirty="0">
                <a:latin typeface="Arial" panose="020B0604020202020204" pitchFamily="34" charset="0"/>
                <a:cs typeface="Arial" panose="020B0604020202020204" pitchFamily="34" charset="0"/>
              </a:rPr>
              <a:t>Tipo I </a:t>
            </a:r>
            <a:r>
              <a:rPr lang="it-IT" sz="1600" dirty="0">
                <a:latin typeface="Arial" panose="020B0604020202020204" pitchFamily="34" charset="0"/>
                <a:cs typeface="Arial" panose="020B0604020202020204" pitchFamily="34" charset="0"/>
              </a:rPr>
              <a:t> (norma </a:t>
            </a:r>
            <a:r>
              <a:rPr lang="it-IT" sz="1600" dirty="0">
                <a:solidFill>
                  <a:srgbClr val="C00000"/>
                </a:solidFill>
                <a:latin typeface="Arial" panose="020B0604020202020204" pitchFamily="34" charset="0"/>
                <a:cs typeface="Arial" panose="020B0604020202020204" pitchFamily="34" charset="0"/>
              </a:rPr>
              <a:t>ISO 14024</a:t>
            </a:r>
            <a:r>
              <a:rPr lang="it-IT" sz="1600" dirty="0">
                <a:latin typeface="Arial" panose="020B0604020202020204" pitchFamily="34" charset="0"/>
                <a:cs typeface="Arial" panose="020B0604020202020204" pitchFamily="34" charset="0"/>
              </a:rPr>
              <a:t>) </a:t>
            </a:r>
          </a:p>
          <a:p>
            <a:pPr marL="0" indent="0">
              <a:buNone/>
            </a:pPr>
            <a:r>
              <a:rPr lang="it-IT" sz="1600" dirty="0">
                <a:latin typeface="Arial" panose="020B0604020202020204" pitchFamily="34" charset="0"/>
                <a:cs typeface="Arial" panose="020B0604020202020204" pitchFamily="34" charset="0"/>
              </a:rPr>
              <a:t>Etichette basate sul sistema multi-</a:t>
            </a:r>
            <a:r>
              <a:rPr lang="it-IT" sz="1600" dirty="0" err="1">
                <a:latin typeface="Arial" panose="020B0604020202020204" pitchFamily="34" charset="0"/>
                <a:cs typeface="Arial" panose="020B0604020202020204" pitchFamily="34" charset="0"/>
              </a:rPr>
              <a:t>criteria</a:t>
            </a:r>
            <a:r>
              <a:rPr lang="it-IT" sz="1600" dirty="0">
                <a:latin typeface="Arial" panose="020B0604020202020204" pitchFamily="34" charset="0"/>
                <a:cs typeface="Arial" panose="020B0604020202020204" pitchFamily="34" charset="0"/>
              </a:rPr>
              <a:t> che considera l’intero </a:t>
            </a:r>
            <a:r>
              <a:rPr lang="it-IT" sz="1600" b="1" dirty="0">
                <a:highlight>
                  <a:srgbClr val="FFFF00"/>
                </a:highlight>
                <a:latin typeface="Arial" panose="020B0604020202020204" pitchFamily="34" charset="0"/>
                <a:cs typeface="Arial" panose="020B0604020202020204" pitchFamily="34" charset="0"/>
              </a:rPr>
              <a:t>ciclo di vita </a:t>
            </a:r>
            <a:r>
              <a:rPr lang="it-IT" sz="1600" dirty="0">
                <a:highlight>
                  <a:srgbClr val="FFFF00"/>
                </a:highlight>
                <a:latin typeface="Arial" panose="020B0604020202020204" pitchFamily="34" charset="0"/>
                <a:cs typeface="Arial" panose="020B0604020202020204" pitchFamily="34" charset="0"/>
              </a:rPr>
              <a:t>(LCA)</a:t>
            </a:r>
          </a:p>
          <a:p>
            <a:pPr marL="0" indent="0">
              <a:buNone/>
            </a:pPr>
            <a:endParaRPr lang="it-IT" sz="1600" dirty="0">
              <a:latin typeface="Arial" panose="020B0604020202020204" pitchFamily="34" charset="0"/>
              <a:cs typeface="Arial" panose="020B0604020202020204" pitchFamily="34" charset="0"/>
            </a:endParaRPr>
          </a:p>
          <a:p>
            <a:pPr>
              <a:lnSpc>
                <a:spcPct val="80000"/>
              </a:lnSpc>
              <a:spcAft>
                <a:spcPts val="1200"/>
              </a:spcAft>
              <a:buClr>
                <a:srgbClr val="41B93D"/>
              </a:buClr>
              <a:buFont typeface="Wingdings" pitchFamily="2" charset="2"/>
              <a:buChar char="§"/>
            </a:pPr>
            <a:r>
              <a:rPr lang="it-IT" sz="1600" b="1" dirty="0">
                <a:latin typeface="Arial" panose="020B0604020202020204" pitchFamily="34" charset="0"/>
                <a:cs typeface="Arial" panose="020B0604020202020204" pitchFamily="34" charset="0"/>
              </a:rPr>
              <a:t>Tipo II Auto-dichiarazione del produttore  </a:t>
            </a:r>
            <a:r>
              <a:rPr lang="it-IT" sz="1600" dirty="0">
                <a:latin typeface="Arial" panose="020B0604020202020204" pitchFamily="34" charset="0"/>
                <a:cs typeface="Arial" panose="020B0604020202020204" pitchFamily="34" charset="0"/>
              </a:rPr>
              <a:t>(norma </a:t>
            </a:r>
            <a:r>
              <a:rPr lang="it-IT" sz="1600" dirty="0">
                <a:solidFill>
                  <a:srgbClr val="C00000"/>
                </a:solidFill>
                <a:latin typeface="Arial" panose="020B0604020202020204" pitchFamily="34" charset="0"/>
                <a:cs typeface="Arial" panose="020B0604020202020204" pitchFamily="34" charset="0"/>
              </a:rPr>
              <a:t>ISO 14021</a:t>
            </a:r>
            <a:r>
              <a:rPr lang="it-IT" sz="1600" dirty="0">
                <a:latin typeface="Arial" panose="020B0604020202020204" pitchFamily="34" charset="0"/>
                <a:cs typeface="Arial" panose="020B0604020202020204" pitchFamily="34" charset="0"/>
              </a:rPr>
              <a:t>)</a:t>
            </a:r>
          </a:p>
          <a:p>
            <a:pPr marL="0" indent="0">
              <a:buNone/>
            </a:pPr>
            <a:r>
              <a:rPr lang="it-IT" sz="1600" dirty="0">
                <a:latin typeface="Arial" panose="020B0604020202020204" pitchFamily="34" charset="0"/>
                <a:cs typeface="Arial" panose="020B0604020202020204" pitchFamily="34" charset="0"/>
              </a:rPr>
              <a:t>Strumento d’informazione che contiene </a:t>
            </a:r>
            <a:r>
              <a:rPr lang="it-IT" sz="1600" dirty="0">
                <a:highlight>
                  <a:srgbClr val="FFFF00"/>
                </a:highlight>
                <a:latin typeface="Arial" panose="020B0604020202020204" pitchFamily="34" charset="0"/>
                <a:cs typeface="Arial" panose="020B0604020202020204" pitchFamily="34" charset="0"/>
              </a:rPr>
              <a:t>dati forniti dal produttore, importatore o distributore del prodotto</a:t>
            </a:r>
            <a:r>
              <a:rPr lang="it-IT" sz="1600" dirty="0">
                <a:latin typeface="Arial" panose="020B0604020202020204" pitchFamily="34" charset="0"/>
                <a:cs typeface="Arial" panose="020B0604020202020204" pitchFamily="34" charset="0"/>
              </a:rPr>
              <a:t> ad esempio su: biodegradabilità, riciclabilità, </a:t>
            </a:r>
            <a:r>
              <a:rPr lang="it-IT" sz="1600" dirty="0" err="1">
                <a:latin typeface="Arial" panose="020B0604020202020204" pitchFamily="34" charset="0"/>
                <a:cs typeface="Arial" panose="020B0604020202020204" pitchFamily="34" charset="0"/>
              </a:rPr>
              <a:t>atossicità</a:t>
            </a:r>
            <a:r>
              <a:rPr lang="it-IT" sz="1600" dirty="0">
                <a:latin typeface="Arial" panose="020B0604020202020204" pitchFamily="34" charset="0"/>
                <a:cs typeface="Arial" panose="020B0604020202020204" pitchFamily="34" charset="0"/>
              </a:rPr>
              <a:t> dei trattamenti</a:t>
            </a:r>
          </a:p>
          <a:p>
            <a:endParaRPr lang="it-IT" sz="1600" dirty="0">
              <a:latin typeface="Arial" panose="020B0604020202020204" pitchFamily="34" charset="0"/>
              <a:cs typeface="Arial" panose="020B0604020202020204" pitchFamily="34" charset="0"/>
            </a:endParaRPr>
          </a:p>
          <a:p>
            <a:pPr>
              <a:lnSpc>
                <a:spcPct val="80000"/>
              </a:lnSpc>
              <a:spcAft>
                <a:spcPts val="1200"/>
              </a:spcAft>
              <a:buClr>
                <a:srgbClr val="41B93D"/>
              </a:buClr>
              <a:buFont typeface="Wingdings" pitchFamily="2" charset="2"/>
              <a:buChar char="§"/>
            </a:pPr>
            <a:r>
              <a:rPr lang="it-IT" sz="1600" b="1" dirty="0">
                <a:latin typeface="Arial" panose="020B0604020202020204" pitchFamily="34" charset="0"/>
                <a:cs typeface="Arial" panose="020B0604020202020204" pitchFamily="34" charset="0"/>
              </a:rPr>
              <a:t>Tipo III </a:t>
            </a:r>
            <a:r>
              <a:rPr lang="it-IT" sz="1600" dirty="0">
                <a:latin typeface="Arial" panose="020B0604020202020204" pitchFamily="34" charset="0"/>
                <a:cs typeface="Arial" panose="020B0604020202020204" pitchFamily="34" charset="0"/>
              </a:rPr>
              <a:t>(norma </a:t>
            </a:r>
            <a:r>
              <a:rPr lang="it-IT" sz="1600" dirty="0">
                <a:solidFill>
                  <a:srgbClr val="C00000"/>
                </a:solidFill>
                <a:latin typeface="Arial" panose="020B0604020202020204" pitchFamily="34" charset="0"/>
                <a:cs typeface="Arial" panose="020B0604020202020204" pitchFamily="34" charset="0"/>
              </a:rPr>
              <a:t>ISO 14025</a:t>
            </a:r>
            <a:r>
              <a:rPr lang="it-IT" sz="1600" dirty="0">
                <a:latin typeface="Arial" panose="020B0604020202020204" pitchFamily="34" charset="0"/>
                <a:cs typeface="Arial" panose="020B0604020202020204" pitchFamily="34" charset="0"/>
              </a:rPr>
              <a:t>)</a:t>
            </a:r>
          </a:p>
          <a:p>
            <a:pPr marL="0" indent="0">
              <a:buNone/>
            </a:pPr>
            <a:r>
              <a:rPr lang="it-IT" sz="1600" dirty="0">
                <a:latin typeface="Arial" panose="020B0604020202020204" pitchFamily="34" charset="0"/>
                <a:cs typeface="Arial" panose="020B0604020202020204" pitchFamily="34" charset="0"/>
              </a:rPr>
              <a:t>La Dichiarazioni Ambientali di Prodotto DAP  o EPD forniscono informazioni di tipo quantitativo sulle performance ambientali del prodotto considerando l’intero </a:t>
            </a:r>
            <a:r>
              <a:rPr lang="it-IT" sz="1600" b="1" dirty="0">
                <a:highlight>
                  <a:srgbClr val="FFFF00"/>
                </a:highlight>
                <a:latin typeface="Arial" panose="020B0604020202020204" pitchFamily="34" charset="0"/>
                <a:cs typeface="Arial" panose="020B0604020202020204" pitchFamily="34" charset="0"/>
              </a:rPr>
              <a:t>ciclo di vita </a:t>
            </a:r>
            <a:r>
              <a:rPr lang="it-IT" sz="1600" dirty="0">
                <a:highlight>
                  <a:srgbClr val="FFFF00"/>
                </a:highlight>
                <a:latin typeface="Arial" panose="020B0604020202020204" pitchFamily="34" charset="0"/>
                <a:cs typeface="Arial" panose="020B0604020202020204" pitchFamily="34" charset="0"/>
              </a:rPr>
              <a:t>(LCA)</a:t>
            </a:r>
          </a:p>
        </p:txBody>
      </p:sp>
    </p:spTree>
    <p:extLst>
      <p:ext uri="{BB962C8B-B14F-4D97-AF65-F5344CB8AC3E}">
        <p14:creationId xmlns:p14="http://schemas.microsoft.com/office/powerpoint/2010/main" val="19984375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CA8604FA-2307-5D47-AC50-EABA282EB49B}"/>
              </a:ext>
            </a:extLst>
          </p:cNvPr>
          <p:cNvSpPr>
            <a:spLocks noGrp="1"/>
          </p:cNvSpPr>
          <p:nvPr>
            <p:ph type="sldNum" sz="quarter" idx="4"/>
          </p:nvPr>
        </p:nvSpPr>
        <p:spPr/>
        <p:txBody>
          <a:bodyPr/>
          <a:lstStyle/>
          <a:p>
            <a:fld id="{E721C07E-6ECB-1E4D-B61E-6B0583E84734}" type="slidenum">
              <a:rPr lang="it-IT" smtClean="0"/>
              <a:pPr/>
              <a:t>61</a:t>
            </a:fld>
            <a:endParaRPr lang="it-IT" dirty="0"/>
          </a:p>
        </p:txBody>
      </p:sp>
      <p:sp>
        <p:nvSpPr>
          <p:cNvPr id="9" name="Titolo 1">
            <a:extLst>
              <a:ext uri="{FF2B5EF4-FFF2-40B4-BE49-F238E27FC236}">
                <a16:creationId xmlns:a16="http://schemas.microsoft.com/office/drawing/2014/main" id="{20AC2850-F9CE-4AF6-A4F8-ACBE6163D282}"/>
              </a:ext>
            </a:extLst>
          </p:cNvPr>
          <p:cNvSpPr txBox="1">
            <a:spLocks/>
          </p:cNvSpPr>
          <p:nvPr/>
        </p:nvSpPr>
        <p:spPr>
          <a:xfrm>
            <a:off x="1654841" y="315137"/>
            <a:ext cx="6858633" cy="415925"/>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it-IT" sz="2000" b="1" dirty="0">
                <a:solidFill>
                  <a:srgbClr val="83BB26"/>
                </a:solidFill>
                <a:latin typeface="Arial"/>
                <a:cs typeface="Arial"/>
              </a:rPr>
              <a:t>LE ETICHETTATURE ECOLOGICHE DI TIPO I, II e III</a:t>
            </a:r>
          </a:p>
        </p:txBody>
      </p:sp>
      <p:pic>
        <p:nvPicPr>
          <p:cNvPr id="3" name="Immagine 2">
            <a:extLst>
              <a:ext uri="{FF2B5EF4-FFF2-40B4-BE49-F238E27FC236}">
                <a16:creationId xmlns:a16="http://schemas.microsoft.com/office/drawing/2014/main" id="{96061A03-DEEC-40F4-831F-71F26069EF01}"/>
              </a:ext>
            </a:extLst>
          </p:cNvPr>
          <p:cNvPicPr>
            <a:picLocks noChangeAspect="1"/>
          </p:cNvPicPr>
          <p:nvPr/>
        </p:nvPicPr>
        <p:blipFill>
          <a:blip r:embed="rId2"/>
          <a:stretch>
            <a:fillRect/>
          </a:stretch>
        </p:blipFill>
        <p:spPr>
          <a:xfrm>
            <a:off x="863896" y="731062"/>
            <a:ext cx="6858634" cy="4346218"/>
          </a:xfrm>
          <a:prstGeom prst="rect">
            <a:avLst/>
          </a:prstGeom>
        </p:spPr>
      </p:pic>
    </p:spTree>
    <p:extLst>
      <p:ext uri="{BB962C8B-B14F-4D97-AF65-F5344CB8AC3E}">
        <p14:creationId xmlns:p14="http://schemas.microsoft.com/office/powerpoint/2010/main" val="99241592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4"/>
          </p:nvPr>
        </p:nvSpPr>
        <p:spPr/>
        <p:txBody>
          <a:bodyPr/>
          <a:lstStyle/>
          <a:p>
            <a:fld id="{E721C07E-6ECB-1E4D-B61E-6B0583E84734}" type="slidenum">
              <a:rPr lang="it-IT" smtClean="0"/>
              <a:pPr/>
              <a:t>62</a:t>
            </a:fld>
            <a:endParaRPr lang="it-IT" dirty="0"/>
          </a:p>
        </p:txBody>
      </p:sp>
      <p:sp>
        <p:nvSpPr>
          <p:cNvPr id="4" name="Titolo 1">
            <a:extLst>
              <a:ext uri="{FF2B5EF4-FFF2-40B4-BE49-F238E27FC236}">
                <a16:creationId xmlns:a16="http://schemas.microsoft.com/office/drawing/2014/main" id="{916085D1-CAE5-4455-AC43-A63614B75868}"/>
              </a:ext>
            </a:extLst>
          </p:cNvPr>
          <p:cNvSpPr txBox="1">
            <a:spLocks noChangeArrowheads="1"/>
          </p:cNvSpPr>
          <p:nvPr/>
        </p:nvSpPr>
        <p:spPr bwMode="auto">
          <a:xfrm>
            <a:off x="1133112" y="433546"/>
            <a:ext cx="78457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1435" tIns="25718" rIns="51435" bIns="25718" numCol="1" anchor="t" anchorCtr="0" compatLnSpc="1">
            <a:prstTxWarp prst="textNoShape">
              <a:avLst/>
            </a:prstTxWarp>
          </a:bodyPr>
          <a:lstStyle>
            <a:lvl1pPr algn="l" rtl="0" eaLnBrk="0" fontAlgn="base" hangingPunct="0">
              <a:lnSpc>
                <a:spcPct val="90000"/>
              </a:lnSpc>
              <a:spcBef>
                <a:spcPct val="0"/>
              </a:spcBef>
              <a:spcAft>
                <a:spcPct val="0"/>
              </a:spcAft>
              <a:defRPr sz="4000" b="1"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40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0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0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0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0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0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0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000">
                <a:solidFill>
                  <a:schemeClr val="tx1"/>
                </a:solidFill>
                <a:latin typeface="Calibri Light" panose="020F0302020204030204" pitchFamily="34" charset="0"/>
              </a:defRPr>
            </a:lvl9pPr>
          </a:lstStyle>
          <a:p>
            <a:pPr>
              <a:defRPr/>
            </a:pPr>
            <a:r>
              <a:rPr lang="en-GB" sz="2000" spc="-45" dirty="0" err="1">
                <a:solidFill>
                  <a:srgbClr val="85B330"/>
                </a:solidFill>
                <a:latin typeface="Arial" panose="020B0604020202020204" pitchFamily="34" charset="0"/>
                <a:cs typeface="Arial" panose="020B0604020202020204" pitchFamily="34" charset="0"/>
              </a:rPr>
              <a:t>Marchi</a:t>
            </a:r>
            <a:r>
              <a:rPr lang="en-GB" sz="2000" spc="-45" dirty="0">
                <a:solidFill>
                  <a:srgbClr val="85B330"/>
                </a:solidFill>
                <a:latin typeface="Arial" panose="020B0604020202020204" pitchFamily="34" charset="0"/>
                <a:cs typeface="Arial" panose="020B0604020202020204" pitchFamily="34" charset="0"/>
              </a:rPr>
              <a:t>, standard ed eco-</a:t>
            </a:r>
            <a:r>
              <a:rPr lang="en-GB" sz="2000" spc="-45" dirty="0" err="1">
                <a:solidFill>
                  <a:srgbClr val="85B330"/>
                </a:solidFill>
                <a:latin typeface="Arial" panose="020B0604020202020204" pitchFamily="34" charset="0"/>
                <a:cs typeface="Arial" panose="020B0604020202020204" pitchFamily="34" charset="0"/>
              </a:rPr>
              <a:t>etichette</a:t>
            </a:r>
            <a:r>
              <a:rPr lang="en-GB" sz="2000" spc="-45" dirty="0">
                <a:solidFill>
                  <a:srgbClr val="85B330"/>
                </a:solidFill>
                <a:latin typeface="Arial" panose="020B0604020202020204" pitchFamily="34" charset="0"/>
                <a:cs typeface="Arial" panose="020B0604020202020204" pitchFamily="34" charset="0"/>
              </a:rPr>
              <a:t> (1)</a:t>
            </a:r>
          </a:p>
        </p:txBody>
      </p:sp>
      <p:pic>
        <p:nvPicPr>
          <p:cNvPr id="6" name="Immagine 5">
            <a:extLst>
              <a:ext uri="{FF2B5EF4-FFF2-40B4-BE49-F238E27FC236}">
                <a16:creationId xmlns:a16="http://schemas.microsoft.com/office/drawing/2014/main" id="{232F331A-D75F-46F2-85D7-EE31813B8AD1}"/>
              </a:ext>
            </a:extLst>
          </p:cNvPr>
          <p:cNvPicPr>
            <a:picLocks noChangeAspect="1"/>
          </p:cNvPicPr>
          <p:nvPr/>
        </p:nvPicPr>
        <p:blipFill>
          <a:blip r:embed="rId2"/>
          <a:stretch>
            <a:fillRect/>
          </a:stretch>
        </p:blipFill>
        <p:spPr>
          <a:xfrm>
            <a:off x="679784" y="818816"/>
            <a:ext cx="6745474" cy="4324684"/>
          </a:xfrm>
          <a:prstGeom prst="rect">
            <a:avLst/>
          </a:prstGeom>
        </p:spPr>
      </p:pic>
    </p:spTree>
    <p:extLst>
      <p:ext uri="{BB962C8B-B14F-4D97-AF65-F5344CB8AC3E}">
        <p14:creationId xmlns:p14="http://schemas.microsoft.com/office/powerpoint/2010/main" val="143247543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4"/>
          </p:nvPr>
        </p:nvSpPr>
        <p:spPr/>
        <p:txBody>
          <a:bodyPr/>
          <a:lstStyle/>
          <a:p>
            <a:fld id="{E721C07E-6ECB-1E4D-B61E-6B0583E84734}" type="slidenum">
              <a:rPr lang="it-IT" smtClean="0"/>
              <a:pPr/>
              <a:t>63</a:t>
            </a:fld>
            <a:endParaRPr lang="it-IT" dirty="0"/>
          </a:p>
        </p:txBody>
      </p:sp>
      <p:sp>
        <p:nvSpPr>
          <p:cNvPr id="4" name="Titolo 1">
            <a:extLst>
              <a:ext uri="{FF2B5EF4-FFF2-40B4-BE49-F238E27FC236}">
                <a16:creationId xmlns:a16="http://schemas.microsoft.com/office/drawing/2014/main" id="{916085D1-CAE5-4455-AC43-A63614B75868}"/>
              </a:ext>
            </a:extLst>
          </p:cNvPr>
          <p:cNvSpPr txBox="1">
            <a:spLocks noChangeArrowheads="1"/>
          </p:cNvSpPr>
          <p:nvPr/>
        </p:nvSpPr>
        <p:spPr bwMode="auto">
          <a:xfrm>
            <a:off x="1133112" y="433546"/>
            <a:ext cx="78457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1435" tIns="25718" rIns="51435" bIns="25718" numCol="1" anchor="t" anchorCtr="0" compatLnSpc="1">
            <a:prstTxWarp prst="textNoShape">
              <a:avLst/>
            </a:prstTxWarp>
          </a:bodyPr>
          <a:lstStyle>
            <a:lvl1pPr algn="l" rtl="0" eaLnBrk="0" fontAlgn="base" hangingPunct="0">
              <a:lnSpc>
                <a:spcPct val="90000"/>
              </a:lnSpc>
              <a:spcBef>
                <a:spcPct val="0"/>
              </a:spcBef>
              <a:spcAft>
                <a:spcPct val="0"/>
              </a:spcAft>
              <a:defRPr sz="4000" b="1"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40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0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0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0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0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0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0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000">
                <a:solidFill>
                  <a:schemeClr val="tx1"/>
                </a:solidFill>
                <a:latin typeface="Calibri Light" panose="020F0302020204030204" pitchFamily="34" charset="0"/>
              </a:defRPr>
            </a:lvl9pPr>
          </a:lstStyle>
          <a:p>
            <a:pPr>
              <a:defRPr/>
            </a:pPr>
            <a:r>
              <a:rPr lang="en-GB" sz="2000" spc="-45" dirty="0" err="1">
                <a:solidFill>
                  <a:srgbClr val="85B330"/>
                </a:solidFill>
                <a:latin typeface="Arial" panose="020B0604020202020204" pitchFamily="34" charset="0"/>
                <a:cs typeface="Arial" panose="020B0604020202020204" pitchFamily="34" charset="0"/>
              </a:rPr>
              <a:t>Marchi</a:t>
            </a:r>
            <a:r>
              <a:rPr lang="en-GB" sz="2000" spc="-45" dirty="0">
                <a:solidFill>
                  <a:srgbClr val="85B330"/>
                </a:solidFill>
                <a:latin typeface="Arial" panose="020B0604020202020204" pitchFamily="34" charset="0"/>
                <a:cs typeface="Arial" panose="020B0604020202020204" pitchFamily="34" charset="0"/>
              </a:rPr>
              <a:t>, standard ed eco-</a:t>
            </a:r>
            <a:r>
              <a:rPr lang="en-GB" sz="2000" spc="-45" dirty="0" err="1">
                <a:solidFill>
                  <a:srgbClr val="85B330"/>
                </a:solidFill>
                <a:latin typeface="Arial" panose="020B0604020202020204" pitchFamily="34" charset="0"/>
                <a:cs typeface="Arial" panose="020B0604020202020204" pitchFamily="34" charset="0"/>
              </a:rPr>
              <a:t>etichette</a:t>
            </a:r>
            <a:r>
              <a:rPr lang="en-GB" sz="2000" spc="-45" dirty="0">
                <a:solidFill>
                  <a:srgbClr val="85B330"/>
                </a:solidFill>
                <a:latin typeface="Arial" panose="020B0604020202020204" pitchFamily="34" charset="0"/>
                <a:cs typeface="Arial" panose="020B0604020202020204" pitchFamily="34" charset="0"/>
              </a:rPr>
              <a:t> (2)</a:t>
            </a:r>
          </a:p>
        </p:txBody>
      </p:sp>
      <p:pic>
        <p:nvPicPr>
          <p:cNvPr id="5" name="Immagine 4">
            <a:extLst>
              <a:ext uri="{FF2B5EF4-FFF2-40B4-BE49-F238E27FC236}">
                <a16:creationId xmlns:a16="http://schemas.microsoft.com/office/drawing/2014/main" id="{5A879127-9D14-4AEE-AD15-71FBC2D6541C}"/>
              </a:ext>
            </a:extLst>
          </p:cNvPr>
          <p:cNvPicPr>
            <a:picLocks noChangeAspect="1"/>
          </p:cNvPicPr>
          <p:nvPr/>
        </p:nvPicPr>
        <p:blipFill>
          <a:blip r:embed="rId2"/>
          <a:stretch>
            <a:fillRect/>
          </a:stretch>
        </p:blipFill>
        <p:spPr>
          <a:xfrm>
            <a:off x="666233" y="752164"/>
            <a:ext cx="7411484" cy="4458322"/>
          </a:xfrm>
          <a:prstGeom prst="rect">
            <a:avLst/>
          </a:prstGeom>
        </p:spPr>
      </p:pic>
    </p:spTree>
    <p:extLst>
      <p:ext uri="{BB962C8B-B14F-4D97-AF65-F5344CB8AC3E}">
        <p14:creationId xmlns:p14="http://schemas.microsoft.com/office/powerpoint/2010/main" val="40875819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4"/>
          </p:nvPr>
        </p:nvSpPr>
        <p:spPr/>
        <p:txBody>
          <a:bodyPr/>
          <a:lstStyle/>
          <a:p>
            <a:fld id="{E721C07E-6ECB-1E4D-B61E-6B0583E84734}" type="slidenum">
              <a:rPr lang="it-IT" smtClean="0"/>
              <a:pPr/>
              <a:t>64</a:t>
            </a:fld>
            <a:endParaRPr lang="it-IT" dirty="0"/>
          </a:p>
        </p:txBody>
      </p:sp>
      <p:sp>
        <p:nvSpPr>
          <p:cNvPr id="4" name="Titolo 1">
            <a:extLst>
              <a:ext uri="{FF2B5EF4-FFF2-40B4-BE49-F238E27FC236}">
                <a16:creationId xmlns:a16="http://schemas.microsoft.com/office/drawing/2014/main" id="{916085D1-CAE5-4455-AC43-A63614B75868}"/>
              </a:ext>
            </a:extLst>
          </p:cNvPr>
          <p:cNvSpPr txBox="1">
            <a:spLocks noChangeArrowheads="1"/>
          </p:cNvSpPr>
          <p:nvPr/>
        </p:nvSpPr>
        <p:spPr bwMode="auto">
          <a:xfrm>
            <a:off x="1133112" y="433546"/>
            <a:ext cx="78457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1435" tIns="25718" rIns="51435" bIns="25718" numCol="1" anchor="t" anchorCtr="0" compatLnSpc="1">
            <a:prstTxWarp prst="textNoShape">
              <a:avLst/>
            </a:prstTxWarp>
          </a:bodyPr>
          <a:lstStyle>
            <a:lvl1pPr algn="l" rtl="0" eaLnBrk="0" fontAlgn="base" hangingPunct="0">
              <a:lnSpc>
                <a:spcPct val="90000"/>
              </a:lnSpc>
              <a:spcBef>
                <a:spcPct val="0"/>
              </a:spcBef>
              <a:spcAft>
                <a:spcPct val="0"/>
              </a:spcAft>
              <a:defRPr sz="4000" b="1"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40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0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0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0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0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0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0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000">
                <a:solidFill>
                  <a:schemeClr val="tx1"/>
                </a:solidFill>
                <a:latin typeface="Calibri Light" panose="020F0302020204030204" pitchFamily="34" charset="0"/>
              </a:defRPr>
            </a:lvl9pPr>
          </a:lstStyle>
          <a:p>
            <a:pPr>
              <a:defRPr/>
            </a:pPr>
            <a:r>
              <a:rPr lang="en-GB" sz="2000" spc="-45" dirty="0" err="1">
                <a:solidFill>
                  <a:srgbClr val="85B330"/>
                </a:solidFill>
                <a:latin typeface="Arial" panose="020B0604020202020204" pitchFamily="34" charset="0"/>
                <a:cs typeface="Arial" panose="020B0604020202020204" pitchFamily="34" charset="0"/>
              </a:rPr>
              <a:t>Marchi</a:t>
            </a:r>
            <a:r>
              <a:rPr lang="en-GB" sz="2000" spc="-45" dirty="0">
                <a:solidFill>
                  <a:srgbClr val="85B330"/>
                </a:solidFill>
                <a:latin typeface="Arial" panose="020B0604020202020204" pitchFamily="34" charset="0"/>
                <a:cs typeface="Arial" panose="020B0604020202020204" pitchFamily="34" charset="0"/>
              </a:rPr>
              <a:t>, standard ed eco-</a:t>
            </a:r>
            <a:r>
              <a:rPr lang="en-GB" sz="2000" spc="-45" dirty="0" err="1">
                <a:solidFill>
                  <a:srgbClr val="85B330"/>
                </a:solidFill>
                <a:latin typeface="Arial" panose="020B0604020202020204" pitchFamily="34" charset="0"/>
                <a:cs typeface="Arial" panose="020B0604020202020204" pitchFamily="34" charset="0"/>
              </a:rPr>
              <a:t>etichette</a:t>
            </a:r>
            <a:r>
              <a:rPr lang="en-GB" sz="2000" spc="-45" dirty="0">
                <a:solidFill>
                  <a:srgbClr val="85B330"/>
                </a:solidFill>
                <a:latin typeface="Arial" panose="020B0604020202020204" pitchFamily="34" charset="0"/>
                <a:cs typeface="Arial" panose="020B0604020202020204" pitchFamily="34" charset="0"/>
              </a:rPr>
              <a:t> (3)</a:t>
            </a:r>
          </a:p>
        </p:txBody>
      </p:sp>
      <p:pic>
        <p:nvPicPr>
          <p:cNvPr id="5" name="Immagine 4">
            <a:extLst>
              <a:ext uri="{FF2B5EF4-FFF2-40B4-BE49-F238E27FC236}">
                <a16:creationId xmlns:a16="http://schemas.microsoft.com/office/drawing/2014/main" id="{731D537F-DECD-4307-8F4D-4754BD698FE2}"/>
              </a:ext>
            </a:extLst>
          </p:cNvPr>
          <p:cNvPicPr>
            <a:picLocks noChangeAspect="1"/>
          </p:cNvPicPr>
          <p:nvPr/>
        </p:nvPicPr>
        <p:blipFill>
          <a:blip r:embed="rId2"/>
          <a:stretch>
            <a:fillRect/>
          </a:stretch>
        </p:blipFill>
        <p:spPr>
          <a:xfrm>
            <a:off x="751959" y="799494"/>
            <a:ext cx="7392432" cy="4344006"/>
          </a:xfrm>
          <a:prstGeom prst="rect">
            <a:avLst/>
          </a:prstGeom>
        </p:spPr>
      </p:pic>
    </p:spTree>
    <p:extLst>
      <p:ext uri="{BB962C8B-B14F-4D97-AF65-F5344CB8AC3E}">
        <p14:creationId xmlns:p14="http://schemas.microsoft.com/office/powerpoint/2010/main" val="265559848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4"/>
          </p:nvPr>
        </p:nvSpPr>
        <p:spPr/>
        <p:txBody>
          <a:bodyPr/>
          <a:lstStyle/>
          <a:p>
            <a:fld id="{E721C07E-6ECB-1E4D-B61E-6B0583E84734}" type="slidenum">
              <a:rPr lang="it-IT" smtClean="0"/>
              <a:pPr/>
              <a:t>65</a:t>
            </a:fld>
            <a:endParaRPr lang="it-IT" dirty="0"/>
          </a:p>
        </p:txBody>
      </p:sp>
      <p:sp>
        <p:nvSpPr>
          <p:cNvPr id="4" name="Titolo 1">
            <a:extLst>
              <a:ext uri="{FF2B5EF4-FFF2-40B4-BE49-F238E27FC236}">
                <a16:creationId xmlns:a16="http://schemas.microsoft.com/office/drawing/2014/main" id="{916085D1-CAE5-4455-AC43-A63614B75868}"/>
              </a:ext>
            </a:extLst>
          </p:cNvPr>
          <p:cNvSpPr txBox="1">
            <a:spLocks noChangeArrowheads="1"/>
          </p:cNvSpPr>
          <p:nvPr/>
        </p:nvSpPr>
        <p:spPr bwMode="auto">
          <a:xfrm>
            <a:off x="1133112" y="433546"/>
            <a:ext cx="78457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1435" tIns="25718" rIns="51435" bIns="25718" numCol="1" anchor="t" anchorCtr="0" compatLnSpc="1">
            <a:prstTxWarp prst="textNoShape">
              <a:avLst/>
            </a:prstTxWarp>
          </a:bodyPr>
          <a:lstStyle>
            <a:lvl1pPr algn="l" rtl="0" eaLnBrk="0" fontAlgn="base" hangingPunct="0">
              <a:lnSpc>
                <a:spcPct val="90000"/>
              </a:lnSpc>
              <a:spcBef>
                <a:spcPct val="0"/>
              </a:spcBef>
              <a:spcAft>
                <a:spcPct val="0"/>
              </a:spcAft>
              <a:defRPr sz="4000" b="1"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40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0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0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0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0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0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0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000">
                <a:solidFill>
                  <a:schemeClr val="tx1"/>
                </a:solidFill>
                <a:latin typeface="Calibri Light" panose="020F0302020204030204" pitchFamily="34" charset="0"/>
              </a:defRPr>
            </a:lvl9pPr>
          </a:lstStyle>
          <a:p>
            <a:pPr>
              <a:defRPr/>
            </a:pPr>
            <a:r>
              <a:rPr lang="en-GB" sz="2000" spc="-45" dirty="0" err="1">
                <a:solidFill>
                  <a:srgbClr val="85B330"/>
                </a:solidFill>
                <a:latin typeface="Arial" panose="020B0604020202020204" pitchFamily="34" charset="0"/>
                <a:cs typeface="Arial" panose="020B0604020202020204" pitchFamily="34" charset="0"/>
              </a:rPr>
              <a:t>Marchi</a:t>
            </a:r>
            <a:r>
              <a:rPr lang="en-GB" sz="2000" spc="-45" dirty="0">
                <a:solidFill>
                  <a:srgbClr val="85B330"/>
                </a:solidFill>
                <a:latin typeface="Arial" panose="020B0604020202020204" pitchFamily="34" charset="0"/>
                <a:cs typeface="Arial" panose="020B0604020202020204" pitchFamily="34" charset="0"/>
              </a:rPr>
              <a:t>, standard ed eco-</a:t>
            </a:r>
            <a:r>
              <a:rPr lang="en-GB" sz="2000" spc="-45" dirty="0" err="1">
                <a:solidFill>
                  <a:srgbClr val="85B330"/>
                </a:solidFill>
                <a:latin typeface="Arial" panose="020B0604020202020204" pitchFamily="34" charset="0"/>
                <a:cs typeface="Arial" panose="020B0604020202020204" pitchFamily="34" charset="0"/>
              </a:rPr>
              <a:t>etichette</a:t>
            </a:r>
            <a:r>
              <a:rPr lang="en-GB" sz="2000" spc="-45" dirty="0">
                <a:solidFill>
                  <a:srgbClr val="85B330"/>
                </a:solidFill>
                <a:latin typeface="Arial" panose="020B0604020202020204" pitchFamily="34" charset="0"/>
                <a:cs typeface="Arial" panose="020B0604020202020204" pitchFamily="34" charset="0"/>
              </a:rPr>
              <a:t> (4)</a:t>
            </a:r>
          </a:p>
        </p:txBody>
      </p:sp>
      <p:pic>
        <p:nvPicPr>
          <p:cNvPr id="5" name="Immagine 4">
            <a:extLst>
              <a:ext uri="{FF2B5EF4-FFF2-40B4-BE49-F238E27FC236}">
                <a16:creationId xmlns:a16="http://schemas.microsoft.com/office/drawing/2014/main" id="{C952CD96-CF26-45EF-AD9D-AAF234EFC64E}"/>
              </a:ext>
            </a:extLst>
          </p:cNvPr>
          <p:cNvPicPr>
            <a:picLocks noChangeAspect="1"/>
          </p:cNvPicPr>
          <p:nvPr/>
        </p:nvPicPr>
        <p:blipFill>
          <a:blip r:embed="rId2"/>
          <a:stretch>
            <a:fillRect/>
          </a:stretch>
        </p:blipFill>
        <p:spPr>
          <a:xfrm>
            <a:off x="893503" y="817571"/>
            <a:ext cx="6488894" cy="4325929"/>
          </a:xfrm>
          <a:prstGeom prst="rect">
            <a:avLst/>
          </a:prstGeom>
        </p:spPr>
      </p:pic>
    </p:spTree>
    <p:extLst>
      <p:ext uri="{BB962C8B-B14F-4D97-AF65-F5344CB8AC3E}">
        <p14:creationId xmlns:p14="http://schemas.microsoft.com/office/powerpoint/2010/main" val="249504507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4"/>
          </p:nvPr>
        </p:nvSpPr>
        <p:spPr/>
        <p:txBody>
          <a:bodyPr/>
          <a:lstStyle/>
          <a:p>
            <a:fld id="{E721C07E-6ECB-1E4D-B61E-6B0583E84734}" type="slidenum">
              <a:rPr lang="it-IT" smtClean="0"/>
              <a:pPr/>
              <a:t>66</a:t>
            </a:fld>
            <a:endParaRPr lang="it-IT" dirty="0"/>
          </a:p>
        </p:txBody>
      </p:sp>
      <p:sp>
        <p:nvSpPr>
          <p:cNvPr id="4" name="Titolo 1">
            <a:extLst>
              <a:ext uri="{FF2B5EF4-FFF2-40B4-BE49-F238E27FC236}">
                <a16:creationId xmlns:a16="http://schemas.microsoft.com/office/drawing/2014/main" id="{916085D1-CAE5-4455-AC43-A63614B75868}"/>
              </a:ext>
            </a:extLst>
          </p:cNvPr>
          <p:cNvSpPr txBox="1">
            <a:spLocks noChangeArrowheads="1"/>
          </p:cNvSpPr>
          <p:nvPr/>
        </p:nvSpPr>
        <p:spPr bwMode="auto">
          <a:xfrm>
            <a:off x="1133112" y="433546"/>
            <a:ext cx="78457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1435" tIns="25718" rIns="51435" bIns="25718" numCol="1" anchor="t" anchorCtr="0" compatLnSpc="1">
            <a:prstTxWarp prst="textNoShape">
              <a:avLst/>
            </a:prstTxWarp>
          </a:bodyPr>
          <a:lstStyle>
            <a:lvl1pPr algn="l" rtl="0" eaLnBrk="0" fontAlgn="base" hangingPunct="0">
              <a:lnSpc>
                <a:spcPct val="90000"/>
              </a:lnSpc>
              <a:spcBef>
                <a:spcPct val="0"/>
              </a:spcBef>
              <a:spcAft>
                <a:spcPct val="0"/>
              </a:spcAft>
              <a:defRPr sz="4000" b="1"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40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0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0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0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0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0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0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000">
                <a:solidFill>
                  <a:schemeClr val="tx1"/>
                </a:solidFill>
                <a:latin typeface="Calibri Light" panose="020F0302020204030204" pitchFamily="34" charset="0"/>
              </a:defRPr>
            </a:lvl9pPr>
          </a:lstStyle>
          <a:p>
            <a:pPr>
              <a:defRPr/>
            </a:pPr>
            <a:r>
              <a:rPr lang="en-GB" sz="2000" spc="-45" dirty="0" err="1">
                <a:solidFill>
                  <a:srgbClr val="85B330"/>
                </a:solidFill>
                <a:latin typeface="Arial" panose="020B0604020202020204" pitchFamily="34" charset="0"/>
                <a:cs typeface="Arial" panose="020B0604020202020204" pitchFamily="34" charset="0"/>
              </a:rPr>
              <a:t>Marchi</a:t>
            </a:r>
            <a:r>
              <a:rPr lang="en-GB" sz="2000" spc="-45" dirty="0">
                <a:solidFill>
                  <a:srgbClr val="85B330"/>
                </a:solidFill>
                <a:latin typeface="Arial" panose="020B0604020202020204" pitchFamily="34" charset="0"/>
                <a:cs typeface="Arial" panose="020B0604020202020204" pitchFamily="34" charset="0"/>
              </a:rPr>
              <a:t>, standard ed eco-</a:t>
            </a:r>
            <a:r>
              <a:rPr lang="en-GB" sz="2000" spc="-45" dirty="0" err="1">
                <a:solidFill>
                  <a:srgbClr val="85B330"/>
                </a:solidFill>
                <a:latin typeface="Arial" panose="020B0604020202020204" pitchFamily="34" charset="0"/>
                <a:cs typeface="Arial" panose="020B0604020202020204" pitchFamily="34" charset="0"/>
              </a:rPr>
              <a:t>etichette</a:t>
            </a:r>
            <a:r>
              <a:rPr lang="en-GB" sz="2000" spc="-45" dirty="0">
                <a:solidFill>
                  <a:srgbClr val="85B330"/>
                </a:solidFill>
                <a:latin typeface="Arial" panose="020B0604020202020204" pitchFamily="34" charset="0"/>
                <a:cs typeface="Arial" panose="020B0604020202020204" pitchFamily="34" charset="0"/>
              </a:rPr>
              <a:t> (5)</a:t>
            </a:r>
          </a:p>
        </p:txBody>
      </p:sp>
      <p:pic>
        <p:nvPicPr>
          <p:cNvPr id="5" name="Immagine 4">
            <a:extLst>
              <a:ext uri="{FF2B5EF4-FFF2-40B4-BE49-F238E27FC236}">
                <a16:creationId xmlns:a16="http://schemas.microsoft.com/office/drawing/2014/main" id="{208E13F0-02BD-4306-89C2-D841CE46F03C}"/>
              </a:ext>
            </a:extLst>
          </p:cNvPr>
          <p:cNvPicPr>
            <a:picLocks noChangeAspect="1"/>
          </p:cNvPicPr>
          <p:nvPr/>
        </p:nvPicPr>
        <p:blipFill>
          <a:blip r:embed="rId2"/>
          <a:stretch>
            <a:fillRect/>
          </a:stretch>
        </p:blipFill>
        <p:spPr>
          <a:xfrm>
            <a:off x="949939" y="733425"/>
            <a:ext cx="6312777" cy="4410075"/>
          </a:xfrm>
          <a:prstGeom prst="rect">
            <a:avLst/>
          </a:prstGeom>
        </p:spPr>
      </p:pic>
    </p:spTree>
    <p:extLst>
      <p:ext uri="{BB962C8B-B14F-4D97-AF65-F5344CB8AC3E}">
        <p14:creationId xmlns:p14="http://schemas.microsoft.com/office/powerpoint/2010/main" val="299979364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4"/>
          </p:nvPr>
        </p:nvSpPr>
        <p:spPr/>
        <p:txBody>
          <a:bodyPr/>
          <a:lstStyle/>
          <a:p>
            <a:fld id="{E721C07E-6ECB-1E4D-B61E-6B0583E84734}" type="slidenum">
              <a:rPr lang="it-IT" smtClean="0"/>
              <a:pPr/>
              <a:t>67</a:t>
            </a:fld>
            <a:endParaRPr lang="it-IT" dirty="0"/>
          </a:p>
        </p:txBody>
      </p:sp>
      <p:sp>
        <p:nvSpPr>
          <p:cNvPr id="4" name="Titolo 1">
            <a:extLst>
              <a:ext uri="{FF2B5EF4-FFF2-40B4-BE49-F238E27FC236}">
                <a16:creationId xmlns:a16="http://schemas.microsoft.com/office/drawing/2014/main" id="{916085D1-CAE5-4455-AC43-A63614B75868}"/>
              </a:ext>
            </a:extLst>
          </p:cNvPr>
          <p:cNvSpPr txBox="1">
            <a:spLocks noChangeArrowheads="1"/>
          </p:cNvSpPr>
          <p:nvPr/>
        </p:nvSpPr>
        <p:spPr bwMode="auto">
          <a:xfrm>
            <a:off x="1133112" y="433546"/>
            <a:ext cx="78457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1435" tIns="25718" rIns="51435" bIns="25718" numCol="1" anchor="t" anchorCtr="0" compatLnSpc="1">
            <a:prstTxWarp prst="textNoShape">
              <a:avLst/>
            </a:prstTxWarp>
          </a:bodyPr>
          <a:lstStyle>
            <a:lvl1pPr algn="l" rtl="0" eaLnBrk="0" fontAlgn="base" hangingPunct="0">
              <a:lnSpc>
                <a:spcPct val="90000"/>
              </a:lnSpc>
              <a:spcBef>
                <a:spcPct val="0"/>
              </a:spcBef>
              <a:spcAft>
                <a:spcPct val="0"/>
              </a:spcAft>
              <a:defRPr sz="4000" b="1"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40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0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0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0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0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0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0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000">
                <a:solidFill>
                  <a:schemeClr val="tx1"/>
                </a:solidFill>
                <a:latin typeface="Calibri Light" panose="020F0302020204030204" pitchFamily="34" charset="0"/>
              </a:defRPr>
            </a:lvl9pPr>
          </a:lstStyle>
          <a:p>
            <a:pPr>
              <a:defRPr/>
            </a:pPr>
            <a:r>
              <a:rPr lang="en-GB" sz="2000" spc="-45" dirty="0" err="1">
                <a:solidFill>
                  <a:srgbClr val="85B330"/>
                </a:solidFill>
                <a:latin typeface="Arial" panose="020B0604020202020204" pitchFamily="34" charset="0"/>
                <a:cs typeface="Arial" panose="020B0604020202020204" pitchFamily="34" charset="0"/>
              </a:rPr>
              <a:t>Marchi</a:t>
            </a:r>
            <a:r>
              <a:rPr lang="en-GB" sz="2000" spc="-45" dirty="0">
                <a:solidFill>
                  <a:srgbClr val="85B330"/>
                </a:solidFill>
                <a:latin typeface="Arial" panose="020B0604020202020204" pitchFamily="34" charset="0"/>
                <a:cs typeface="Arial" panose="020B0604020202020204" pitchFamily="34" charset="0"/>
              </a:rPr>
              <a:t>, standard ed eco-</a:t>
            </a:r>
            <a:r>
              <a:rPr lang="en-GB" sz="2000" spc="-45" dirty="0" err="1">
                <a:solidFill>
                  <a:srgbClr val="85B330"/>
                </a:solidFill>
                <a:latin typeface="Arial" panose="020B0604020202020204" pitchFamily="34" charset="0"/>
                <a:cs typeface="Arial" panose="020B0604020202020204" pitchFamily="34" charset="0"/>
              </a:rPr>
              <a:t>etichette</a:t>
            </a:r>
            <a:r>
              <a:rPr lang="en-GB" sz="2000" spc="-45" dirty="0">
                <a:solidFill>
                  <a:srgbClr val="85B330"/>
                </a:solidFill>
                <a:latin typeface="Arial" panose="020B0604020202020204" pitchFamily="34" charset="0"/>
                <a:cs typeface="Arial" panose="020B0604020202020204" pitchFamily="34" charset="0"/>
              </a:rPr>
              <a:t> (6)</a:t>
            </a:r>
          </a:p>
        </p:txBody>
      </p:sp>
      <p:pic>
        <p:nvPicPr>
          <p:cNvPr id="6" name="Immagine 5">
            <a:extLst>
              <a:ext uri="{FF2B5EF4-FFF2-40B4-BE49-F238E27FC236}">
                <a16:creationId xmlns:a16="http://schemas.microsoft.com/office/drawing/2014/main" id="{37FDBE8F-0ED3-4E2F-8898-849D1786BB16}"/>
              </a:ext>
            </a:extLst>
          </p:cNvPr>
          <p:cNvPicPr>
            <a:picLocks noChangeAspect="1"/>
          </p:cNvPicPr>
          <p:nvPr/>
        </p:nvPicPr>
        <p:blipFill>
          <a:blip r:embed="rId2"/>
          <a:stretch>
            <a:fillRect/>
          </a:stretch>
        </p:blipFill>
        <p:spPr>
          <a:xfrm>
            <a:off x="713852" y="904283"/>
            <a:ext cx="7487695" cy="4239217"/>
          </a:xfrm>
          <a:prstGeom prst="rect">
            <a:avLst/>
          </a:prstGeom>
        </p:spPr>
      </p:pic>
    </p:spTree>
    <p:extLst>
      <p:ext uri="{BB962C8B-B14F-4D97-AF65-F5344CB8AC3E}">
        <p14:creationId xmlns:p14="http://schemas.microsoft.com/office/powerpoint/2010/main" val="79676874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4"/>
          </p:nvPr>
        </p:nvSpPr>
        <p:spPr/>
        <p:txBody>
          <a:bodyPr/>
          <a:lstStyle/>
          <a:p>
            <a:fld id="{E721C07E-6ECB-1E4D-B61E-6B0583E84734}" type="slidenum">
              <a:rPr lang="it-IT" smtClean="0"/>
              <a:pPr/>
              <a:t>68</a:t>
            </a:fld>
            <a:endParaRPr lang="it-IT" dirty="0"/>
          </a:p>
        </p:txBody>
      </p:sp>
      <p:sp>
        <p:nvSpPr>
          <p:cNvPr id="4" name="Titolo 1">
            <a:extLst>
              <a:ext uri="{FF2B5EF4-FFF2-40B4-BE49-F238E27FC236}">
                <a16:creationId xmlns:a16="http://schemas.microsoft.com/office/drawing/2014/main" id="{916085D1-CAE5-4455-AC43-A63614B75868}"/>
              </a:ext>
            </a:extLst>
          </p:cNvPr>
          <p:cNvSpPr txBox="1">
            <a:spLocks noChangeArrowheads="1"/>
          </p:cNvSpPr>
          <p:nvPr/>
        </p:nvSpPr>
        <p:spPr bwMode="auto">
          <a:xfrm>
            <a:off x="1133112" y="433546"/>
            <a:ext cx="78457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1435" tIns="25718" rIns="51435" bIns="25718" numCol="1" anchor="t" anchorCtr="0" compatLnSpc="1">
            <a:prstTxWarp prst="textNoShape">
              <a:avLst/>
            </a:prstTxWarp>
          </a:bodyPr>
          <a:lstStyle>
            <a:lvl1pPr algn="l" rtl="0" eaLnBrk="0" fontAlgn="base" hangingPunct="0">
              <a:lnSpc>
                <a:spcPct val="90000"/>
              </a:lnSpc>
              <a:spcBef>
                <a:spcPct val="0"/>
              </a:spcBef>
              <a:spcAft>
                <a:spcPct val="0"/>
              </a:spcAft>
              <a:defRPr sz="4000" b="1"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40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0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0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0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0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0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0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000">
                <a:solidFill>
                  <a:schemeClr val="tx1"/>
                </a:solidFill>
                <a:latin typeface="Calibri Light" panose="020F0302020204030204" pitchFamily="34" charset="0"/>
              </a:defRPr>
            </a:lvl9pPr>
          </a:lstStyle>
          <a:p>
            <a:pPr>
              <a:defRPr/>
            </a:pPr>
            <a:r>
              <a:rPr lang="en-GB" sz="2000" spc="-45" dirty="0" err="1">
                <a:solidFill>
                  <a:srgbClr val="85B330"/>
                </a:solidFill>
                <a:latin typeface="Arial" panose="020B0604020202020204" pitchFamily="34" charset="0"/>
                <a:cs typeface="Arial" panose="020B0604020202020204" pitchFamily="34" charset="0"/>
              </a:rPr>
              <a:t>Marchi</a:t>
            </a:r>
            <a:r>
              <a:rPr lang="en-GB" sz="2000" spc="-45" dirty="0">
                <a:solidFill>
                  <a:srgbClr val="85B330"/>
                </a:solidFill>
                <a:latin typeface="Arial" panose="020B0604020202020204" pitchFamily="34" charset="0"/>
                <a:cs typeface="Arial" panose="020B0604020202020204" pitchFamily="34" charset="0"/>
              </a:rPr>
              <a:t>, standard ed eco-</a:t>
            </a:r>
            <a:r>
              <a:rPr lang="en-GB" sz="2000" spc="-45" dirty="0" err="1">
                <a:solidFill>
                  <a:srgbClr val="85B330"/>
                </a:solidFill>
                <a:latin typeface="Arial" panose="020B0604020202020204" pitchFamily="34" charset="0"/>
                <a:cs typeface="Arial" panose="020B0604020202020204" pitchFamily="34" charset="0"/>
              </a:rPr>
              <a:t>etichette</a:t>
            </a:r>
            <a:r>
              <a:rPr lang="en-GB" sz="2000" spc="-45" dirty="0">
                <a:solidFill>
                  <a:srgbClr val="85B330"/>
                </a:solidFill>
                <a:latin typeface="Arial" panose="020B0604020202020204" pitchFamily="34" charset="0"/>
                <a:cs typeface="Arial" panose="020B0604020202020204" pitchFamily="34" charset="0"/>
              </a:rPr>
              <a:t> (7)</a:t>
            </a:r>
          </a:p>
        </p:txBody>
      </p:sp>
      <p:pic>
        <p:nvPicPr>
          <p:cNvPr id="5" name="Immagine 4">
            <a:extLst>
              <a:ext uri="{FF2B5EF4-FFF2-40B4-BE49-F238E27FC236}">
                <a16:creationId xmlns:a16="http://schemas.microsoft.com/office/drawing/2014/main" id="{CB45793A-75A6-4FA0-8778-191669183AD8}"/>
              </a:ext>
            </a:extLst>
          </p:cNvPr>
          <p:cNvPicPr>
            <a:picLocks noChangeAspect="1"/>
          </p:cNvPicPr>
          <p:nvPr/>
        </p:nvPicPr>
        <p:blipFill>
          <a:blip r:embed="rId2"/>
          <a:stretch>
            <a:fillRect/>
          </a:stretch>
        </p:blipFill>
        <p:spPr>
          <a:xfrm>
            <a:off x="809625" y="778651"/>
            <a:ext cx="6283464" cy="4364849"/>
          </a:xfrm>
          <a:prstGeom prst="rect">
            <a:avLst/>
          </a:prstGeom>
        </p:spPr>
      </p:pic>
    </p:spTree>
    <p:extLst>
      <p:ext uri="{BB962C8B-B14F-4D97-AF65-F5344CB8AC3E}">
        <p14:creationId xmlns:p14="http://schemas.microsoft.com/office/powerpoint/2010/main" val="34557103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4"/>
          </p:nvPr>
        </p:nvSpPr>
        <p:spPr/>
        <p:txBody>
          <a:bodyPr/>
          <a:lstStyle/>
          <a:p>
            <a:fld id="{E721C07E-6ECB-1E4D-B61E-6B0583E84734}" type="slidenum">
              <a:rPr lang="it-IT" smtClean="0"/>
              <a:pPr/>
              <a:t>69</a:t>
            </a:fld>
            <a:endParaRPr lang="it-IT" dirty="0"/>
          </a:p>
        </p:txBody>
      </p:sp>
      <p:sp>
        <p:nvSpPr>
          <p:cNvPr id="4" name="Titolo 1">
            <a:extLst>
              <a:ext uri="{FF2B5EF4-FFF2-40B4-BE49-F238E27FC236}">
                <a16:creationId xmlns:a16="http://schemas.microsoft.com/office/drawing/2014/main" id="{916085D1-CAE5-4455-AC43-A63614B75868}"/>
              </a:ext>
            </a:extLst>
          </p:cNvPr>
          <p:cNvSpPr txBox="1">
            <a:spLocks noChangeArrowheads="1"/>
          </p:cNvSpPr>
          <p:nvPr/>
        </p:nvSpPr>
        <p:spPr bwMode="auto">
          <a:xfrm>
            <a:off x="1133112" y="433546"/>
            <a:ext cx="78457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1435" tIns="25718" rIns="51435" bIns="25718" numCol="1" anchor="t" anchorCtr="0" compatLnSpc="1">
            <a:prstTxWarp prst="textNoShape">
              <a:avLst/>
            </a:prstTxWarp>
          </a:bodyPr>
          <a:lstStyle>
            <a:lvl1pPr algn="l" rtl="0" eaLnBrk="0" fontAlgn="base" hangingPunct="0">
              <a:lnSpc>
                <a:spcPct val="90000"/>
              </a:lnSpc>
              <a:spcBef>
                <a:spcPct val="0"/>
              </a:spcBef>
              <a:spcAft>
                <a:spcPct val="0"/>
              </a:spcAft>
              <a:defRPr sz="4000" b="1"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40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0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0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0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0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0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0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000">
                <a:solidFill>
                  <a:schemeClr val="tx1"/>
                </a:solidFill>
                <a:latin typeface="Calibri Light" panose="020F0302020204030204" pitchFamily="34" charset="0"/>
              </a:defRPr>
            </a:lvl9pPr>
          </a:lstStyle>
          <a:p>
            <a:pPr>
              <a:defRPr/>
            </a:pPr>
            <a:r>
              <a:rPr lang="en-GB" sz="2000" spc="-45" dirty="0" err="1">
                <a:solidFill>
                  <a:srgbClr val="85B330"/>
                </a:solidFill>
                <a:latin typeface="Arial" panose="020B0604020202020204" pitchFamily="34" charset="0"/>
                <a:cs typeface="Arial" panose="020B0604020202020204" pitchFamily="34" charset="0"/>
              </a:rPr>
              <a:t>Marchi</a:t>
            </a:r>
            <a:r>
              <a:rPr lang="en-GB" sz="2000" spc="-45" dirty="0">
                <a:solidFill>
                  <a:srgbClr val="85B330"/>
                </a:solidFill>
                <a:latin typeface="Arial" panose="020B0604020202020204" pitchFamily="34" charset="0"/>
                <a:cs typeface="Arial" panose="020B0604020202020204" pitchFamily="34" charset="0"/>
              </a:rPr>
              <a:t>, standard ed eco-</a:t>
            </a:r>
            <a:r>
              <a:rPr lang="en-GB" sz="2000" spc="-45" dirty="0" err="1">
                <a:solidFill>
                  <a:srgbClr val="85B330"/>
                </a:solidFill>
                <a:latin typeface="Arial" panose="020B0604020202020204" pitchFamily="34" charset="0"/>
                <a:cs typeface="Arial" panose="020B0604020202020204" pitchFamily="34" charset="0"/>
              </a:rPr>
              <a:t>etichette</a:t>
            </a:r>
            <a:r>
              <a:rPr lang="en-GB" sz="2000" spc="-45" dirty="0">
                <a:solidFill>
                  <a:srgbClr val="85B330"/>
                </a:solidFill>
                <a:latin typeface="Arial" panose="020B0604020202020204" pitchFamily="34" charset="0"/>
                <a:cs typeface="Arial" panose="020B0604020202020204" pitchFamily="34" charset="0"/>
              </a:rPr>
              <a:t> (7)</a:t>
            </a:r>
          </a:p>
        </p:txBody>
      </p:sp>
      <p:pic>
        <p:nvPicPr>
          <p:cNvPr id="5" name="Immagine 4">
            <a:extLst>
              <a:ext uri="{FF2B5EF4-FFF2-40B4-BE49-F238E27FC236}">
                <a16:creationId xmlns:a16="http://schemas.microsoft.com/office/drawing/2014/main" id="{B3EBD48D-1E72-40F3-806D-DF01E3BCC7A0}"/>
              </a:ext>
            </a:extLst>
          </p:cNvPr>
          <p:cNvPicPr>
            <a:picLocks noChangeAspect="1"/>
          </p:cNvPicPr>
          <p:nvPr/>
        </p:nvPicPr>
        <p:blipFill>
          <a:blip r:embed="rId2"/>
          <a:stretch>
            <a:fillRect/>
          </a:stretch>
        </p:blipFill>
        <p:spPr>
          <a:xfrm>
            <a:off x="1047750" y="837100"/>
            <a:ext cx="6501330" cy="4306400"/>
          </a:xfrm>
          <a:prstGeom prst="rect">
            <a:avLst/>
          </a:prstGeom>
        </p:spPr>
      </p:pic>
    </p:spTree>
    <p:extLst>
      <p:ext uri="{BB962C8B-B14F-4D97-AF65-F5344CB8AC3E}">
        <p14:creationId xmlns:p14="http://schemas.microsoft.com/office/powerpoint/2010/main" val="603556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CA8604FA-2307-5D47-AC50-EABA282EB49B}"/>
              </a:ext>
            </a:extLst>
          </p:cNvPr>
          <p:cNvSpPr>
            <a:spLocks noGrp="1"/>
          </p:cNvSpPr>
          <p:nvPr>
            <p:ph type="sldNum" sz="quarter" idx="4"/>
          </p:nvPr>
        </p:nvSpPr>
        <p:spPr/>
        <p:txBody>
          <a:bodyPr/>
          <a:lstStyle/>
          <a:p>
            <a:fld id="{E721C07E-6ECB-1E4D-B61E-6B0583E84734}" type="slidenum">
              <a:rPr lang="it-IT" smtClean="0"/>
              <a:pPr/>
              <a:t>7</a:t>
            </a:fld>
            <a:endParaRPr lang="it-IT" dirty="0"/>
          </a:p>
        </p:txBody>
      </p:sp>
      <p:sp>
        <p:nvSpPr>
          <p:cNvPr id="3" name="Titolo 1">
            <a:extLst>
              <a:ext uri="{FF2B5EF4-FFF2-40B4-BE49-F238E27FC236}">
                <a16:creationId xmlns:a16="http://schemas.microsoft.com/office/drawing/2014/main" id="{42E0AF96-9645-42A5-A785-BE31C384BBC7}"/>
              </a:ext>
            </a:extLst>
          </p:cNvPr>
          <p:cNvSpPr txBox="1">
            <a:spLocks/>
          </p:cNvSpPr>
          <p:nvPr/>
        </p:nvSpPr>
        <p:spPr>
          <a:xfrm>
            <a:off x="956100" y="276755"/>
            <a:ext cx="6994099" cy="415925"/>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it-IT" sz="2000" b="1">
                <a:solidFill>
                  <a:srgbClr val="83BB26"/>
                </a:solidFill>
                <a:latin typeface="Arial"/>
                <a:cs typeface="Arial"/>
              </a:rPr>
              <a:t>CHI DEVE «COMPRARE VERDE»?</a:t>
            </a:r>
            <a:endParaRPr lang="it-IT" sz="2000" b="1" dirty="0">
              <a:solidFill>
                <a:srgbClr val="83BB26"/>
              </a:solidFill>
              <a:latin typeface="Arial"/>
              <a:cs typeface="Arial"/>
            </a:endParaRPr>
          </a:p>
        </p:txBody>
      </p:sp>
      <p:pic>
        <p:nvPicPr>
          <p:cNvPr id="4" name="Picture 2">
            <a:extLst>
              <a:ext uri="{FF2B5EF4-FFF2-40B4-BE49-F238E27FC236}">
                <a16:creationId xmlns:a16="http://schemas.microsoft.com/office/drawing/2014/main" id="{CD7E0459-AC08-49F4-8519-8B5194A1C9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113" y="1039814"/>
            <a:ext cx="7232087" cy="3430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227322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CA8604FA-2307-5D47-AC50-EABA282EB49B}"/>
              </a:ext>
            </a:extLst>
          </p:cNvPr>
          <p:cNvSpPr>
            <a:spLocks noGrp="1"/>
          </p:cNvSpPr>
          <p:nvPr>
            <p:ph type="sldNum" sz="quarter" idx="4"/>
          </p:nvPr>
        </p:nvSpPr>
        <p:spPr/>
        <p:txBody>
          <a:bodyPr/>
          <a:lstStyle/>
          <a:p>
            <a:fld id="{E721C07E-6ECB-1E4D-B61E-6B0583E84734}" type="slidenum">
              <a:rPr lang="it-IT" smtClean="0"/>
              <a:pPr/>
              <a:t>70</a:t>
            </a:fld>
            <a:endParaRPr lang="it-IT" dirty="0"/>
          </a:p>
        </p:txBody>
      </p:sp>
      <p:sp>
        <p:nvSpPr>
          <p:cNvPr id="9" name="Titolo 1">
            <a:extLst>
              <a:ext uri="{FF2B5EF4-FFF2-40B4-BE49-F238E27FC236}">
                <a16:creationId xmlns:a16="http://schemas.microsoft.com/office/drawing/2014/main" id="{20AC2850-F9CE-4AF6-A4F8-ACBE6163D282}"/>
              </a:ext>
            </a:extLst>
          </p:cNvPr>
          <p:cNvSpPr txBox="1">
            <a:spLocks/>
          </p:cNvSpPr>
          <p:nvPr/>
        </p:nvSpPr>
        <p:spPr>
          <a:xfrm>
            <a:off x="1654841" y="315137"/>
            <a:ext cx="6858633" cy="415925"/>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it-IT" sz="2000" b="1" dirty="0">
                <a:solidFill>
                  <a:srgbClr val="83BB26"/>
                </a:solidFill>
                <a:latin typeface="Arial"/>
                <a:cs typeface="Arial"/>
              </a:rPr>
              <a:t>LE ETICHETTATURE ECOLOGICHE DI TIPO I</a:t>
            </a:r>
          </a:p>
        </p:txBody>
      </p:sp>
      <p:pic>
        <p:nvPicPr>
          <p:cNvPr id="5" name="Immagine 4">
            <a:extLst>
              <a:ext uri="{FF2B5EF4-FFF2-40B4-BE49-F238E27FC236}">
                <a16:creationId xmlns:a16="http://schemas.microsoft.com/office/drawing/2014/main" id="{CA63310D-3555-4763-89F8-0F80002A8DA5}"/>
              </a:ext>
            </a:extLst>
          </p:cNvPr>
          <p:cNvPicPr>
            <a:picLocks noChangeAspect="1"/>
          </p:cNvPicPr>
          <p:nvPr/>
        </p:nvPicPr>
        <p:blipFill>
          <a:blip r:embed="rId2"/>
          <a:stretch>
            <a:fillRect/>
          </a:stretch>
        </p:blipFill>
        <p:spPr>
          <a:xfrm>
            <a:off x="101600" y="858442"/>
            <a:ext cx="9144000" cy="3851085"/>
          </a:xfrm>
          <a:prstGeom prst="rect">
            <a:avLst/>
          </a:prstGeom>
        </p:spPr>
      </p:pic>
    </p:spTree>
    <p:extLst>
      <p:ext uri="{BB962C8B-B14F-4D97-AF65-F5344CB8AC3E}">
        <p14:creationId xmlns:p14="http://schemas.microsoft.com/office/powerpoint/2010/main" val="114117113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CA8604FA-2307-5D47-AC50-EABA282EB49B}"/>
              </a:ext>
            </a:extLst>
          </p:cNvPr>
          <p:cNvSpPr>
            <a:spLocks noGrp="1"/>
          </p:cNvSpPr>
          <p:nvPr>
            <p:ph type="sldNum" sz="quarter" idx="4"/>
          </p:nvPr>
        </p:nvSpPr>
        <p:spPr/>
        <p:txBody>
          <a:bodyPr/>
          <a:lstStyle/>
          <a:p>
            <a:fld id="{E721C07E-6ECB-1E4D-B61E-6B0583E84734}" type="slidenum">
              <a:rPr lang="it-IT" smtClean="0"/>
              <a:pPr/>
              <a:t>71</a:t>
            </a:fld>
            <a:endParaRPr lang="it-IT" dirty="0"/>
          </a:p>
        </p:txBody>
      </p:sp>
      <p:sp>
        <p:nvSpPr>
          <p:cNvPr id="9" name="Titolo 1">
            <a:extLst>
              <a:ext uri="{FF2B5EF4-FFF2-40B4-BE49-F238E27FC236}">
                <a16:creationId xmlns:a16="http://schemas.microsoft.com/office/drawing/2014/main" id="{20AC2850-F9CE-4AF6-A4F8-ACBE6163D282}"/>
              </a:ext>
            </a:extLst>
          </p:cNvPr>
          <p:cNvSpPr txBox="1">
            <a:spLocks/>
          </p:cNvSpPr>
          <p:nvPr/>
        </p:nvSpPr>
        <p:spPr>
          <a:xfrm>
            <a:off x="1654841" y="315137"/>
            <a:ext cx="6858633" cy="415925"/>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it-IT" sz="2000" b="1" dirty="0">
                <a:solidFill>
                  <a:srgbClr val="83BB26"/>
                </a:solidFill>
                <a:latin typeface="Arial"/>
                <a:cs typeface="Arial"/>
              </a:rPr>
              <a:t>LE ETICHETTATURE ECOLOGICHE DI TIPO II</a:t>
            </a:r>
          </a:p>
        </p:txBody>
      </p:sp>
      <p:sp>
        <p:nvSpPr>
          <p:cNvPr id="4" name="Rectangle 12">
            <a:extLst>
              <a:ext uri="{FF2B5EF4-FFF2-40B4-BE49-F238E27FC236}">
                <a16:creationId xmlns:a16="http://schemas.microsoft.com/office/drawing/2014/main" id="{307DC99B-32B3-4E04-9FAF-8C91DD503F96}"/>
              </a:ext>
            </a:extLst>
          </p:cNvPr>
          <p:cNvSpPr>
            <a:spLocks noChangeArrowheads="1"/>
          </p:cNvSpPr>
          <p:nvPr/>
        </p:nvSpPr>
        <p:spPr bwMode="auto">
          <a:xfrm>
            <a:off x="860184" y="914400"/>
            <a:ext cx="7800490" cy="3913963"/>
          </a:xfrm>
          <a:prstGeom prst="rect">
            <a:avLst/>
          </a:prstGeom>
          <a:noFill/>
          <a:ln w="9525">
            <a:noFill/>
            <a:round/>
            <a:headEnd/>
            <a:tailEnd/>
          </a:ln>
          <a:effectLst/>
        </p:spPr>
        <p:txBody>
          <a:bodyPr lIns="0" tIns="0" rIns="0" bIns="0" anchor="ctr"/>
          <a:lstStyle/>
          <a:p>
            <a:pPr marL="342891" indent="-338130" defTabSz="449251">
              <a:lnSpc>
                <a:spcPct val="101000"/>
              </a:lnSpc>
              <a:buClr>
                <a:srgbClr val="000000"/>
              </a:buClr>
              <a:buSzPct val="100000"/>
              <a:tabLst>
                <a:tab pos="342891" algn="l"/>
                <a:tab pos="447663" algn="l"/>
                <a:tab pos="896916" algn="l"/>
                <a:tab pos="1346166" algn="l"/>
                <a:tab pos="1795418" algn="l"/>
                <a:tab pos="2244669" algn="l"/>
                <a:tab pos="2690746" algn="l"/>
                <a:tab pos="3143172" algn="l"/>
                <a:tab pos="3592424" algn="l"/>
                <a:tab pos="4040087" algn="l"/>
                <a:tab pos="4490926" algn="l"/>
                <a:tab pos="4940176" algn="l"/>
                <a:tab pos="5389428" algn="l"/>
                <a:tab pos="5833917" algn="l"/>
                <a:tab pos="6287931" algn="l"/>
                <a:tab pos="6737182" algn="l"/>
                <a:tab pos="7184846" algn="l"/>
                <a:tab pos="7629335" algn="l"/>
                <a:tab pos="8084937" algn="l"/>
                <a:tab pos="8534187" algn="l"/>
                <a:tab pos="8978676" algn="l"/>
                <a:tab pos="9405704" algn="l"/>
              </a:tabLst>
            </a:pPr>
            <a:r>
              <a:rPr lang="it-IT" altLang="it-IT" sz="2000" b="1" dirty="0">
                <a:latin typeface="Arial" panose="020B0604020202020204" pitchFamily="34" charset="0"/>
                <a:cs typeface="Arial" panose="020B0604020202020204" pitchFamily="34" charset="0"/>
              </a:rPr>
              <a:t>Asserzioni ambientali auto-dichiarate</a:t>
            </a:r>
          </a:p>
          <a:p>
            <a:pPr marL="342891" indent="-338130" defTabSz="449251">
              <a:lnSpc>
                <a:spcPct val="101000"/>
              </a:lnSpc>
              <a:buClr>
                <a:srgbClr val="000000"/>
              </a:buClr>
              <a:buSzPct val="100000"/>
              <a:buFontTx/>
              <a:buChar char="-"/>
              <a:tabLst>
                <a:tab pos="342891" algn="l"/>
                <a:tab pos="447663" algn="l"/>
                <a:tab pos="896916" algn="l"/>
                <a:tab pos="1346166" algn="l"/>
                <a:tab pos="1795418" algn="l"/>
                <a:tab pos="2244669" algn="l"/>
                <a:tab pos="2690746" algn="l"/>
                <a:tab pos="3143172" algn="l"/>
                <a:tab pos="3592424" algn="l"/>
                <a:tab pos="4040087" algn="l"/>
                <a:tab pos="4490926" algn="l"/>
                <a:tab pos="4940176" algn="l"/>
                <a:tab pos="5389428" algn="l"/>
                <a:tab pos="5833917" algn="l"/>
                <a:tab pos="6287931" algn="l"/>
                <a:tab pos="6737182" algn="l"/>
                <a:tab pos="7184846" algn="l"/>
                <a:tab pos="7629335" algn="l"/>
                <a:tab pos="8084937" algn="l"/>
                <a:tab pos="8534187" algn="l"/>
                <a:tab pos="8978676" algn="l"/>
                <a:tab pos="9405704" algn="l"/>
              </a:tabLst>
            </a:pPr>
            <a:r>
              <a:rPr lang="it-IT" altLang="it-IT" sz="1600" dirty="0">
                <a:latin typeface="Arial" panose="020B0604020202020204" pitchFamily="34" charset="0"/>
                <a:cs typeface="Arial" panose="020B0604020202020204" pitchFamily="34" charset="0"/>
              </a:rPr>
              <a:t>La norma ISO 14021 </a:t>
            </a:r>
            <a:r>
              <a:rPr lang="it-IT" altLang="it-IT" sz="1600" b="1" dirty="0">
                <a:highlight>
                  <a:srgbClr val="FFFF00"/>
                </a:highlight>
                <a:latin typeface="Arial" panose="020B0604020202020204" pitchFamily="34" charset="0"/>
                <a:cs typeface="Arial" panose="020B0604020202020204" pitchFamily="34" charset="0"/>
              </a:rPr>
              <a:t>specifica i requisiti </a:t>
            </a:r>
            <a:r>
              <a:rPr lang="it-IT" altLang="it-IT" sz="1600" dirty="0">
                <a:latin typeface="Arial" panose="020B0604020202020204" pitchFamily="34" charset="0"/>
                <a:cs typeface="Arial" panose="020B0604020202020204" pitchFamily="34" charset="0"/>
              </a:rPr>
              <a:t>per le asserzioni ambientali auto-dichiarate (dichiarazioni, simboli, grafici)</a:t>
            </a:r>
          </a:p>
          <a:p>
            <a:pPr marL="342891" indent="-338130" defTabSz="449251">
              <a:lnSpc>
                <a:spcPct val="101000"/>
              </a:lnSpc>
              <a:buClr>
                <a:srgbClr val="000000"/>
              </a:buClr>
              <a:buSzPct val="100000"/>
              <a:buFontTx/>
              <a:buChar char="-"/>
              <a:tabLst>
                <a:tab pos="342891" algn="l"/>
                <a:tab pos="447663" algn="l"/>
                <a:tab pos="896916" algn="l"/>
                <a:tab pos="1346166" algn="l"/>
                <a:tab pos="1795418" algn="l"/>
                <a:tab pos="2244669" algn="l"/>
                <a:tab pos="2690746" algn="l"/>
                <a:tab pos="3143172" algn="l"/>
                <a:tab pos="3592424" algn="l"/>
                <a:tab pos="4040087" algn="l"/>
                <a:tab pos="4490926" algn="l"/>
                <a:tab pos="4940176" algn="l"/>
                <a:tab pos="5389428" algn="l"/>
                <a:tab pos="5833917" algn="l"/>
                <a:tab pos="6287931" algn="l"/>
                <a:tab pos="6737182" algn="l"/>
                <a:tab pos="7184846" algn="l"/>
                <a:tab pos="7629335" algn="l"/>
                <a:tab pos="8084937" algn="l"/>
                <a:tab pos="8534187" algn="l"/>
                <a:tab pos="8978676" algn="l"/>
                <a:tab pos="9405704" algn="l"/>
              </a:tabLst>
            </a:pPr>
            <a:r>
              <a:rPr lang="it-IT" altLang="it-IT" sz="1600" dirty="0">
                <a:latin typeface="Arial" panose="020B0604020202020204" pitchFamily="34" charset="0"/>
                <a:cs typeface="Arial" panose="020B0604020202020204" pitchFamily="34" charset="0"/>
              </a:rPr>
              <a:t>non vanno utilizzate asserzioni vaghe come “sicuro per l’ambiente”, “amico dell’ambiente”, “amico della terra”, “non inquinante”, “verde”, “amico della natura” e “amico dell’ozono” e neppure asserzioni di conseguimento della “sostenibilità”</a:t>
            </a:r>
          </a:p>
          <a:p>
            <a:pPr marL="342891" indent="-338130" defTabSz="449251">
              <a:lnSpc>
                <a:spcPct val="101000"/>
              </a:lnSpc>
              <a:buClr>
                <a:srgbClr val="004586"/>
              </a:buClr>
              <a:buFontTx/>
              <a:buChar char="-"/>
              <a:tabLst>
                <a:tab pos="342891" algn="l"/>
                <a:tab pos="447663" algn="l"/>
                <a:tab pos="896916" algn="l"/>
                <a:tab pos="1346166" algn="l"/>
                <a:tab pos="1795418" algn="l"/>
                <a:tab pos="2244669" algn="l"/>
                <a:tab pos="2690746" algn="l"/>
                <a:tab pos="3143172" algn="l"/>
                <a:tab pos="3592424" algn="l"/>
                <a:tab pos="4040087" algn="l"/>
                <a:tab pos="4490926" algn="l"/>
                <a:tab pos="4940176" algn="l"/>
                <a:tab pos="5389428" algn="l"/>
                <a:tab pos="5833917" algn="l"/>
                <a:tab pos="6287931" algn="l"/>
                <a:tab pos="6737182" algn="l"/>
                <a:tab pos="7184846" algn="l"/>
                <a:tab pos="7629335" algn="l"/>
                <a:tab pos="8084937" algn="l"/>
                <a:tab pos="8534187" algn="l"/>
                <a:tab pos="8978676" algn="l"/>
                <a:tab pos="9405704" algn="l"/>
              </a:tabLst>
              <a:defRPr/>
            </a:pPr>
            <a:r>
              <a:rPr lang="it-IT" altLang="it-IT" sz="1600" dirty="0">
                <a:latin typeface="Arial" panose="020B0604020202020204" pitchFamily="34" charset="0"/>
                <a:cs typeface="Arial" panose="020B0604020202020204" pitchFamily="34" charset="0"/>
              </a:rPr>
              <a:t>devono essere presentate in modo che si comprenda se si riferiscono al </a:t>
            </a:r>
            <a:r>
              <a:rPr lang="it-IT" altLang="it-IT" sz="1600" b="1" dirty="0">
                <a:latin typeface="Arial" panose="020B0604020202020204" pitchFamily="34" charset="0"/>
                <a:cs typeface="Arial" panose="020B0604020202020204" pitchFamily="34" charset="0"/>
              </a:rPr>
              <a:t>prodotto</a:t>
            </a:r>
            <a:r>
              <a:rPr lang="it-IT" altLang="it-IT" sz="1600" dirty="0">
                <a:latin typeface="Arial" panose="020B0604020202020204" pitchFamily="34" charset="0"/>
                <a:cs typeface="Arial" panose="020B0604020202020204" pitchFamily="34" charset="0"/>
              </a:rPr>
              <a:t> completo, ad un </a:t>
            </a:r>
            <a:r>
              <a:rPr lang="it-IT" altLang="it-IT" sz="1600" b="1" dirty="0">
                <a:latin typeface="Arial" panose="020B0604020202020204" pitchFamily="34" charset="0"/>
                <a:cs typeface="Arial" panose="020B0604020202020204" pitchFamily="34" charset="0"/>
              </a:rPr>
              <a:t>componente</a:t>
            </a:r>
            <a:r>
              <a:rPr lang="it-IT" altLang="it-IT" sz="1600" dirty="0">
                <a:latin typeface="Arial" panose="020B0604020202020204" pitchFamily="34" charset="0"/>
                <a:cs typeface="Arial" panose="020B0604020202020204" pitchFamily="34" charset="0"/>
              </a:rPr>
              <a:t> o all’</a:t>
            </a:r>
            <a:r>
              <a:rPr lang="it-IT" altLang="it-IT" sz="1600" b="1" dirty="0">
                <a:latin typeface="Arial" panose="020B0604020202020204" pitchFamily="34" charset="0"/>
                <a:cs typeface="Arial" panose="020B0604020202020204" pitchFamily="34" charset="0"/>
              </a:rPr>
              <a:t>imballaggio</a:t>
            </a:r>
          </a:p>
          <a:p>
            <a:pPr marL="342891" indent="-338130" defTabSz="449251">
              <a:lnSpc>
                <a:spcPct val="101000"/>
              </a:lnSpc>
              <a:buClr>
                <a:srgbClr val="004586"/>
              </a:buClr>
              <a:buFontTx/>
              <a:buChar char="-"/>
              <a:tabLst>
                <a:tab pos="342891" algn="l"/>
                <a:tab pos="447663" algn="l"/>
                <a:tab pos="896916" algn="l"/>
                <a:tab pos="1346166" algn="l"/>
                <a:tab pos="1795418" algn="l"/>
                <a:tab pos="2244669" algn="l"/>
                <a:tab pos="2690746" algn="l"/>
                <a:tab pos="3143172" algn="l"/>
                <a:tab pos="3592424" algn="l"/>
                <a:tab pos="4040087" algn="l"/>
                <a:tab pos="4490926" algn="l"/>
                <a:tab pos="4940176" algn="l"/>
                <a:tab pos="5389428" algn="l"/>
                <a:tab pos="5833917" algn="l"/>
                <a:tab pos="6287931" algn="l"/>
                <a:tab pos="6737182" algn="l"/>
                <a:tab pos="7184846" algn="l"/>
                <a:tab pos="7629335" algn="l"/>
                <a:tab pos="8084937" algn="l"/>
                <a:tab pos="8534187" algn="l"/>
                <a:tab pos="8978676" algn="l"/>
                <a:tab pos="9405704" algn="l"/>
              </a:tabLst>
              <a:defRPr/>
            </a:pPr>
            <a:r>
              <a:rPr lang="it-IT" altLang="it-IT" sz="1600" dirty="0">
                <a:latin typeface="Arial" panose="020B0604020202020204" pitchFamily="34" charset="0"/>
                <a:cs typeface="Arial" panose="020B0604020202020204" pitchFamily="34" charset="0"/>
              </a:rPr>
              <a:t>devono essere </a:t>
            </a:r>
            <a:r>
              <a:rPr lang="it-IT" altLang="it-IT" sz="1600" b="1" dirty="0">
                <a:latin typeface="Arial" panose="020B0604020202020204" pitchFamily="34" charset="0"/>
                <a:cs typeface="Arial" panose="020B0604020202020204" pitchFamily="34" charset="0"/>
              </a:rPr>
              <a:t>comprovate</a:t>
            </a:r>
            <a:r>
              <a:rPr lang="it-IT" altLang="it-IT" sz="1600" dirty="0">
                <a:latin typeface="Arial" panose="020B0604020202020204" pitchFamily="34" charset="0"/>
                <a:cs typeface="Arial" panose="020B0604020202020204" pitchFamily="34" charset="0"/>
              </a:rPr>
              <a:t> e non fuorvianti</a:t>
            </a:r>
          </a:p>
          <a:p>
            <a:pPr marL="342891" indent="-338130" defTabSz="449251">
              <a:lnSpc>
                <a:spcPct val="101000"/>
              </a:lnSpc>
              <a:buClr>
                <a:srgbClr val="004586"/>
              </a:buClr>
              <a:buFontTx/>
              <a:buChar char="-"/>
              <a:tabLst>
                <a:tab pos="342891" algn="l"/>
                <a:tab pos="447663" algn="l"/>
                <a:tab pos="896916" algn="l"/>
                <a:tab pos="1346166" algn="l"/>
                <a:tab pos="1795418" algn="l"/>
                <a:tab pos="2244669" algn="l"/>
                <a:tab pos="2690746" algn="l"/>
                <a:tab pos="3143172" algn="l"/>
                <a:tab pos="3592424" algn="l"/>
                <a:tab pos="4040087" algn="l"/>
                <a:tab pos="4490926" algn="l"/>
                <a:tab pos="4940176" algn="l"/>
                <a:tab pos="5389428" algn="l"/>
                <a:tab pos="5833917" algn="l"/>
                <a:tab pos="6287931" algn="l"/>
                <a:tab pos="6737182" algn="l"/>
                <a:tab pos="7184846" algn="l"/>
                <a:tab pos="7629335" algn="l"/>
                <a:tab pos="8084937" algn="l"/>
                <a:tab pos="8534187" algn="l"/>
                <a:tab pos="8978676" algn="l"/>
                <a:tab pos="9405704" algn="l"/>
              </a:tabLst>
              <a:defRPr/>
            </a:pPr>
            <a:r>
              <a:rPr lang="it-IT" altLang="it-IT" sz="1600" dirty="0">
                <a:latin typeface="Arial" panose="020B0604020202020204" pitchFamily="34" charset="0"/>
                <a:cs typeface="Arial" panose="020B0604020202020204" pitchFamily="34" charset="0"/>
              </a:rPr>
              <a:t>il contenuto dell’asserzione è </a:t>
            </a:r>
            <a:r>
              <a:rPr lang="it-IT" altLang="it-IT" sz="1600" b="1" dirty="0">
                <a:latin typeface="Arial" panose="020B0604020202020204" pitchFamily="34" charset="0"/>
                <a:cs typeface="Arial" panose="020B0604020202020204" pitchFamily="34" charset="0"/>
              </a:rPr>
              <a:t>responsabilità del produttore</a:t>
            </a:r>
            <a:r>
              <a:rPr lang="it-IT" altLang="it-IT" sz="1600" dirty="0">
                <a:latin typeface="Arial" panose="020B0604020202020204" pitchFamily="34" charset="0"/>
                <a:cs typeface="Arial" panose="020B0604020202020204" pitchFamily="34" charset="0"/>
              </a:rPr>
              <a:t>, che deve </a:t>
            </a:r>
            <a:r>
              <a:rPr lang="it-IT" altLang="it-IT" sz="1600" b="1" dirty="0">
                <a:latin typeface="Arial" panose="020B0604020202020204" pitchFamily="34" charset="0"/>
                <a:cs typeface="Arial" panose="020B0604020202020204" pitchFamily="34" charset="0"/>
              </a:rPr>
              <a:t>rispettare requisiti di valutazione e verifica</a:t>
            </a:r>
            <a:r>
              <a:rPr lang="it-IT" altLang="it-IT" sz="1600" dirty="0">
                <a:latin typeface="Arial" panose="020B0604020202020204" pitchFamily="34" charset="0"/>
                <a:cs typeface="Arial" panose="020B0604020202020204" pitchFamily="34" charset="0"/>
              </a:rPr>
              <a:t>, e </a:t>
            </a:r>
            <a:r>
              <a:rPr lang="it-IT" altLang="it-IT" sz="1600" dirty="0">
                <a:highlight>
                  <a:srgbClr val="FFFF00"/>
                </a:highlight>
                <a:latin typeface="Arial" panose="020B0604020202020204" pitchFamily="34" charset="0"/>
                <a:cs typeface="Arial" panose="020B0604020202020204" pitchFamily="34" charset="0"/>
              </a:rPr>
              <a:t>deve </a:t>
            </a:r>
            <a:r>
              <a:rPr lang="it-IT" altLang="it-IT" sz="1600" b="1" dirty="0">
                <a:highlight>
                  <a:srgbClr val="FFFF00"/>
                </a:highlight>
                <a:latin typeface="Arial" panose="020B0604020202020204" pitchFamily="34" charset="0"/>
                <a:cs typeface="Arial" panose="020B0604020202020204" pitchFamily="34" charset="0"/>
              </a:rPr>
              <a:t>consentire l’accesso all’informazione a tutte le parti interessate</a:t>
            </a:r>
            <a:endParaRPr lang="it-IT" altLang="it-IT" sz="2000" dirty="0">
              <a:latin typeface="Arial" panose="020B0604020202020204" pitchFamily="34" charset="0"/>
              <a:cs typeface="Arial" panose="020B0604020202020204" pitchFamily="34" charset="0"/>
            </a:endParaRPr>
          </a:p>
          <a:p>
            <a:pPr marL="342891" indent="-338130" defTabSz="449251">
              <a:lnSpc>
                <a:spcPct val="101000"/>
              </a:lnSpc>
              <a:buClr>
                <a:srgbClr val="000000"/>
              </a:buClr>
              <a:buSzPct val="100000"/>
              <a:tabLst>
                <a:tab pos="342891" algn="l"/>
                <a:tab pos="447663" algn="l"/>
                <a:tab pos="896916" algn="l"/>
                <a:tab pos="1346166" algn="l"/>
                <a:tab pos="1795418" algn="l"/>
                <a:tab pos="2244669" algn="l"/>
                <a:tab pos="2690746" algn="l"/>
                <a:tab pos="3143172" algn="l"/>
                <a:tab pos="3592424" algn="l"/>
                <a:tab pos="4040087" algn="l"/>
                <a:tab pos="4490926" algn="l"/>
                <a:tab pos="4940176" algn="l"/>
                <a:tab pos="5389428" algn="l"/>
                <a:tab pos="5833917" algn="l"/>
                <a:tab pos="6287931" algn="l"/>
                <a:tab pos="6737182" algn="l"/>
                <a:tab pos="7184846" algn="l"/>
                <a:tab pos="7629335" algn="l"/>
                <a:tab pos="8084937" algn="l"/>
                <a:tab pos="8534187" algn="l"/>
                <a:tab pos="8978676" algn="l"/>
                <a:tab pos="9405704" algn="l"/>
              </a:tabLst>
            </a:pPr>
            <a:endParaRPr lang="it-IT" altLang="it-IT" sz="1900" b="1" dirty="0">
              <a:latin typeface="Verdana" pitchFamily="34" charset="0"/>
              <a:cs typeface="Times New Roman" pitchFamily="18" charset="0"/>
            </a:endParaRPr>
          </a:p>
        </p:txBody>
      </p:sp>
    </p:spTree>
    <p:extLst>
      <p:ext uri="{BB962C8B-B14F-4D97-AF65-F5344CB8AC3E}">
        <p14:creationId xmlns:p14="http://schemas.microsoft.com/office/powerpoint/2010/main" val="105751596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CA8604FA-2307-5D47-AC50-EABA282EB49B}"/>
              </a:ext>
            </a:extLst>
          </p:cNvPr>
          <p:cNvSpPr>
            <a:spLocks noGrp="1"/>
          </p:cNvSpPr>
          <p:nvPr>
            <p:ph type="sldNum" sz="quarter" idx="4"/>
          </p:nvPr>
        </p:nvSpPr>
        <p:spPr/>
        <p:txBody>
          <a:bodyPr/>
          <a:lstStyle/>
          <a:p>
            <a:fld id="{E721C07E-6ECB-1E4D-B61E-6B0583E84734}" type="slidenum">
              <a:rPr lang="it-IT" smtClean="0"/>
              <a:pPr/>
              <a:t>72</a:t>
            </a:fld>
            <a:endParaRPr lang="it-IT" dirty="0"/>
          </a:p>
        </p:txBody>
      </p:sp>
      <p:sp>
        <p:nvSpPr>
          <p:cNvPr id="9" name="Titolo 1">
            <a:extLst>
              <a:ext uri="{FF2B5EF4-FFF2-40B4-BE49-F238E27FC236}">
                <a16:creationId xmlns:a16="http://schemas.microsoft.com/office/drawing/2014/main" id="{20AC2850-F9CE-4AF6-A4F8-ACBE6163D282}"/>
              </a:ext>
            </a:extLst>
          </p:cNvPr>
          <p:cNvSpPr txBox="1">
            <a:spLocks/>
          </p:cNvSpPr>
          <p:nvPr/>
        </p:nvSpPr>
        <p:spPr>
          <a:xfrm>
            <a:off x="1654841" y="315137"/>
            <a:ext cx="6858633" cy="415925"/>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it-IT" sz="2000" b="1" dirty="0">
                <a:solidFill>
                  <a:srgbClr val="83BB26"/>
                </a:solidFill>
                <a:latin typeface="Arial"/>
                <a:cs typeface="Arial"/>
              </a:rPr>
              <a:t>LE ETICHETTATURE ECOLOGICHE DI TIPO II</a:t>
            </a:r>
          </a:p>
        </p:txBody>
      </p:sp>
      <p:sp>
        <p:nvSpPr>
          <p:cNvPr id="4" name="Rectangle 2">
            <a:extLst>
              <a:ext uri="{FF2B5EF4-FFF2-40B4-BE49-F238E27FC236}">
                <a16:creationId xmlns:a16="http://schemas.microsoft.com/office/drawing/2014/main" id="{F9C42207-3070-4405-912E-F3AC680B0DA6}"/>
              </a:ext>
            </a:extLst>
          </p:cNvPr>
          <p:cNvSpPr txBox="1">
            <a:spLocks noChangeArrowheads="1"/>
          </p:cNvSpPr>
          <p:nvPr/>
        </p:nvSpPr>
        <p:spPr>
          <a:xfrm>
            <a:off x="1018660" y="886278"/>
            <a:ext cx="7494814" cy="4104029"/>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761" indent="0" defTabSz="449251">
              <a:lnSpc>
                <a:spcPct val="101000"/>
              </a:lnSpc>
              <a:buClr>
                <a:srgbClr val="004586"/>
              </a:buClr>
              <a:buFont typeface="Arial"/>
              <a:buNone/>
              <a:tabLst>
                <a:tab pos="342891" algn="l"/>
                <a:tab pos="447663" algn="l"/>
                <a:tab pos="896916" algn="l"/>
                <a:tab pos="1346166" algn="l"/>
                <a:tab pos="1795418" algn="l"/>
                <a:tab pos="2244669" algn="l"/>
                <a:tab pos="2690746" algn="l"/>
                <a:tab pos="3143172" algn="l"/>
                <a:tab pos="3592424" algn="l"/>
                <a:tab pos="4040087" algn="l"/>
                <a:tab pos="4490926" algn="l"/>
                <a:tab pos="4940176" algn="l"/>
                <a:tab pos="5389428" algn="l"/>
                <a:tab pos="5833917" algn="l"/>
                <a:tab pos="6287931" algn="l"/>
                <a:tab pos="6737182" algn="l"/>
                <a:tab pos="7184846" algn="l"/>
                <a:tab pos="7629335" algn="l"/>
                <a:tab pos="8084937" algn="l"/>
                <a:tab pos="8534187" algn="l"/>
                <a:tab pos="8978676" algn="l"/>
                <a:tab pos="9405704" algn="l"/>
              </a:tabLst>
              <a:defRPr/>
            </a:pPr>
            <a:r>
              <a:rPr lang="it-IT" altLang="it-IT" sz="1600" b="1" dirty="0">
                <a:latin typeface="Arial" panose="020B0604020202020204" pitchFamily="34" charset="0"/>
                <a:cs typeface="Arial" panose="020B0604020202020204" pitchFamily="34" charset="0"/>
              </a:rPr>
              <a:t>I termini selezionati dalla norma UNI EN ISO 14021:2001 e comunemente utilizzate nelle etichette ISO Tipo II:</a:t>
            </a:r>
          </a:p>
          <a:p>
            <a:pPr marL="342891" indent="-338130" defTabSz="449251">
              <a:lnSpc>
                <a:spcPct val="101000"/>
              </a:lnSpc>
              <a:buClr>
                <a:srgbClr val="004586"/>
              </a:buClr>
              <a:buFontTx/>
              <a:buChar char="-"/>
              <a:tabLst>
                <a:tab pos="342891" algn="l"/>
                <a:tab pos="447663" algn="l"/>
                <a:tab pos="896916" algn="l"/>
                <a:tab pos="1346166" algn="l"/>
                <a:tab pos="1795418" algn="l"/>
                <a:tab pos="2244669" algn="l"/>
                <a:tab pos="2690746" algn="l"/>
                <a:tab pos="3143172" algn="l"/>
                <a:tab pos="3592424" algn="l"/>
                <a:tab pos="4040087" algn="l"/>
                <a:tab pos="4490926" algn="l"/>
                <a:tab pos="4940176" algn="l"/>
                <a:tab pos="5389428" algn="l"/>
                <a:tab pos="5833917" algn="l"/>
                <a:tab pos="6287931" algn="l"/>
                <a:tab pos="6737182" algn="l"/>
                <a:tab pos="7184846" algn="l"/>
                <a:tab pos="7629335" algn="l"/>
                <a:tab pos="8084937" algn="l"/>
                <a:tab pos="8534187" algn="l"/>
                <a:tab pos="8978676" algn="l"/>
                <a:tab pos="9405704" algn="l"/>
              </a:tabLst>
              <a:defRPr/>
            </a:pPr>
            <a:r>
              <a:rPr lang="it-IT" altLang="it-IT" sz="1600" dirty="0">
                <a:latin typeface="Arial" panose="020B0604020202020204" pitchFamily="34" charset="0"/>
                <a:cs typeface="Arial" panose="020B0604020202020204" pitchFamily="34" charset="0"/>
              </a:rPr>
              <a:t>Compostabile</a:t>
            </a:r>
          </a:p>
          <a:p>
            <a:pPr marL="342891" indent="-338130" defTabSz="449251">
              <a:lnSpc>
                <a:spcPct val="101000"/>
              </a:lnSpc>
              <a:buClr>
                <a:srgbClr val="004586"/>
              </a:buClr>
              <a:buFontTx/>
              <a:buChar char="-"/>
              <a:tabLst>
                <a:tab pos="342891" algn="l"/>
                <a:tab pos="447663" algn="l"/>
                <a:tab pos="896916" algn="l"/>
                <a:tab pos="1346166" algn="l"/>
                <a:tab pos="1795418" algn="l"/>
                <a:tab pos="2244669" algn="l"/>
                <a:tab pos="2690746" algn="l"/>
                <a:tab pos="3143172" algn="l"/>
                <a:tab pos="3592424" algn="l"/>
                <a:tab pos="4040087" algn="l"/>
                <a:tab pos="4490926" algn="l"/>
                <a:tab pos="4940176" algn="l"/>
                <a:tab pos="5389428" algn="l"/>
                <a:tab pos="5833917" algn="l"/>
                <a:tab pos="6287931" algn="l"/>
                <a:tab pos="6737182" algn="l"/>
                <a:tab pos="7184846" algn="l"/>
                <a:tab pos="7629335" algn="l"/>
                <a:tab pos="8084937" algn="l"/>
                <a:tab pos="8534187" algn="l"/>
                <a:tab pos="8978676" algn="l"/>
                <a:tab pos="9405704" algn="l"/>
              </a:tabLst>
              <a:defRPr/>
            </a:pPr>
            <a:r>
              <a:rPr lang="it-IT" altLang="it-IT" sz="1600" dirty="0">
                <a:latin typeface="Arial" panose="020B0604020202020204" pitchFamily="34" charset="0"/>
                <a:cs typeface="Arial" panose="020B0604020202020204" pitchFamily="34" charset="0"/>
              </a:rPr>
              <a:t>Degradabile</a:t>
            </a:r>
          </a:p>
          <a:p>
            <a:pPr marL="342891" indent="-338130" defTabSz="449251">
              <a:lnSpc>
                <a:spcPct val="101000"/>
              </a:lnSpc>
              <a:buClr>
                <a:srgbClr val="004586"/>
              </a:buClr>
              <a:buFontTx/>
              <a:buChar char="-"/>
              <a:tabLst>
                <a:tab pos="342891" algn="l"/>
                <a:tab pos="447663" algn="l"/>
                <a:tab pos="896916" algn="l"/>
                <a:tab pos="1346166" algn="l"/>
                <a:tab pos="1795418" algn="l"/>
                <a:tab pos="2244669" algn="l"/>
                <a:tab pos="2690746" algn="l"/>
                <a:tab pos="3143172" algn="l"/>
                <a:tab pos="3592424" algn="l"/>
                <a:tab pos="4040087" algn="l"/>
                <a:tab pos="4490926" algn="l"/>
                <a:tab pos="4940176" algn="l"/>
                <a:tab pos="5389428" algn="l"/>
                <a:tab pos="5833917" algn="l"/>
                <a:tab pos="6287931" algn="l"/>
                <a:tab pos="6737182" algn="l"/>
                <a:tab pos="7184846" algn="l"/>
                <a:tab pos="7629335" algn="l"/>
                <a:tab pos="8084937" algn="l"/>
                <a:tab pos="8534187" algn="l"/>
                <a:tab pos="8978676" algn="l"/>
                <a:tab pos="9405704" algn="l"/>
              </a:tabLst>
              <a:defRPr/>
            </a:pPr>
            <a:r>
              <a:rPr lang="it-IT" altLang="it-IT" sz="1600" dirty="0">
                <a:latin typeface="Arial" panose="020B0604020202020204" pitchFamily="34" charset="0"/>
                <a:cs typeface="Arial" panose="020B0604020202020204" pitchFamily="34" charset="0"/>
              </a:rPr>
              <a:t>Progettato per il disassemblaggio</a:t>
            </a:r>
          </a:p>
          <a:p>
            <a:pPr marL="342891" indent="-338130" defTabSz="449251">
              <a:lnSpc>
                <a:spcPct val="101000"/>
              </a:lnSpc>
              <a:buClr>
                <a:srgbClr val="004586"/>
              </a:buClr>
              <a:buFontTx/>
              <a:buChar char="-"/>
              <a:tabLst>
                <a:tab pos="342891" algn="l"/>
                <a:tab pos="447663" algn="l"/>
                <a:tab pos="896916" algn="l"/>
                <a:tab pos="1346166" algn="l"/>
                <a:tab pos="1795418" algn="l"/>
                <a:tab pos="2244669" algn="l"/>
                <a:tab pos="2690746" algn="l"/>
                <a:tab pos="3143172" algn="l"/>
                <a:tab pos="3592424" algn="l"/>
                <a:tab pos="4040087" algn="l"/>
                <a:tab pos="4490926" algn="l"/>
                <a:tab pos="4940176" algn="l"/>
                <a:tab pos="5389428" algn="l"/>
                <a:tab pos="5833917" algn="l"/>
                <a:tab pos="6287931" algn="l"/>
                <a:tab pos="6737182" algn="l"/>
                <a:tab pos="7184846" algn="l"/>
                <a:tab pos="7629335" algn="l"/>
                <a:tab pos="8084937" algn="l"/>
                <a:tab pos="8534187" algn="l"/>
                <a:tab pos="8978676" algn="l"/>
                <a:tab pos="9405704" algn="l"/>
              </a:tabLst>
              <a:defRPr/>
            </a:pPr>
            <a:r>
              <a:rPr lang="it-IT" altLang="it-IT" sz="1600" dirty="0">
                <a:latin typeface="Arial" panose="020B0604020202020204" pitchFamily="34" charset="0"/>
                <a:cs typeface="Arial" panose="020B0604020202020204" pitchFamily="34" charset="0"/>
              </a:rPr>
              <a:t>Prodotto con durata di vita estesa</a:t>
            </a:r>
          </a:p>
          <a:p>
            <a:pPr marL="342891" indent="-338130" defTabSz="449251">
              <a:lnSpc>
                <a:spcPct val="101000"/>
              </a:lnSpc>
              <a:buClr>
                <a:srgbClr val="004586"/>
              </a:buClr>
              <a:buFontTx/>
              <a:buChar char="-"/>
              <a:tabLst>
                <a:tab pos="342891" algn="l"/>
                <a:tab pos="447663" algn="l"/>
                <a:tab pos="896916" algn="l"/>
                <a:tab pos="1346166" algn="l"/>
                <a:tab pos="1795418" algn="l"/>
                <a:tab pos="2244669" algn="l"/>
                <a:tab pos="2690746" algn="l"/>
                <a:tab pos="3143172" algn="l"/>
                <a:tab pos="3592424" algn="l"/>
                <a:tab pos="4040087" algn="l"/>
                <a:tab pos="4490926" algn="l"/>
                <a:tab pos="4940176" algn="l"/>
                <a:tab pos="5389428" algn="l"/>
                <a:tab pos="5833917" algn="l"/>
                <a:tab pos="6287931" algn="l"/>
                <a:tab pos="6737182" algn="l"/>
                <a:tab pos="7184846" algn="l"/>
                <a:tab pos="7629335" algn="l"/>
                <a:tab pos="8084937" algn="l"/>
                <a:tab pos="8534187" algn="l"/>
                <a:tab pos="8978676" algn="l"/>
                <a:tab pos="9405704" algn="l"/>
              </a:tabLst>
              <a:defRPr/>
            </a:pPr>
            <a:r>
              <a:rPr lang="it-IT" altLang="it-IT" sz="1600" dirty="0">
                <a:latin typeface="Arial" panose="020B0604020202020204" pitchFamily="34" charset="0"/>
                <a:cs typeface="Arial" panose="020B0604020202020204" pitchFamily="34" charset="0"/>
              </a:rPr>
              <a:t>Energia recuperata</a:t>
            </a:r>
          </a:p>
          <a:p>
            <a:pPr marL="342891" indent="-338130" defTabSz="449251">
              <a:lnSpc>
                <a:spcPct val="101000"/>
              </a:lnSpc>
              <a:buClr>
                <a:srgbClr val="004586"/>
              </a:buClr>
              <a:buFontTx/>
              <a:buChar char="-"/>
              <a:tabLst>
                <a:tab pos="342891" algn="l"/>
                <a:tab pos="447663" algn="l"/>
                <a:tab pos="896916" algn="l"/>
                <a:tab pos="1346166" algn="l"/>
                <a:tab pos="1795418" algn="l"/>
                <a:tab pos="2244669" algn="l"/>
                <a:tab pos="2690746" algn="l"/>
                <a:tab pos="3143172" algn="l"/>
                <a:tab pos="3592424" algn="l"/>
                <a:tab pos="4040087" algn="l"/>
                <a:tab pos="4490926" algn="l"/>
                <a:tab pos="4940176" algn="l"/>
                <a:tab pos="5389428" algn="l"/>
                <a:tab pos="5833917" algn="l"/>
                <a:tab pos="6287931" algn="l"/>
                <a:tab pos="6737182" algn="l"/>
                <a:tab pos="7184846" algn="l"/>
                <a:tab pos="7629335" algn="l"/>
                <a:tab pos="8084937" algn="l"/>
                <a:tab pos="8534187" algn="l"/>
                <a:tab pos="8978676" algn="l"/>
                <a:tab pos="9405704" algn="l"/>
              </a:tabLst>
              <a:defRPr/>
            </a:pPr>
            <a:r>
              <a:rPr lang="it-IT" altLang="it-IT" sz="1600" dirty="0">
                <a:latin typeface="Arial" panose="020B0604020202020204" pitchFamily="34" charset="0"/>
                <a:cs typeface="Arial" panose="020B0604020202020204" pitchFamily="34" charset="0"/>
              </a:rPr>
              <a:t>Riciclabile</a:t>
            </a:r>
          </a:p>
          <a:p>
            <a:pPr marL="342891" indent="-338130" defTabSz="449251">
              <a:lnSpc>
                <a:spcPct val="101000"/>
              </a:lnSpc>
              <a:buClr>
                <a:srgbClr val="004586"/>
              </a:buClr>
              <a:buFontTx/>
              <a:buChar char="-"/>
              <a:tabLst>
                <a:tab pos="342891" algn="l"/>
                <a:tab pos="447663" algn="l"/>
                <a:tab pos="896916" algn="l"/>
                <a:tab pos="1346166" algn="l"/>
                <a:tab pos="1795418" algn="l"/>
                <a:tab pos="2244669" algn="l"/>
                <a:tab pos="2690746" algn="l"/>
                <a:tab pos="3143172" algn="l"/>
                <a:tab pos="3592424" algn="l"/>
                <a:tab pos="4040087" algn="l"/>
                <a:tab pos="4490926" algn="l"/>
                <a:tab pos="4940176" algn="l"/>
                <a:tab pos="5389428" algn="l"/>
                <a:tab pos="5833917" algn="l"/>
                <a:tab pos="6287931" algn="l"/>
                <a:tab pos="6737182" algn="l"/>
                <a:tab pos="7184846" algn="l"/>
                <a:tab pos="7629335" algn="l"/>
                <a:tab pos="8084937" algn="l"/>
                <a:tab pos="8534187" algn="l"/>
                <a:tab pos="8978676" algn="l"/>
                <a:tab pos="9405704" algn="l"/>
              </a:tabLst>
              <a:defRPr/>
            </a:pPr>
            <a:r>
              <a:rPr lang="it-IT" altLang="it-IT" sz="1600" dirty="0">
                <a:latin typeface="Arial" panose="020B0604020202020204" pitchFamily="34" charset="0"/>
                <a:cs typeface="Arial" panose="020B0604020202020204" pitchFamily="34" charset="0"/>
              </a:rPr>
              <a:t>Contenuto di riciclato</a:t>
            </a:r>
          </a:p>
          <a:p>
            <a:pPr marL="342891" indent="-338130" defTabSz="449251">
              <a:lnSpc>
                <a:spcPct val="101000"/>
              </a:lnSpc>
              <a:buClr>
                <a:srgbClr val="004586"/>
              </a:buClr>
              <a:buFontTx/>
              <a:buChar char="-"/>
              <a:tabLst>
                <a:tab pos="342891" algn="l"/>
                <a:tab pos="447663" algn="l"/>
                <a:tab pos="896916" algn="l"/>
                <a:tab pos="1346166" algn="l"/>
                <a:tab pos="1795418" algn="l"/>
                <a:tab pos="2244669" algn="l"/>
                <a:tab pos="2690746" algn="l"/>
                <a:tab pos="3143172" algn="l"/>
                <a:tab pos="3592424" algn="l"/>
                <a:tab pos="4040087" algn="l"/>
                <a:tab pos="4490926" algn="l"/>
                <a:tab pos="4940176" algn="l"/>
                <a:tab pos="5389428" algn="l"/>
                <a:tab pos="5833917" algn="l"/>
                <a:tab pos="6287931" algn="l"/>
                <a:tab pos="6737182" algn="l"/>
                <a:tab pos="7184846" algn="l"/>
                <a:tab pos="7629335" algn="l"/>
                <a:tab pos="8084937" algn="l"/>
                <a:tab pos="8534187" algn="l"/>
                <a:tab pos="8978676" algn="l"/>
                <a:tab pos="9405704" algn="l"/>
              </a:tabLst>
              <a:defRPr/>
            </a:pPr>
            <a:r>
              <a:rPr lang="it-IT" altLang="it-IT" sz="1600" dirty="0">
                <a:latin typeface="Arial" panose="020B0604020202020204" pitchFamily="34" charset="0"/>
                <a:cs typeface="Arial" panose="020B0604020202020204" pitchFamily="34" charset="0"/>
              </a:rPr>
              <a:t>Consumo energetico ridotto</a:t>
            </a:r>
          </a:p>
          <a:p>
            <a:pPr marL="342891" indent="-338130" defTabSz="449251">
              <a:lnSpc>
                <a:spcPct val="101000"/>
              </a:lnSpc>
              <a:buClr>
                <a:srgbClr val="004586"/>
              </a:buClr>
              <a:buFontTx/>
              <a:buChar char="-"/>
              <a:tabLst>
                <a:tab pos="342891" algn="l"/>
                <a:tab pos="447663" algn="l"/>
                <a:tab pos="896916" algn="l"/>
                <a:tab pos="1346166" algn="l"/>
                <a:tab pos="1795418" algn="l"/>
                <a:tab pos="2244669" algn="l"/>
                <a:tab pos="2690746" algn="l"/>
                <a:tab pos="3143172" algn="l"/>
                <a:tab pos="3592424" algn="l"/>
                <a:tab pos="4040087" algn="l"/>
                <a:tab pos="4490926" algn="l"/>
                <a:tab pos="4940176" algn="l"/>
                <a:tab pos="5389428" algn="l"/>
                <a:tab pos="5833917" algn="l"/>
                <a:tab pos="6287931" algn="l"/>
                <a:tab pos="6737182" algn="l"/>
                <a:tab pos="7184846" algn="l"/>
                <a:tab pos="7629335" algn="l"/>
                <a:tab pos="8084937" algn="l"/>
                <a:tab pos="8534187" algn="l"/>
                <a:tab pos="8978676" algn="l"/>
                <a:tab pos="9405704" algn="l"/>
              </a:tabLst>
              <a:defRPr/>
            </a:pPr>
            <a:r>
              <a:rPr lang="it-IT" altLang="it-IT" sz="1600" dirty="0">
                <a:latin typeface="Arial" panose="020B0604020202020204" pitchFamily="34" charset="0"/>
                <a:cs typeface="Arial" panose="020B0604020202020204" pitchFamily="34" charset="0"/>
              </a:rPr>
              <a:t>Utilizzo ridotto delle risorse</a:t>
            </a:r>
          </a:p>
          <a:p>
            <a:pPr marL="342891" indent="-338130" defTabSz="449251">
              <a:lnSpc>
                <a:spcPct val="101000"/>
              </a:lnSpc>
              <a:buClr>
                <a:srgbClr val="004586"/>
              </a:buClr>
              <a:buFontTx/>
              <a:buChar char="-"/>
              <a:tabLst>
                <a:tab pos="342891" algn="l"/>
                <a:tab pos="447663" algn="l"/>
                <a:tab pos="896916" algn="l"/>
                <a:tab pos="1346166" algn="l"/>
                <a:tab pos="1795418" algn="l"/>
                <a:tab pos="2244669" algn="l"/>
                <a:tab pos="2690746" algn="l"/>
                <a:tab pos="3143172" algn="l"/>
                <a:tab pos="3592424" algn="l"/>
                <a:tab pos="4040087" algn="l"/>
                <a:tab pos="4490926" algn="l"/>
                <a:tab pos="4940176" algn="l"/>
                <a:tab pos="5389428" algn="l"/>
                <a:tab pos="5833917" algn="l"/>
                <a:tab pos="6287931" algn="l"/>
                <a:tab pos="6737182" algn="l"/>
                <a:tab pos="7184846" algn="l"/>
                <a:tab pos="7629335" algn="l"/>
                <a:tab pos="8084937" algn="l"/>
                <a:tab pos="8534187" algn="l"/>
                <a:tab pos="8978676" algn="l"/>
                <a:tab pos="9405704" algn="l"/>
              </a:tabLst>
              <a:defRPr/>
            </a:pPr>
            <a:r>
              <a:rPr lang="it-IT" altLang="it-IT" sz="1600" dirty="0">
                <a:latin typeface="Arial" panose="020B0604020202020204" pitchFamily="34" charset="0"/>
                <a:cs typeface="Arial" panose="020B0604020202020204" pitchFamily="34" charset="0"/>
              </a:rPr>
              <a:t>Consumo idrico ridotto</a:t>
            </a:r>
          </a:p>
          <a:p>
            <a:pPr marL="342891" indent="-338130" defTabSz="449251">
              <a:lnSpc>
                <a:spcPct val="101000"/>
              </a:lnSpc>
              <a:buClr>
                <a:srgbClr val="004586"/>
              </a:buClr>
              <a:buFontTx/>
              <a:buChar char="-"/>
              <a:tabLst>
                <a:tab pos="342891" algn="l"/>
                <a:tab pos="447663" algn="l"/>
                <a:tab pos="896916" algn="l"/>
                <a:tab pos="1346166" algn="l"/>
                <a:tab pos="1795418" algn="l"/>
                <a:tab pos="2244669" algn="l"/>
                <a:tab pos="2690746" algn="l"/>
                <a:tab pos="3143172" algn="l"/>
                <a:tab pos="3592424" algn="l"/>
                <a:tab pos="4040087" algn="l"/>
                <a:tab pos="4490926" algn="l"/>
                <a:tab pos="4940176" algn="l"/>
                <a:tab pos="5389428" algn="l"/>
                <a:tab pos="5833917" algn="l"/>
                <a:tab pos="6287931" algn="l"/>
                <a:tab pos="6737182" algn="l"/>
                <a:tab pos="7184846" algn="l"/>
                <a:tab pos="7629335" algn="l"/>
                <a:tab pos="8084937" algn="l"/>
                <a:tab pos="8534187" algn="l"/>
                <a:tab pos="8978676" algn="l"/>
                <a:tab pos="9405704" algn="l"/>
              </a:tabLst>
              <a:defRPr/>
            </a:pPr>
            <a:r>
              <a:rPr lang="it-IT" altLang="it-IT" sz="1600" dirty="0">
                <a:latin typeface="Arial" panose="020B0604020202020204" pitchFamily="34" charset="0"/>
                <a:cs typeface="Arial" panose="020B0604020202020204" pitchFamily="34" charset="0"/>
              </a:rPr>
              <a:t>Riutilizzabile e ricaricabile</a:t>
            </a:r>
          </a:p>
          <a:p>
            <a:pPr marL="342891" indent="-338130" defTabSz="449251">
              <a:lnSpc>
                <a:spcPct val="101000"/>
              </a:lnSpc>
              <a:buClr>
                <a:srgbClr val="004586"/>
              </a:buClr>
              <a:buFontTx/>
              <a:buChar char="-"/>
              <a:tabLst>
                <a:tab pos="342891" algn="l"/>
                <a:tab pos="447663" algn="l"/>
                <a:tab pos="896916" algn="l"/>
                <a:tab pos="1346166" algn="l"/>
                <a:tab pos="1795418" algn="l"/>
                <a:tab pos="2244669" algn="l"/>
                <a:tab pos="2690746" algn="l"/>
                <a:tab pos="3143172" algn="l"/>
                <a:tab pos="3592424" algn="l"/>
                <a:tab pos="4040087" algn="l"/>
                <a:tab pos="4490926" algn="l"/>
                <a:tab pos="4940176" algn="l"/>
                <a:tab pos="5389428" algn="l"/>
                <a:tab pos="5833917" algn="l"/>
                <a:tab pos="6287931" algn="l"/>
                <a:tab pos="6737182" algn="l"/>
                <a:tab pos="7184846" algn="l"/>
                <a:tab pos="7629335" algn="l"/>
                <a:tab pos="8084937" algn="l"/>
                <a:tab pos="8534187" algn="l"/>
                <a:tab pos="8978676" algn="l"/>
                <a:tab pos="9405704" algn="l"/>
              </a:tabLst>
              <a:defRPr/>
            </a:pPr>
            <a:r>
              <a:rPr lang="it-IT" altLang="it-IT" sz="1600" dirty="0">
                <a:latin typeface="Arial" panose="020B0604020202020204" pitchFamily="34" charset="0"/>
                <a:cs typeface="Arial" panose="020B0604020202020204" pitchFamily="34" charset="0"/>
              </a:rPr>
              <a:t>Riduzione dei rifiuti</a:t>
            </a:r>
          </a:p>
          <a:p>
            <a:pPr marL="4761" indent="0" defTabSz="449251">
              <a:lnSpc>
                <a:spcPct val="101000"/>
              </a:lnSpc>
              <a:buClr>
                <a:srgbClr val="004586"/>
              </a:buClr>
              <a:buFont typeface="Arial"/>
              <a:buNone/>
              <a:tabLst>
                <a:tab pos="342891" algn="l"/>
                <a:tab pos="447663" algn="l"/>
                <a:tab pos="896916" algn="l"/>
                <a:tab pos="1346166" algn="l"/>
                <a:tab pos="1795418" algn="l"/>
                <a:tab pos="2244669" algn="l"/>
                <a:tab pos="2690746" algn="l"/>
                <a:tab pos="3143172" algn="l"/>
                <a:tab pos="3592424" algn="l"/>
                <a:tab pos="4040087" algn="l"/>
                <a:tab pos="4490926" algn="l"/>
                <a:tab pos="4940176" algn="l"/>
                <a:tab pos="5389428" algn="l"/>
                <a:tab pos="5833917" algn="l"/>
                <a:tab pos="6287931" algn="l"/>
                <a:tab pos="6737182" algn="l"/>
                <a:tab pos="7184846" algn="l"/>
                <a:tab pos="7629335" algn="l"/>
                <a:tab pos="8084937" algn="l"/>
                <a:tab pos="8534187" algn="l"/>
                <a:tab pos="8978676" algn="l"/>
                <a:tab pos="9405704" algn="l"/>
              </a:tabLst>
              <a:defRPr/>
            </a:pPr>
            <a:r>
              <a:rPr lang="it-IT" altLang="it-IT" sz="1867" dirty="0">
                <a:latin typeface="Verdana" pitchFamily="34" charset="0"/>
                <a:cs typeface="Times New Roman" pitchFamily="18" charset="0"/>
              </a:rPr>
              <a:t> </a:t>
            </a:r>
          </a:p>
          <a:p>
            <a:pPr marL="342891" indent="-338130" defTabSz="449251">
              <a:lnSpc>
                <a:spcPct val="101000"/>
              </a:lnSpc>
              <a:tabLst>
                <a:tab pos="342891" algn="l"/>
                <a:tab pos="447663" algn="l"/>
                <a:tab pos="896916" algn="l"/>
                <a:tab pos="1346166" algn="l"/>
                <a:tab pos="1795418" algn="l"/>
                <a:tab pos="2244669" algn="l"/>
                <a:tab pos="2690746" algn="l"/>
                <a:tab pos="3143172" algn="l"/>
                <a:tab pos="3592424" algn="l"/>
                <a:tab pos="4040087" algn="l"/>
                <a:tab pos="4490926" algn="l"/>
                <a:tab pos="4940176" algn="l"/>
                <a:tab pos="5389428" algn="l"/>
                <a:tab pos="5833917" algn="l"/>
                <a:tab pos="6287931" algn="l"/>
                <a:tab pos="6737182" algn="l"/>
                <a:tab pos="7184846" algn="l"/>
                <a:tab pos="7629335" algn="l"/>
                <a:tab pos="8084937" algn="l"/>
                <a:tab pos="8534187" algn="l"/>
                <a:tab pos="8978676" algn="l"/>
                <a:tab pos="9405704" algn="l"/>
              </a:tabLst>
              <a:defRPr/>
            </a:pPr>
            <a:endParaRPr lang="it-IT" altLang="it-IT" sz="1867" dirty="0">
              <a:latin typeface="Verdana" pitchFamily="34" charset="0"/>
              <a:cs typeface="Times New Roman" pitchFamily="18" charset="0"/>
            </a:endParaRPr>
          </a:p>
          <a:p>
            <a:pPr marL="342891" indent="-338130" defTabSz="449251">
              <a:lnSpc>
                <a:spcPct val="101000"/>
              </a:lnSpc>
              <a:tabLst>
                <a:tab pos="342891" algn="l"/>
                <a:tab pos="447663" algn="l"/>
                <a:tab pos="896916" algn="l"/>
                <a:tab pos="1346166" algn="l"/>
                <a:tab pos="1795418" algn="l"/>
                <a:tab pos="2244669" algn="l"/>
                <a:tab pos="2690746" algn="l"/>
                <a:tab pos="3143172" algn="l"/>
                <a:tab pos="3592424" algn="l"/>
                <a:tab pos="4040087" algn="l"/>
                <a:tab pos="4490926" algn="l"/>
                <a:tab pos="4940176" algn="l"/>
                <a:tab pos="5389428" algn="l"/>
                <a:tab pos="5833917" algn="l"/>
                <a:tab pos="6287931" algn="l"/>
                <a:tab pos="6737182" algn="l"/>
                <a:tab pos="7184846" algn="l"/>
                <a:tab pos="7629335" algn="l"/>
                <a:tab pos="8084937" algn="l"/>
                <a:tab pos="8534187" algn="l"/>
                <a:tab pos="8978676" algn="l"/>
                <a:tab pos="9405704" algn="l"/>
              </a:tabLst>
              <a:defRPr/>
            </a:pPr>
            <a:endParaRPr lang="it-IT" altLang="it-IT" sz="1867" b="1" dirty="0">
              <a:latin typeface="Verdana" pitchFamily="34" charset="0"/>
              <a:cs typeface="Times New Roman" pitchFamily="18" charset="0"/>
            </a:endParaRPr>
          </a:p>
          <a:p>
            <a:pPr marL="342891" indent="-338130" defTabSz="449251">
              <a:lnSpc>
                <a:spcPct val="101000"/>
              </a:lnSpc>
              <a:tabLst>
                <a:tab pos="342891" algn="l"/>
                <a:tab pos="447663" algn="l"/>
                <a:tab pos="896916" algn="l"/>
                <a:tab pos="1346166" algn="l"/>
                <a:tab pos="1795418" algn="l"/>
                <a:tab pos="2244669" algn="l"/>
                <a:tab pos="2690746" algn="l"/>
                <a:tab pos="3143172" algn="l"/>
                <a:tab pos="3592424" algn="l"/>
                <a:tab pos="4040087" algn="l"/>
                <a:tab pos="4490926" algn="l"/>
                <a:tab pos="4940176" algn="l"/>
                <a:tab pos="5389428" algn="l"/>
                <a:tab pos="5833917" algn="l"/>
                <a:tab pos="6287931" algn="l"/>
                <a:tab pos="6737182" algn="l"/>
                <a:tab pos="7184846" algn="l"/>
                <a:tab pos="7629335" algn="l"/>
                <a:tab pos="8084937" algn="l"/>
                <a:tab pos="8534187" algn="l"/>
                <a:tab pos="8978676" algn="l"/>
                <a:tab pos="9405704" algn="l"/>
              </a:tabLst>
              <a:defRPr/>
            </a:pPr>
            <a:endParaRPr lang="it-IT" altLang="it-IT" sz="1867" b="1" dirty="0">
              <a:latin typeface="Verdana" pitchFamily="34" charset="0"/>
              <a:cs typeface="Times New Roman" pitchFamily="18" charset="0"/>
            </a:endParaRPr>
          </a:p>
        </p:txBody>
      </p:sp>
      <p:sp>
        <p:nvSpPr>
          <p:cNvPr id="5" name="Text Box 4">
            <a:extLst>
              <a:ext uri="{FF2B5EF4-FFF2-40B4-BE49-F238E27FC236}">
                <a16:creationId xmlns:a16="http://schemas.microsoft.com/office/drawing/2014/main" id="{60274B85-D4BC-4E26-A380-E4280097C04A}"/>
              </a:ext>
            </a:extLst>
          </p:cNvPr>
          <p:cNvSpPr txBox="1">
            <a:spLocks noChangeArrowheads="1"/>
          </p:cNvSpPr>
          <p:nvPr/>
        </p:nvSpPr>
        <p:spPr bwMode="auto">
          <a:xfrm>
            <a:off x="4836935" y="2571750"/>
            <a:ext cx="3909252" cy="681905"/>
          </a:xfrm>
          <a:prstGeom prst="rect">
            <a:avLst/>
          </a:prstGeom>
          <a:noFill/>
          <a:ln w="6477">
            <a:solidFill>
              <a:srgbClr val="003366"/>
            </a:solidFill>
            <a:miter lim="800000"/>
            <a:headEnd/>
            <a:tailEnd/>
          </a:ln>
          <a:effectLst/>
        </p:spPr>
        <p:txBody>
          <a:bodyPr wrap="square" lIns="89767" tIns="45047" rIns="89767" bIns="45047">
            <a:spAutoFit/>
          </a:bodyPr>
          <a:lstStyle/>
          <a:p>
            <a:pPr defTabSz="407978">
              <a:lnSpc>
                <a:spcPct val="80000"/>
              </a:lnSpc>
              <a:spcBef>
                <a:spcPts val="1139"/>
              </a:spcBef>
              <a:buClr>
                <a:srgbClr val="003399"/>
              </a:buClr>
              <a:buSzPct val="100000"/>
              <a:tabLst>
                <a:tab pos="1163610" algn="l"/>
                <a:tab pos="1992264" algn="l"/>
                <a:tab pos="2822504" algn="l"/>
                <a:tab pos="3649571" algn="l"/>
                <a:tab pos="4481401" algn="l"/>
                <a:tab pos="5308467" algn="l"/>
                <a:tab pos="6140297" algn="l"/>
                <a:tab pos="6967364" algn="l"/>
                <a:tab pos="7799193" algn="l"/>
                <a:tab pos="8626259" algn="l"/>
                <a:tab pos="9458089" algn="l"/>
              </a:tabLst>
            </a:pPr>
            <a:r>
              <a:rPr lang="it-IT" altLang="it-IT" sz="1600" dirty="0">
                <a:latin typeface="Arial" panose="020B0604020202020204" pitchFamily="34" charset="0"/>
                <a:cs typeface="Arial" panose="020B0604020202020204" pitchFamily="34" charset="0"/>
              </a:rPr>
              <a:t>Per ognuno dei termini la norma contiene indicazioni per l’</a:t>
            </a:r>
            <a:r>
              <a:rPr lang="it-IT" altLang="it-IT" sz="1600" b="1" dirty="0">
                <a:latin typeface="Arial" panose="020B0604020202020204" pitchFamily="34" charset="0"/>
                <a:cs typeface="Arial" panose="020B0604020202020204" pitchFamily="34" charset="0"/>
              </a:rPr>
              <a:t>utilizzo corretto</a:t>
            </a:r>
            <a:r>
              <a:rPr lang="it-IT" altLang="it-IT" sz="1600" dirty="0">
                <a:latin typeface="Arial" panose="020B0604020202020204" pitchFamily="34" charset="0"/>
                <a:cs typeface="Arial" panose="020B0604020202020204" pitchFamily="34" charset="0"/>
              </a:rPr>
              <a:t> del termine e la </a:t>
            </a:r>
            <a:r>
              <a:rPr lang="it-IT" altLang="it-IT" sz="1600" b="1" dirty="0">
                <a:latin typeface="Arial" panose="020B0604020202020204" pitchFamily="34" charset="0"/>
                <a:cs typeface="Arial" panose="020B0604020202020204" pitchFamily="34" charset="0"/>
              </a:rPr>
              <a:t>metodologia di valutazione</a:t>
            </a:r>
          </a:p>
        </p:txBody>
      </p:sp>
    </p:spTree>
    <p:extLst>
      <p:ext uri="{BB962C8B-B14F-4D97-AF65-F5344CB8AC3E}">
        <p14:creationId xmlns:p14="http://schemas.microsoft.com/office/powerpoint/2010/main" val="368196467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CA8604FA-2307-5D47-AC50-EABA282EB49B}"/>
              </a:ext>
            </a:extLst>
          </p:cNvPr>
          <p:cNvSpPr>
            <a:spLocks noGrp="1"/>
          </p:cNvSpPr>
          <p:nvPr>
            <p:ph type="sldNum" sz="quarter" idx="4"/>
          </p:nvPr>
        </p:nvSpPr>
        <p:spPr/>
        <p:txBody>
          <a:bodyPr/>
          <a:lstStyle/>
          <a:p>
            <a:fld id="{E721C07E-6ECB-1E4D-B61E-6B0583E84734}" type="slidenum">
              <a:rPr lang="it-IT" smtClean="0"/>
              <a:pPr/>
              <a:t>73</a:t>
            </a:fld>
            <a:endParaRPr lang="it-IT" dirty="0"/>
          </a:p>
        </p:txBody>
      </p:sp>
      <p:sp>
        <p:nvSpPr>
          <p:cNvPr id="9" name="Titolo 1">
            <a:extLst>
              <a:ext uri="{FF2B5EF4-FFF2-40B4-BE49-F238E27FC236}">
                <a16:creationId xmlns:a16="http://schemas.microsoft.com/office/drawing/2014/main" id="{20AC2850-F9CE-4AF6-A4F8-ACBE6163D282}"/>
              </a:ext>
            </a:extLst>
          </p:cNvPr>
          <p:cNvSpPr txBox="1">
            <a:spLocks/>
          </p:cNvSpPr>
          <p:nvPr/>
        </p:nvSpPr>
        <p:spPr>
          <a:xfrm>
            <a:off x="1654841" y="315137"/>
            <a:ext cx="6858633" cy="415925"/>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it-IT" sz="2000" b="1" dirty="0">
                <a:solidFill>
                  <a:srgbClr val="83BB26"/>
                </a:solidFill>
                <a:latin typeface="Arial"/>
                <a:cs typeface="Arial"/>
              </a:rPr>
              <a:t>LE ETICHETTATURE ECOLOGICHE DI TIPO II</a:t>
            </a:r>
          </a:p>
        </p:txBody>
      </p:sp>
      <p:sp>
        <p:nvSpPr>
          <p:cNvPr id="4" name="Rectangle 2">
            <a:extLst>
              <a:ext uri="{FF2B5EF4-FFF2-40B4-BE49-F238E27FC236}">
                <a16:creationId xmlns:a16="http://schemas.microsoft.com/office/drawing/2014/main" id="{8DA858C5-EF90-4E3C-B5C4-FBB1E0DFB982}"/>
              </a:ext>
            </a:extLst>
          </p:cNvPr>
          <p:cNvSpPr txBox="1">
            <a:spLocks noChangeArrowheads="1"/>
          </p:cNvSpPr>
          <p:nvPr/>
        </p:nvSpPr>
        <p:spPr>
          <a:xfrm>
            <a:off x="666083" y="759387"/>
            <a:ext cx="7811834" cy="4525963"/>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891" indent="-338130" defTabSz="449251">
              <a:lnSpc>
                <a:spcPct val="101000"/>
              </a:lnSpc>
              <a:buClr>
                <a:srgbClr val="004586"/>
              </a:buClr>
              <a:tabLst>
                <a:tab pos="342891" algn="l"/>
                <a:tab pos="447663" algn="l"/>
                <a:tab pos="896916" algn="l"/>
                <a:tab pos="1346166" algn="l"/>
                <a:tab pos="1795418" algn="l"/>
                <a:tab pos="2244669" algn="l"/>
                <a:tab pos="2690746" algn="l"/>
                <a:tab pos="3143172" algn="l"/>
                <a:tab pos="3592424" algn="l"/>
                <a:tab pos="4040087" algn="l"/>
                <a:tab pos="4490926" algn="l"/>
                <a:tab pos="4940176" algn="l"/>
                <a:tab pos="5389428" algn="l"/>
                <a:tab pos="5833917" algn="l"/>
                <a:tab pos="6287931" algn="l"/>
                <a:tab pos="6737182" algn="l"/>
                <a:tab pos="7184846" algn="l"/>
                <a:tab pos="7629335" algn="l"/>
                <a:tab pos="8084937" algn="l"/>
                <a:tab pos="8534187" algn="l"/>
                <a:tab pos="8978676" algn="l"/>
                <a:tab pos="9405704" algn="l"/>
              </a:tabLst>
              <a:defRPr/>
            </a:pPr>
            <a:endParaRPr lang="it-IT" altLang="it-IT" sz="1600" b="1" dirty="0">
              <a:latin typeface="Arial" panose="020B0604020202020204" pitchFamily="34" charset="0"/>
              <a:cs typeface="Arial" panose="020B0604020202020204" pitchFamily="34" charset="0"/>
            </a:endParaRPr>
          </a:p>
          <a:p>
            <a:pPr marL="342891" indent="-338130" defTabSz="449251">
              <a:lnSpc>
                <a:spcPct val="101000"/>
              </a:lnSpc>
              <a:buClr>
                <a:srgbClr val="004586"/>
              </a:buClr>
              <a:tabLst>
                <a:tab pos="342891" algn="l"/>
                <a:tab pos="447663" algn="l"/>
                <a:tab pos="896916" algn="l"/>
                <a:tab pos="1346166" algn="l"/>
                <a:tab pos="1795418" algn="l"/>
                <a:tab pos="2244669" algn="l"/>
                <a:tab pos="2690746" algn="l"/>
                <a:tab pos="3143172" algn="l"/>
                <a:tab pos="3592424" algn="l"/>
                <a:tab pos="4040087" algn="l"/>
                <a:tab pos="4490926" algn="l"/>
                <a:tab pos="4940176" algn="l"/>
                <a:tab pos="5389428" algn="l"/>
                <a:tab pos="5833917" algn="l"/>
                <a:tab pos="6287931" algn="l"/>
                <a:tab pos="6737182" algn="l"/>
                <a:tab pos="7184846" algn="l"/>
                <a:tab pos="7629335" algn="l"/>
                <a:tab pos="8084937" algn="l"/>
                <a:tab pos="8534187" algn="l"/>
                <a:tab pos="8978676" algn="l"/>
                <a:tab pos="9405704" algn="l"/>
              </a:tabLst>
              <a:defRPr/>
            </a:pPr>
            <a:r>
              <a:rPr lang="it-IT" altLang="it-IT" sz="1600" b="1" dirty="0">
                <a:latin typeface="Arial" panose="020B0604020202020204" pitchFamily="34" charset="0"/>
                <a:cs typeface="Arial" panose="020B0604020202020204" pitchFamily="34" charset="0"/>
              </a:rPr>
              <a:t>- riciclabile</a:t>
            </a:r>
            <a:br>
              <a:rPr lang="it-IT" altLang="it-IT" sz="1600" b="1" dirty="0">
                <a:latin typeface="Arial" panose="020B0604020202020204" pitchFamily="34" charset="0"/>
                <a:cs typeface="Arial" panose="020B0604020202020204" pitchFamily="34" charset="0"/>
              </a:rPr>
            </a:br>
            <a:r>
              <a:rPr lang="it-IT" altLang="it-IT" sz="1600" dirty="0">
                <a:latin typeface="Arial" panose="020B0604020202020204" pitchFamily="34" charset="0"/>
                <a:cs typeface="Arial" panose="020B0604020202020204" pitchFamily="34" charset="0"/>
              </a:rPr>
              <a:t>se un simbolo è utilizzato per asserzioni di riciclabilità, deve essere il ciclo di </a:t>
            </a:r>
            <a:r>
              <a:rPr lang="it-IT" altLang="it-IT" sz="1600" dirty="0" err="1">
                <a:latin typeface="Arial" panose="020B0604020202020204" pitchFamily="34" charset="0"/>
                <a:cs typeface="Arial" panose="020B0604020202020204" pitchFamily="34" charset="0"/>
              </a:rPr>
              <a:t>Mobius</a:t>
            </a:r>
            <a:r>
              <a:rPr lang="it-IT" altLang="it-IT" sz="1600" dirty="0">
                <a:latin typeface="Arial" panose="020B0604020202020204" pitchFamily="34" charset="0"/>
                <a:cs typeface="Arial" panose="020B0604020202020204" pitchFamily="34" charset="0"/>
              </a:rPr>
              <a:t> (senza valore percentuale)</a:t>
            </a:r>
          </a:p>
          <a:p>
            <a:pPr marL="342891" indent="-338130" defTabSz="449251">
              <a:lnSpc>
                <a:spcPct val="101000"/>
              </a:lnSpc>
              <a:buClr>
                <a:srgbClr val="004586"/>
              </a:buClr>
              <a:tabLst>
                <a:tab pos="342891" algn="l"/>
                <a:tab pos="447663" algn="l"/>
                <a:tab pos="896916" algn="l"/>
                <a:tab pos="1346166" algn="l"/>
                <a:tab pos="1795418" algn="l"/>
                <a:tab pos="2244669" algn="l"/>
                <a:tab pos="2690746" algn="l"/>
                <a:tab pos="3143172" algn="l"/>
                <a:tab pos="3592424" algn="l"/>
                <a:tab pos="4040087" algn="l"/>
                <a:tab pos="4490926" algn="l"/>
                <a:tab pos="4940176" algn="l"/>
                <a:tab pos="5389428" algn="l"/>
                <a:tab pos="5833917" algn="l"/>
                <a:tab pos="6287931" algn="l"/>
                <a:tab pos="6737182" algn="l"/>
                <a:tab pos="7184846" algn="l"/>
                <a:tab pos="7629335" algn="l"/>
                <a:tab pos="8084937" algn="l"/>
                <a:tab pos="8534187" algn="l"/>
                <a:tab pos="8978676" algn="l"/>
                <a:tab pos="9405704" algn="l"/>
              </a:tabLst>
              <a:defRPr/>
            </a:pPr>
            <a:endParaRPr lang="it-IT" altLang="it-IT" sz="1600" b="1" dirty="0">
              <a:latin typeface="Arial" panose="020B0604020202020204" pitchFamily="34" charset="0"/>
              <a:cs typeface="Arial" panose="020B0604020202020204" pitchFamily="34" charset="0"/>
            </a:endParaRPr>
          </a:p>
          <a:p>
            <a:pPr marL="342891" indent="-338130" defTabSz="449251">
              <a:lnSpc>
                <a:spcPct val="101000"/>
              </a:lnSpc>
              <a:buClr>
                <a:srgbClr val="004586"/>
              </a:buClr>
              <a:tabLst>
                <a:tab pos="342891" algn="l"/>
                <a:tab pos="447663" algn="l"/>
                <a:tab pos="896916" algn="l"/>
                <a:tab pos="1346166" algn="l"/>
                <a:tab pos="1795418" algn="l"/>
                <a:tab pos="2244669" algn="l"/>
                <a:tab pos="2690746" algn="l"/>
                <a:tab pos="3143172" algn="l"/>
                <a:tab pos="3592424" algn="l"/>
                <a:tab pos="4040087" algn="l"/>
                <a:tab pos="4490926" algn="l"/>
                <a:tab pos="4940176" algn="l"/>
                <a:tab pos="5389428" algn="l"/>
                <a:tab pos="5833917" algn="l"/>
                <a:tab pos="6287931" algn="l"/>
                <a:tab pos="6737182" algn="l"/>
                <a:tab pos="7184846" algn="l"/>
                <a:tab pos="7629335" algn="l"/>
                <a:tab pos="8084937" algn="l"/>
                <a:tab pos="8534187" algn="l"/>
                <a:tab pos="8978676" algn="l"/>
                <a:tab pos="9405704" algn="l"/>
              </a:tabLst>
              <a:defRPr/>
            </a:pPr>
            <a:endParaRPr lang="it-IT" altLang="it-IT" sz="1600" b="1" dirty="0">
              <a:latin typeface="Arial" panose="020B0604020202020204" pitchFamily="34" charset="0"/>
              <a:cs typeface="Arial" panose="020B0604020202020204" pitchFamily="34" charset="0"/>
            </a:endParaRPr>
          </a:p>
          <a:p>
            <a:pPr marL="342891" indent="-338130" defTabSz="449251">
              <a:lnSpc>
                <a:spcPct val="101000"/>
              </a:lnSpc>
              <a:buClr>
                <a:srgbClr val="004586"/>
              </a:buClr>
              <a:tabLst>
                <a:tab pos="342891" algn="l"/>
                <a:tab pos="447663" algn="l"/>
                <a:tab pos="896916" algn="l"/>
                <a:tab pos="1346166" algn="l"/>
                <a:tab pos="1795418" algn="l"/>
                <a:tab pos="2244669" algn="l"/>
                <a:tab pos="2690746" algn="l"/>
                <a:tab pos="3143172" algn="l"/>
                <a:tab pos="3592424" algn="l"/>
                <a:tab pos="4040087" algn="l"/>
                <a:tab pos="4490926" algn="l"/>
                <a:tab pos="4940176" algn="l"/>
                <a:tab pos="5389428" algn="l"/>
                <a:tab pos="5833917" algn="l"/>
                <a:tab pos="6287931" algn="l"/>
                <a:tab pos="6737182" algn="l"/>
                <a:tab pos="7184846" algn="l"/>
                <a:tab pos="7629335" algn="l"/>
                <a:tab pos="8084937" algn="l"/>
                <a:tab pos="8534187" algn="l"/>
                <a:tab pos="8978676" algn="l"/>
                <a:tab pos="9405704" algn="l"/>
              </a:tabLst>
              <a:defRPr/>
            </a:pPr>
            <a:r>
              <a:rPr lang="it-IT" altLang="it-IT" sz="1600" b="1" dirty="0">
                <a:latin typeface="Arial" panose="020B0604020202020204" pitchFamily="34" charset="0"/>
                <a:cs typeface="Arial" panose="020B0604020202020204" pitchFamily="34" charset="0"/>
              </a:rPr>
              <a:t>- contenuto di riciclato</a:t>
            </a:r>
            <a:br>
              <a:rPr lang="it-IT" altLang="it-IT" sz="1600" b="1" dirty="0">
                <a:latin typeface="Arial" panose="020B0604020202020204" pitchFamily="34" charset="0"/>
                <a:cs typeface="Arial" panose="020B0604020202020204" pitchFamily="34" charset="0"/>
              </a:rPr>
            </a:br>
            <a:r>
              <a:rPr lang="it-IT" altLang="it-IT" sz="1600" dirty="0">
                <a:latin typeface="Arial" panose="020B0604020202020204" pitchFamily="34" charset="0"/>
                <a:cs typeface="Arial" panose="020B0604020202020204" pitchFamily="34" charset="0"/>
              </a:rPr>
              <a:t>se è utilizzato un simbolo per un’asserzione di “contenuto riciclato”, deve essere il ciclo di </a:t>
            </a:r>
            <a:r>
              <a:rPr lang="it-IT" altLang="it-IT" sz="1600" dirty="0" err="1">
                <a:latin typeface="Arial" panose="020B0604020202020204" pitchFamily="34" charset="0"/>
                <a:cs typeface="Arial" panose="020B0604020202020204" pitchFamily="34" charset="0"/>
              </a:rPr>
              <a:t>Mobius</a:t>
            </a:r>
            <a:r>
              <a:rPr lang="it-IT" altLang="it-IT" sz="1600" dirty="0">
                <a:latin typeface="Arial" panose="020B0604020202020204" pitchFamily="34" charset="0"/>
                <a:cs typeface="Arial" panose="020B0604020202020204" pitchFamily="34" charset="0"/>
              </a:rPr>
              <a:t> accompagnato da un valore percentuale indicato come “X%” dove X esprime il rapporto tra la massa di materiale riciclato e la massa del prodotto.</a:t>
            </a:r>
          </a:p>
          <a:p>
            <a:pPr marL="4761" indent="0" defTabSz="449251">
              <a:lnSpc>
                <a:spcPct val="101000"/>
              </a:lnSpc>
              <a:buClr>
                <a:srgbClr val="004586"/>
              </a:buClr>
              <a:buFont typeface="Arial"/>
              <a:buNone/>
              <a:tabLst>
                <a:tab pos="342891" algn="l"/>
                <a:tab pos="447663" algn="l"/>
                <a:tab pos="896916" algn="l"/>
                <a:tab pos="1346166" algn="l"/>
                <a:tab pos="1795418" algn="l"/>
                <a:tab pos="2244669" algn="l"/>
                <a:tab pos="2690746" algn="l"/>
                <a:tab pos="3143172" algn="l"/>
                <a:tab pos="3592424" algn="l"/>
                <a:tab pos="4040087" algn="l"/>
                <a:tab pos="4490926" algn="l"/>
                <a:tab pos="4940176" algn="l"/>
                <a:tab pos="5389428" algn="l"/>
                <a:tab pos="5833917" algn="l"/>
                <a:tab pos="6287931" algn="l"/>
                <a:tab pos="6737182" algn="l"/>
                <a:tab pos="7184846" algn="l"/>
                <a:tab pos="7629335" algn="l"/>
                <a:tab pos="8084937" algn="l"/>
                <a:tab pos="8534187" algn="l"/>
                <a:tab pos="8978676" algn="l"/>
                <a:tab pos="9405704" algn="l"/>
              </a:tabLst>
              <a:defRPr/>
            </a:pPr>
            <a:r>
              <a:rPr lang="it-IT" altLang="it-IT" sz="1600" dirty="0">
                <a:latin typeface="Arial" panose="020B0604020202020204" pitchFamily="34" charset="0"/>
                <a:cs typeface="Arial" panose="020B0604020202020204" pitchFamily="34" charset="0"/>
              </a:rPr>
              <a:t> </a:t>
            </a:r>
          </a:p>
          <a:p>
            <a:pPr marL="342891" indent="-338130" defTabSz="449251">
              <a:lnSpc>
                <a:spcPct val="101000"/>
              </a:lnSpc>
              <a:tabLst>
                <a:tab pos="342891" algn="l"/>
                <a:tab pos="447663" algn="l"/>
                <a:tab pos="896916" algn="l"/>
                <a:tab pos="1346166" algn="l"/>
                <a:tab pos="1795418" algn="l"/>
                <a:tab pos="2244669" algn="l"/>
                <a:tab pos="2690746" algn="l"/>
                <a:tab pos="3143172" algn="l"/>
                <a:tab pos="3592424" algn="l"/>
                <a:tab pos="4040087" algn="l"/>
                <a:tab pos="4490926" algn="l"/>
                <a:tab pos="4940176" algn="l"/>
                <a:tab pos="5389428" algn="l"/>
                <a:tab pos="5833917" algn="l"/>
                <a:tab pos="6287931" algn="l"/>
                <a:tab pos="6737182" algn="l"/>
                <a:tab pos="7184846" algn="l"/>
                <a:tab pos="7629335" algn="l"/>
                <a:tab pos="8084937" algn="l"/>
                <a:tab pos="8534187" algn="l"/>
                <a:tab pos="8978676" algn="l"/>
                <a:tab pos="9405704" algn="l"/>
              </a:tabLst>
              <a:defRPr/>
            </a:pPr>
            <a:endParaRPr lang="it-IT" altLang="it-IT" sz="1900" dirty="0">
              <a:latin typeface="Verdana" pitchFamily="34" charset="0"/>
              <a:cs typeface="Times New Roman" pitchFamily="18" charset="0"/>
            </a:endParaRPr>
          </a:p>
          <a:p>
            <a:pPr marL="342891" indent="-338130" defTabSz="449251">
              <a:lnSpc>
                <a:spcPct val="101000"/>
              </a:lnSpc>
              <a:tabLst>
                <a:tab pos="342891" algn="l"/>
                <a:tab pos="447663" algn="l"/>
                <a:tab pos="896916" algn="l"/>
                <a:tab pos="1346166" algn="l"/>
                <a:tab pos="1795418" algn="l"/>
                <a:tab pos="2244669" algn="l"/>
                <a:tab pos="2690746" algn="l"/>
                <a:tab pos="3143172" algn="l"/>
                <a:tab pos="3592424" algn="l"/>
                <a:tab pos="4040087" algn="l"/>
                <a:tab pos="4490926" algn="l"/>
                <a:tab pos="4940176" algn="l"/>
                <a:tab pos="5389428" algn="l"/>
                <a:tab pos="5833917" algn="l"/>
                <a:tab pos="6287931" algn="l"/>
                <a:tab pos="6737182" algn="l"/>
                <a:tab pos="7184846" algn="l"/>
                <a:tab pos="7629335" algn="l"/>
                <a:tab pos="8084937" algn="l"/>
                <a:tab pos="8534187" algn="l"/>
                <a:tab pos="8978676" algn="l"/>
                <a:tab pos="9405704" algn="l"/>
              </a:tabLst>
              <a:defRPr/>
            </a:pPr>
            <a:endParaRPr lang="it-IT" altLang="it-IT" sz="1900" b="1" dirty="0">
              <a:latin typeface="Verdana" pitchFamily="34" charset="0"/>
              <a:cs typeface="Times New Roman" pitchFamily="18" charset="0"/>
            </a:endParaRPr>
          </a:p>
          <a:p>
            <a:pPr marL="342891" indent="-338130" defTabSz="449251">
              <a:lnSpc>
                <a:spcPct val="101000"/>
              </a:lnSpc>
              <a:tabLst>
                <a:tab pos="342891" algn="l"/>
                <a:tab pos="447663" algn="l"/>
                <a:tab pos="896916" algn="l"/>
                <a:tab pos="1346166" algn="l"/>
                <a:tab pos="1795418" algn="l"/>
                <a:tab pos="2244669" algn="l"/>
                <a:tab pos="2690746" algn="l"/>
                <a:tab pos="3143172" algn="l"/>
                <a:tab pos="3592424" algn="l"/>
                <a:tab pos="4040087" algn="l"/>
                <a:tab pos="4490926" algn="l"/>
                <a:tab pos="4940176" algn="l"/>
                <a:tab pos="5389428" algn="l"/>
                <a:tab pos="5833917" algn="l"/>
                <a:tab pos="6287931" algn="l"/>
                <a:tab pos="6737182" algn="l"/>
                <a:tab pos="7184846" algn="l"/>
                <a:tab pos="7629335" algn="l"/>
                <a:tab pos="8084937" algn="l"/>
                <a:tab pos="8534187" algn="l"/>
                <a:tab pos="8978676" algn="l"/>
                <a:tab pos="9405704" algn="l"/>
              </a:tabLst>
              <a:defRPr/>
            </a:pPr>
            <a:endParaRPr lang="it-IT" altLang="it-IT" sz="1900" b="1" dirty="0">
              <a:latin typeface="Verdana" pitchFamily="34" charset="0"/>
              <a:cs typeface="Times New Roman" pitchFamily="18" charset="0"/>
            </a:endParaRPr>
          </a:p>
        </p:txBody>
      </p:sp>
      <p:pic>
        <p:nvPicPr>
          <p:cNvPr id="5" name="Picture 5">
            <a:extLst>
              <a:ext uri="{FF2B5EF4-FFF2-40B4-BE49-F238E27FC236}">
                <a16:creationId xmlns:a16="http://schemas.microsoft.com/office/drawing/2014/main" id="{D5DA60B0-0C83-45FD-BF5B-0131939CD2F7}"/>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572000" y="1721048"/>
            <a:ext cx="2971800" cy="858839"/>
          </a:xfrm>
          <a:prstGeom prst="rect">
            <a:avLst/>
          </a:prstGeom>
          <a:noFill/>
          <a:ln w="9360">
            <a:solidFill>
              <a:srgbClr val="000000"/>
            </a:solidFill>
            <a:miter lim="800000"/>
            <a:headEnd/>
            <a:tailEnd/>
          </a:ln>
          <a:effectLst/>
        </p:spPr>
      </p:pic>
      <p:pic>
        <p:nvPicPr>
          <p:cNvPr id="6" name="Picture 4">
            <a:extLst>
              <a:ext uri="{FF2B5EF4-FFF2-40B4-BE49-F238E27FC236}">
                <a16:creationId xmlns:a16="http://schemas.microsoft.com/office/drawing/2014/main" id="{BC53A75B-424B-4F0A-8C09-6FD0E613CB3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72000" y="3552192"/>
            <a:ext cx="2971800" cy="935037"/>
          </a:xfrm>
          <a:prstGeom prst="rect">
            <a:avLst/>
          </a:prstGeom>
          <a:noFill/>
          <a:ln w="9360">
            <a:solidFill>
              <a:srgbClr val="000000"/>
            </a:solidFill>
            <a:miter lim="800000"/>
            <a:headEnd/>
            <a:tailEnd/>
          </a:ln>
          <a:effectLst/>
        </p:spPr>
      </p:pic>
    </p:spTree>
    <p:extLst>
      <p:ext uri="{BB962C8B-B14F-4D97-AF65-F5344CB8AC3E}">
        <p14:creationId xmlns:p14="http://schemas.microsoft.com/office/powerpoint/2010/main" val="397545434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CA8604FA-2307-5D47-AC50-EABA282EB49B}"/>
              </a:ext>
            </a:extLst>
          </p:cNvPr>
          <p:cNvSpPr>
            <a:spLocks noGrp="1"/>
          </p:cNvSpPr>
          <p:nvPr>
            <p:ph type="sldNum" sz="quarter" idx="4"/>
          </p:nvPr>
        </p:nvSpPr>
        <p:spPr/>
        <p:txBody>
          <a:bodyPr/>
          <a:lstStyle/>
          <a:p>
            <a:fld id="{E721C07E-6ECB-1E4D-B61E-6B0583E84734}" type="slidenum">
              <a:rPr lang="it-IT" smtClean="0"/>
              <a:pPr/>
              <a:t>74</a:t>
            </a:fld>
            <a:endParaRPr lang="it-IT" dirty="0"/>
          </a:p>
        </p:txBody>
      </p:sp>
      <p:sp>
        <p:nvSpPr>
          <p:cNvPr id="9" name="Titolo 1">
            <a:extLst>
              <a:ext uri="{FF2B5EF4-FFF2-40B4-BE49-F238E27FC236}">
                <a16:creationId xmlns:a16="http://schemas.microsoft.com/office/drawing/2014/main" id="{20AC2850-F9CE-4AF6-A4F8-ACBE6163D282}"/>
              </a:ext>
            </a:extLst>
          </p:cNvPr>
          <p:cNvSpPr txBox="1">
            <a:spLocks/>
          </p:cNvSpPr>
          <p:nvPr/>
        </p:nvSpPr>
        <p:spPr>
          <a:xfrm>
            <a:off x="1654841" y="315137"/>
            <a:ext cx="6858633" cy="415925"/>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it-IT" sz="2000" b="1" dirty="0">
                <a:solidFill>
                  <a:srgbClr val="83BB26"/>
                </a:solidFill>
                <a:latin typeface="Arial"/>
                <a:cs typeface="Arial"/>
              </a:rPr>
              <a:t>LE ETICHETTATURE ECOLOGICHE DI TIPO III</a:t>
            </a:r>
          </a:p>
        </p:txBody>
      </p:sp>
      <p:sp>
        <p:nvSpPr>
          <p:cNvPr id="4" name="Rectangle 2">
            <a:extLst>
              <a:ext uri="{FF2B5EF4-FFF2-40B4-BE49-F238E27FC236}">
                <a16:creationId xmlns:a16="http://schemas.microsoft.com/office/drawing/2014/main" id="{21DFAACA-266A-4352-9812-C67E791F953A}"/>
              </a:ext>
            </a:extLst>
          </p:cNvPr>
          <p:cNvSpPr txBox="1">
            <a:spLocks noChangeArrowheads="1"/>
          </p:cNvSpPr>
          <p:nvPr/>
        </p:nvSpPr>
        <p:spPr>
          <a:xfrm>
            <a:off x="1213368" y="1095828"/>
            <a:ext cx="7532819" cy="4525963"/>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761" indent="0" defTabSz="449251">
              <a:lnSpc>
                <a:spcPct val="101000"/>
              </a:lnSpc>
              <a:buClr>
                <a:srgbClr val="004586"/>
              </a:buClr>
              <a:buFont typeface="Arial"/>
              <a:buNone/>
              <a:tabLst>
                <a:tab pos="342891" algn="l"/>
                <a:tab pos="447663" algn="l"/>
                <a:tab pos="896916" algn="l"/>
                <a:tab pos="1346166" algn="l"/>
                <a:tab pos="1795418" algn="l"/>
                <a:tab pos="2244669" algn="l"/>
                <a:tab pos="2690746" algn="l"/>
                <a:tab pos="3143172" algn="l"/>
                <a:tab pos="3592424" algn="l"/>
                <a:tab pos="4040087" algn="l"/>
                <a:tab pos="4490926" algn="l"/>
                <a:tab pos="4940176" algn="l"/>
                <a:tab pos="5389428" algn="l"/>
                <a:tab pos="5833917" algn="l"/>
                <a:tab pos="6287931" algn="l"/>
                <a:tab pos="6737182" algn="l"/>
                <a:tab pos="7184846" algn="l"/>
                <a:tab pos="7629335" algn="l"/>
                <a:tab pos="8084937" algn="l"/>
                <a:tab pos="8534187" algn="l"/>
                <a:tab pos="8978676" algn="l"/>
                <a:tab pos="9405704" algn="l"/>
              </a:tabLst>
              <a:defRPr/>
            </a:pPr>
            <a:r>
              <a:rPr lang="it-IT" altLang="it-IT" sz="1800" b="1" dirty="0">
                <a:latin typeface="Arial" panose="020B0604020202020204" pitchFamily="34" charset="0"/>
                <a:cs typeface="Arial" panose="020B0604020202020204" pitchFamily="34" charset="0"/>
              </a:rPr>
              <a:t>Dichiarazioni ambientali  di tipo III</a:t>
            </a:r>
          </a:p>
          <a:p>
            <a:pPr marL="4761" indent="0" defTabSz="449251">
              <a:lnSpc>
                <a:spcPct val="101000"/>
              </a:lnSpc>
              <a:buClr>
                <a:srgbClr val="004586"/>
              </a:buClr>
              <a:buFont typeface="Arial"/>
              <a:buNone/>
              <a:tabLst>
                <a:tab pos="342891" algn="l"/>
                <a:tab pos="447663" algn="l"/>
                <a:tab pos="896916" algn="l"/>
                <a:tab pos="1346166" algn="l"/>
                <a:tab pos="1795418" algn="l"/>
                <a:tab pos="2244669" algn="l"/>
                <a:tab pos="2690746" algn="l"/>
                <a:tab pos="3143172" algn="l"/>
                <a:tab pos="3592424" algn="l"/>
                <a:tab pos="4040087" algn="l"/>
                <a:tab pos="4490926" algn="l"/>
                <a:tab pos="4940176" algn="l"/>
                <a:tab pos="5389428" algn="l"/>
                <a:tab pos="5833917" algn="l"/>
                <a:tab pos="6287931" algn="l"/>
                <a:tab pos="6737182" algn="l"/>
                <a:tab pos="7184846" algn="l"/>
                <a:tab pos="7629335" algn="l"/>
                <a:tab pos="8084937" algn="l"/>
                <a:tab pos="8534187" algn="l"/>
                <a:tab pos="8978676" algn="l"/>
                <a:tab pos="9405704" algn="l"/>
              </a:tabLst>
              <a:defRPr/>
            </a:pPr>
            <a:r>
              <a:rPr lang="it-IT" altLang="it-IT" sz="1800" dirty="0">
                <a:latin typeface="Arial" panose="020B0604020202020204" pitchFamily="34" charset="0"/>
                <a:cs typeface="Arial" panose="020B0604020202020204" pitchFamily="34" charset="0"/>
              </a:rPr>
              <a:t>Dichiarazioni Ambientali di Prodotto – DAP (</a:t>
            </a:r>
            <a:r>
              <a:rPr lang="it-IT" altLang="it-IT" sz="1800" i="1" dirty="0" err="1">
                <a:latin typeface="Arial" panose="020B0604020202020204" pitchFamily="34" charset="0"/>
                <a:cs typeface="Arial" panose="020B0604020202020204" pitchFamily="34" charset="0"/>
              </a:rPr>
              <a:t>Environmental</a:t>
            </a:r>
            <a:r>
              <a:rPr lang="it-IT" altLang="it-IT" sz="1800" i="1" dirty="0">
                <a:latin typeface="Arial" panose="020B0604020202020204" pitchFamily="34" charset="0"/>
                <a:cs typeface="Arial" panose="020B0604020202020204" pitchFamily="34" charset="0"/>
              </a:rPr>
              <a:t> Product </a:t>
            </a:r>
            <a:r>
              <a:rPr lang="it-IT" altLang="it-IT" sz="1800" i="1" dirty="0" err="1">
                <a:latin typeface="Arial" panose="020B0604020202020204" pitchFamily="34" charset="0"/>
                <a:cs typeface="Arial" panose="020B0604020202020204" pitchFamily="34" charset="0"/>
              </a:rPr>
              <a:t>Declaration</a:t>
            </a:r>
            <a:r>
              <a:rPr lang="it-IT" altLang="it-IT" sz="1800" i="1" dirty="0">
                <a:latin typeface="Arial" panose="020B0604020202020204" pitchFamily="34" charset="0"/>
                <a:cs typeface="Arial" panose="020B0604020202020204" pitchFamily="34" charset="0"/>
              </a:rPr>
              <a:t> – EPD)</a:t>
            </a:r>
          </a:p>
          <a:p>
            <a:pPr marL="4761" indent="0" defTabSz="449251">
              <a:lnSpc>
                <a:spcPct val="101000"/>
              </a:lnSpc>
              <a:buClr>
                <a:srgbClr val="004586"/>
              </a:buClr>
              <a:buFont typeface="Arial"/>
              <a:buNone/>
              <a:tabLst>
                <a:tab pos="342891" algn="l"/>
                <a:tab pos="447663" algn="l"/>
                <a:tab pos="896916" algn="l"/>
                <a:tab pos="1346166" algn="l"/>
                <a:tab pos="1795418" algn="l"/>
                <a:tab pos="2244669" algn="l"/>
                <a:tab pos="2690746" algn="l"/>
                <a:tab pos="3143172" algn="l"/>
                <a:tab pos="3592424" algn="l"/>
                <a:tab pos="4040087" algn="l"/>
                <a:tab pos="4490926" algn="l"/>
                <a:tab pos="4940176" algn="l"/>
                <a:tab pos="5389428" algn="l"/>
                <a:tab pos="5833917" algn="l"/>
                <a:tab pos="6287931" algn="l"/>
                <a:tab pos="6737182" algn="l"/>
                <a:tab pos="7184846" algn="l"/>
                <a:tab pos="7629335" algn="l"/>
                <a:tab pos="8084937" algn="l"/>
                <a:tab pos="8534187" algn="l"/>
                <a:tab pos="8978676" algn="l"/>
                <a:tab pos="9405704" algn="l"/>
              </a:tabLst>
              <a:defRPr/>
            </a:pPr>
            <a:endParaRPr lang="it-IT" altLang="it-IT" sz="1800" b="1" dirty="0">
              <a:latin typeface="Arial" panose="020B0604020202020204" pitchFamily="34" charset="0"/>
              <a:cs typeface="Arial" panose="020B0604020202020204" pitchFamily="34" charset="0"/>
            </a:endParaRPr>
          </a:p>
          <a:p>
            <a:pPr marL="4761" indent="0" defTabSz="449251">
              <a:lnSpc>
                <a:spcPct val="101000"/>
              </a:lnSpc>
              <a:buClr>
                <a:srgbClr val="004586"/>
              </a:buClr>
              <a:buFont typeface="Arial"/>
              <a:buNone/>
              <a:tabLst>
                <a:tab pos="342891" algn="l"/>
                <a:tab pos="447663" algn="l"/>
                <a:tab pos="896916" algn="l"/>
                <a:tab pos="1346166" algn="l"/>
                <a:tab pos="1795418" algn="l"/>
                <a:tab pos="2244669" algn="l"/>
                <a:tab pos="2690746" algn="l"/>
                <a:tab pos="3143172" algn="l"/>
                <a:tab pos="3592424" algn="l"/>
                <a:tab pos="4040087" algn="l"/>
                <a:tab pos="4490926" algn="l"/>
                <a:tab pos="4940176" algn="l"/>
                <a:tab pos="5389428" algn="l"/>
                <a:tab pos="5833917" algn="l"/>
                <a:tab pos="6287931" algn="l"/>
                <a:tab pos="6737182" algn="l"/>
                <a:tab pos="7184846" algn="l"/>
                <a:tab pos="7629335" algn="l"/>
                <a:tab pos="8084937" algn="l"/>
                <a:tab pos="8534187" algn="l"/>
                <a:tab pos="8978676" algn="l"/>
                <a:tab pos="9405704" algn="l"/>
              </a:tabLst>
              <a:defRPr/>
            </a:pPr>
            <a:r>
              <a:rPr lang="it-IT" altLang="it-IT" sz="1800" b="1" dirty="0">
                <a:latin typeface="Arial" panose="020B0604020202020204" pitchFamily="34" charset="0"/>
                <a:cs typeface="Arial" panose="020B0604020202020204" pitchFamily="34" charset="0"/>
              </a:rPr>
              <a:t>Principi e procedure</a:t>
            </a:r>
          </a:p>
          <a:p>
            <a:pPr marL="342891" indent="-338130" defTabSz="449251">
              <a:lnSpc>
                <a:spcPct val="101000"/>
              </a:lnSpc>
              <a:buClr>
                <a:srgbClr val="004586"/>
              </a:buClr>
              <a:buFontTx/>
              <a:buChar char="-"/>
              <a:tabLst>
                <a:tab pos="342891" algn="l"/>
                <a:tab pos="447663" algn="l"/>
                <a:tab pos="896916" algn="l"/>
                <a:tab pos="1346166" algn="l"/>
                <a:tab pos="1795418" algn="l"/>
                <a:tab pos="2244669" algn="l"/>
                <a:tab pos="2690746" algn="l"/>
                <a:tab pos="3143172" algn="l"/>
                <a:tab pos="3592424" algn="l"/>
                <a:tab pos="4040087" algn="l"/>
                <a:tab pos="4490926" algn="l"/>
                <a:tab pos="4940176" algn="l"/>
                <a:tab pos="5389428" algn="l"/>
                <a:tab pos="5833917" algn="l"/>
                <a:tab pos="6287931" algn="l"/>
                <a:tab pos="6737182" algn="l"/>
                <a:tab pos="7184846" algn="l"/>
                <a:tab pos="7629335" algn="l"/>
                <a:tab pos="8084937" algn="l"/>
                <a:tab pos="8534187" algn="l"/>
                <a:tab pos="8978676" algn="l"/>
                <a:tab pos="9405704" algn="l"/>
              </a:tabLst>
              <a:defRPr/>
            </a:pPr>
            <a:r>
              <a:rPr lang="it-IT" altLang="it-IT" sz="1800" dirty="0">
                <a:latin typeface="Arial" panose="020B0604020202020204" pitchFamily="34" charset="0"/>
                <a:cs typeface="Arial" panose="020B0604020202020204" pitchFamily="34" charset="0"/>
              </a:rPr>
              <a:t>La norma ISO 14025 stabilisce i principi e </a:t>
            </a:r>
            <a:r>
              <a:rPr lang="it-IT" altLang="it-IT" sz="1800" b="1" dirty="0">
                <a:latin typeface="Arial" panose="020B0604020202020204" pitchFamily="34" charset="0"/>
                <a:cs typeface="Arial" panose="020B0604020202020204" pitchFamily="34" charset="0"/>
              </a:rPr>
              <a:t>procedure per lo sviluppo delle dichiarazioni ambientali di Tipo III</a:t>
            </a:r>
            <a:r>
              <a:rPr lang="it-IT" altLang="it-IT" sz="1800" dirty="0">
                <a:latin typeface="Arial" panose="020B0604020202020204" pitchFamily="34" charset="0"/>
                <a:cs typeface="Arial" panose="020B0604020202020204" pitchFamily="34" charset="0"/>
              </a:rPr>
              <a:t> e dei programmi corrispondenti</a:t>
            </a:r>
          </a:p>
          <a:p>
            <a:pPr marL="342891" indent="-338130" defTabSz="449251">
              <a:lnSpc>
                <a:spcPct val="101000"/>
              </a:lnSpc>
              <a:buClr>
                <a:srgbClr val="004586"/>
              </a:buClr>
              <a:buFontTx/>
              <a:buChar char="-"/>
              <a:tabLst>
                <a:tab pos="342891" algn="l"/>
                <a:tab pos="447663" algn="l"/>
                <a:tab pos="896916" algn="l"/>
                <a:tab pos="1346166" algn="l"/>
                <a:tab pos="1795418" algn="l"/>
                <a:tab pos="2244669" algn="l"/>
                <a:tab pos="2690746" algn="l"/>
                <a:tab pos="3143172" algn="l"/>
                <a:tab pos="3592424" algn="l"/>
                <a:tab pos="4040087" algn="l"/>
                <a:tab pos="4490926" algn="l"/>
                <a:tab pos="4940176" algn="l"/>
                <a:tab pos="5389428" algn="l"/>
                <a:tab pos="5833917" algn="l"/>
                <a:tab pos="6287931" algn="l"/>
                <a:tab pos="6737182" algn="l"/>
                <a:tab pos="7184846" algn="l"/>
                <a:tab pos="7629335" algn="l"/>
                <a:tab pos="8084937" algn="l"/>
                <a:tab pos="8534187" algn="l"/>
                <a:tab pos="8978676" algn="l"/>
                <a:tab pos="9405704" algn="l"/>
              </a:tabLst>
              <a:defRPr/>
            </a:pPr>
            <a:r>
              <a:rPr lang="it-IT" altLang="it-IT" sz="1800" dirty="0">
                <a:latin typeface="Arial" panose="020B0604020202020204" pitchFamily="34" charset="0"/>
                <a:cs typeface="Arial" panose="020B0604020202020204" pitchFamily="34" charset="0"/>
              </a:rPr>
              <a:t>stabilisce l’utilizzo delle </a:t>
            </a:r>
            <a:r>
              <a:rPr lang="it-IT" altLang="it-IT" sz="1800" b="1" dirty="0">
                <a:latin typeface="Arial" panose="020B0604020202020204" pitchFamily="34" charset="0"/>
                <a:cs typeface="Arial" panose="020B0604020202020204" pitchFamily="34" charset="0"/>
              </a:rPr>
              <a:t>norme della serie ISO 14040 (LCA - Life </a:t>
            </a:r>
            <a:r>
              <a:rPr lang="it-IT" altLang="it-IT" sz="1800" b="1" dirty="0" err="1">
                <a:latin typeface="Arial" panose="020B0604020202020204" pitchFamily="34" charset="0"/>
                <a:cs typeface="Arial" panose="020B0604020202020204" pitchFamily="34" charset="0"/>
              </a:rPr>
              <a:t>Cycle</a:t>
            </a:r>
            <a:r>
              <a:rPr lang="it-IT" altLang="it-IT" sz="1800" b="1" dirty="0">
                <a:latin typeface="Arial" panose="020B0604020202020204" pitchFamily="34" charset="0"/>
                <a:cs typeface="Arial" panose="020B0604020202020204" pitchFamily="34" charset="0"/>
              </a:rPr>
              <a:t> </a:t>
            </a:r>
            <a:r>
              <a:rPr lang="it-IT" altLang="it-IT" sz="1800" b="1" dirty="0" err="1">
                <a:latin typeface="Arial" panose="020B0604020202020204" pitchFamily="34" charset="0"/>
                <a:cs typeface="Arial" panose="020B0604020202020204" pitchFamily="34" charset="0"/>
              </a:rPr>
              <a:t>Assessment</a:t>
            </a:r>
            <a:r>
              <a:rPr lang="it-IT" altLang="it-IT" sz="1800" b="1" dirty="0">
                <a:latin typeface="Arial" panose="020B0604020202020204" pitchFamily="34" charset="0"/>
                <a:cs typeface="Arial" panose="020B0604020202020204" pitchFamily="34" charset="0"/>
              </a:rPr>
              <a:t>) per lo sviluppo delle dichiarazioni ambientali di Tipo III</a:t>
            </a:r>
          </a:p>
          <a:p>
            <a:pPr marL="342891" indent="-338130" defTabSz="449251">
              <a:lnSpc>
                <a:spcPct val="101000"/>
              </a:lnSpc>
              <a:buClr>
                <a:srgbClr val="004586"/>
              </a:buClr>
              <a:buFontTx/>
              <a:buChar char="-"/>
              <a:tabLst>
                <a:tab pos="342891" algn="l"/>
                <a:tab pos="447663" algn="l"/>
                <a:tab pos="896916" algn="l"/>
                <a:tab pos="1346166" algn="l"/>
                <a:tab pos="1795418" algn="l"/>
                <a:tab pos="2244669" algn="l"/>
                <a:tab pos="2690746" algn="l"/>
                <a:tab pos="3143172" algn="l"/>
                <a:tab pos="3592424" algn="l"/>
                <a:tab pos="4040087" algn="l"/>
                <a:tab pos="4490926" algn="l"/>
                <a:tab pos="4940176" algn="l"/>
                <a:tab pos="5389428" algn="l"/>
                <a:tab pos="5833917" algn="l"/>
                <a:tab pos="6287931" algn="l"/>
                <a:tab pos="6737182" algn="l"/>
                <a:tab pos="7184846" algn="l"/>
                <a:tab pos="7629335" algn="l"/>
                <a:tab pos="8084937" algn="l"/>
                <a:tab pos="8534187" algn="l"/>
                <a:tab pos="8978676" algn="l"/>
                <a:tab pos="9405704" algn="l"/>
              </a:tabLst>
              <a:defRPr/>
            </a:pPr>
            <a:endParaRPr lang="it-IT" altLang="it-IT" sz="1600" b="1" dirty="0">
              <a:latin typeface="Verdana" pitchFamily="34" charset="0"/>
              <a:cs typeface="Times New Roman" pitchFamily="18" charset="0"/>
            </a:endParaRPr>
          </a:p>
          <a:p>
            <a:pPr marL="4761" indent="0" defTabSz="449251">
              <a:lnSpc>
                <a:spcPct val="101000"/>
              </a:lnSpc>
              <a:buClr>
                <a:srgbClr val="004586"/>
              </a:buClr>
              <a:buFont typeface="Arial"/>
              <a:buNone/>
              <a:tabLst>
                <a:tab pos="342891" algn="l"/>
                <a:tab pos="447663" algn="l"/>
                <a:tab pos="896916" algn="l"/>
                <a:tab pos="1346166" algn="l"/>
                <a:tab pos="1795418" algn="l"/>
                <a:tab pos="2244669" algn="l"/>
                <a:tab pos="2690746" algn="l"/>
                <a:tab pos="3143172" algn="l"/>
                <a:tab pos="3592424" algn="l"/>
                <a:tab pos="4040087" algn="l"/>
                <a:tab pos="4490926" algn="l"/>
                <a:tab pos="4940176" algn="l"/>
                <a:tab pos="5389428" algn="l"/>
                <a:tab pos="5833917" algn="l"/>
                <a:tab pos="6287931" algn="l"/>
                <a:tab pos="6737182" algn="l"/>
                <a:tab pos="7184846" algn="l"/>
                <a:tab pos="7629335" algn="l"/>
                <a:tab pos="8084937" algn="l"/>
                <a:tab pos="8534187" algn="l"/>
                <a:tab pos="8978676" algn="l"/>
                <a:tab pos="9405704" algn="l"/>
              </a:tabLst>
              <a:defRPr/>
            </a:pPr>
            <a:endParaRPr lang="it-IT" altLang="it-IT" sz="1600" dirty="0">
              <a:latin typeface="Verdana" pitchFamily="34" charset="0"/>
              <a:cs typeface="Times New Roman" pitchFamily="18" charset="0"/>
            </a:endParaRPr>
          </a:p>
          <a:p>
            <a:pPr marL="342891" indent="-338130" defTabSz="449251">
              <a:lnSpc>
                <a:spcPct val="101000"/>
              </a:lnSpc>
              <a:tabLst>
                <a:tab pos="342891" algn="l"/>
                <a:tab pos="447663" algn="l"/>
                <a:tab pos="896916" algn="l"/>
                <a:tab pos="1346166" algn="l"/>
                <a:tab pos="1795418" algn="l"/>
                <a:tab pos="2244669" algn="l"/>
                <a:tab pos="2690746" algn="l"/>
                <a:tab pos="3143172" algn="l"/>
                <a:tab pos="3592424" algn="l"/>
                <a:tab pos="4040087" algn="l"/>
                <a:tab pos="4490926" algn="l"/>
                <a:tab pos="4940176" algn="l"/>
                <a:tab pos="5389428" algn="l"/>
                <a:tab pos="5833917" algn="l"/>
                <a:tab pos="6287931" algn="l"/>
                <a:tab pos="6737182" algn="l"/>
                <a:tab pos="7184846" algn="l"/>
                <a:tab pos="7629335" algn="l"/>
                <a:tab pos="8084937" algn="l"/>
                <a:tab pos="8534187" algn="l"/>
                <a:tab pos="8978676" algn="l"/>
                <a:tab pos="9405704" algn="l"/>
              </a:tabLst>
              <a:defRPr/>
            </a:pPr>
            <a:endParaRPr lang="it-IT" altLang="it-IT" sz="1600" b="1" dirty="0">
              <a:latin typeface="Verdana" pitchFamily="34" charset="0"/>
              <a:cs typeface="Times New Roman" pitchFamily="18" charset="0"/>
            </a:endParaRPr>
          </a:p>
          <a:p>
            <a:pPr marL="342891" indent="-338130" defTabSz="449251">
              <a:lnSpc>
                <a:spcPct val="101000"/>
              </a:lnSpc>
              <a:tabLst>
                <a:tab pos="342891" algn="l"/>
                <a:tab pos="447663" algn="l"/>
                <a:tab pos="896916" algn="l"/>
                <a:tab pos="1346166" algn="l"/>
                <a:tab pos="1795418" algn="l"/>
                <a:tab pos="2244669" algn="l"/>
                <a:tab pos="2690746" algn="l"/>
                <a:tab pos="3143172" algn="l"/>
                <a:tab pos="3592424" algn="l"/>
                <a:tab pos="4040087" algn="l"/>
                <a:tab pos="4490926" algn="l"/>
                <a:tab pos="4940176" algn="l"/>
                <a:tab pos="5389428" algn="l"/>
                <a:tab pos="5833917" algn="l"/>
                <a:tab pos="6287931" algn="l"/>
                <a:tab pos="6737182" algn="l"/>
                <a:tab pos="7184846" algn="l"/>
                <a:tab pos="7629335" algn="l"/>
                <a:tab pos="8084937" algn="l"/>
                <a:tab pos="8534187" algn="l"/>
                <a:tab pos="8978676" algn="l"/>
                <a:tab pos="9405704" algn="l"/>
              </a:tabLst>
              <a:defRPr/>
            </a:pPr>
            <a:endParaRPr lang="it-IT" altLang="it-IT" sz="1600" b="1" dirty="0">
              <a:latin typeface="Verdana" pitchFamily="34" charset="0"/>
              <a:cs typeface="Times New Roman" pitchFamily="18" charset="0"/>
            </a:endParaRPr>
          </a:p>
        </p:txBody>
      </p:sp>
    </p:spTree>
    <p:extLst>
      <p:ext uri="{BB962C8B-B14F-4D97-AF65-F5344CB8AC3E}">
        <p14:creationId xmlns:p14="http://schemas.microsoft.com/office/powerpoint/2010/main" val="70289571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CA8604FA-2307-5D47-AC50-EABA282EB49B}"/>
              </a:ext>
            </a:extLst>
          </p:cNvPr>
          <p:cNvSpPr>
            <a:spLocks noGrp="1"/>
          </p:cNvSpPr>
          <p:nvPr>
            <p:ph type="sldNum" sz="quarter" idx="4"/>
          </p:nvPr>
        </p:nvSpPr>
        <p:spPr/>
        <p:txBody>
          <a:bodyPr/>
          <a:lstStyle/>
          <a:p>
            <a:fld id="{E721C07E-6ECB-1E4D-B61E-6B0583E84734}" type="slidenum">
              <a:rPr lang="it-IT" smtClean="0"/>
              <a:pPr/>
              <a:t>75</a:t>
            </a:fld>
            <a:endParaRPr lang="it-IT" dirty="0"/>
          </a:p>
        </p:txBody>
      </p:sp>
      <p:sp>
        <p:nvSpPr>
          <p:cNvPr id="9" name="Titolo 1">
            <a:extLst>
              <a:ext uri="{FF2B5EF4-FFF2-40B4-BE49-F238E27FC236}">
                <a16:creationId xmlns:a16="http://schemas.microsoft.com/office/drawing/2014/main" id="{20AC2850-F9CE-4AF6-A4F8-ACBE6163D282}"/>
              </a:ext>
            </a:extLst>
          </p:cNvPr>
          <p:cNvSpPr txBox="1">
            <a:spLocks/>
          </p:cNvSpPr>
          <p:nvPr/>
        </p:nvSpPr>
        <p:spPr>
          <a:xfrm>
            <a:off x="1654841" y="315137"/>
            <a:ext cx="6858633" cy="415925"/>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it-IT" sz="2000" b="1" dirty="0">
                <a:solidFill>
                  <a:srgbClr val="83BB26"/>
                </a:solidFill>
                <a:latin typeface="Arial"/>
                <a:cs typeface="Arial"/>
              </a:rPr>
              <a:t>LE ETICHETTATURE ECOLOGICHE DI TIPO III</a:t>
            </a:r>
          </a:p>
        </p:txBody>
      </p:sp>
      <p:pic>
        <p:nvPicPr>
          <p:cNvPr id="3" name="Immagine 2">
            <a:extLst>
              <a:ext uri="{FF2B5EF4-FFF2-40B4-BE49-F238E27FC236}">
                <a16:creationId xmlns:a16="http://schemas.microsoft.com/office/drawing/2014/main" id="{3C3BD36E-60B5-48A6-BC4D-FBAE12069394}"/>
              </a:ext>
            </a:extLst>
          </p:cNvPr>
          <p:cNvPicPr>
            <a:picLocks noChangeAspect="1"/>
          </p:cNvPicPr>
          <p:nvPr/>
        </p:nvPicPr>
        <p:blipFill>
          <a:blip r:embed="rId2"/>
          <a:stretch>
            <a:fillRect/>
          </a:stretch>
        </p:blipFill>
        <p:spPr>
          <a:xfrm>
            <a:off x="1040724" y="1271764"/>
            <a:ext cx="7062552" cy="3349291"/>
          </a:xfrm>
          <a:prstGeom prst="rect">
            <a:avLst/>
          </a:prstGeom>
        </p:spPr>
      </p:pic>
      <p:pic>
        <p:nvPicPr>
          <p:cNvPr id="10" name="Immagine 9">
            <a:extLst>
              <a:ext uri="{FF2B5EF4-FFF2-40B4-BE49-F238E27FC236}">
                <a16:creationId xmlns:a16="http://schemas.microsoft.com/office/drawing/2014/main" id="{817132F0-DF2D-4AB9-B9FC-AB829B164FEB}"/>
              </a:ext>
            </a:extLst>
          </p:cNvPr>
          <p:cNvPicPr>
            <a:picLocks noChangeAspect="1"/>
          </p:cNvPicPr>
          <p:nvPr/>
        </p:nvPicPr>
        <p:blipFill>
          <a:blip r:embed="rId3"/>
          <a:stretch>
            <a:fillRect/>
          </a:stretch>
        </p:blipFill>
        <p:spPr>
          <a:xfrm>
            <a:off x="7259349" y="1271764"/>
            <a:ext cx="1254125" cy="374660"/>
          </a:xfrm>
          <a:prstGeom prst="rect">
            <a:avLst/>
          </a:prstGeom>
        </p:spPr>
      </p:pic>
    </p:spTree>
    <p:extLst>
      <p:ext uri="{BB962C8B-B14F-4D97-AF65-F5344CB8AC3E}">
        <p14:creationId xmlns:p14="http://schemas.microsoft.com/office/powerpoint/2010/main" val="91148967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CA8604FA-2307-5D47-AC50-EABA282EB49B}"/>
              </a:ext>
            </a:extLst>
          </p:cNvPr>
          <p:cNvSpPr>
            <a:spLocks noGrp="1"/>
          </p:cNvSpPr>
          <p:nvPr>
            <p:ph type="sldNum" sz="quarter" idx="4"/>
          </p:nvPr>
        </p:nvSpPr>
        <p:spPr/>
        <p:txBody>
          <a:bodyPr/>
          <a:lstStyle/>
          <a:p>
            <a:fld id="{E721C07E-6ECB-1E4D-B61E-6B0583E84734}" type="slidenum">
              <a:rPr lang="it-IT" smtClean="0"/>
              <a:pPr/>
              <a:t>76</a:t>
            </a:fld>
            <a:endParaRPr lang="it-IT" dirty="0"/>
          </a:p>
        </p:txBody>
      </p:sp>
      <p:sp>
        <p:nvSpPr>
          <p:cNvPr id="9" name="Titolo 1">
            <a:extLst>
              <a:ext uri="{FF2B5EF4-FFF2-40B4-BE49-F238E27FC236}">
                <a16:creationId xmlns:a16="http://schemas.microsoft.com/office/drawing/2014/main" id="{20AC2850-F9CE-4AF6-A4F8-ACBE6163D282}"/>
              </a:ext>
            </a:extLst>
          </p:cNvPr>
          <p:cNvSpPr txBox="1">
            <a:spLocks/>
          </p:cNvSpPr>
          <p:nvPr/>
        </p:nvSpPr>
        <p:spPr>
          <a:xfrm>
            <a:off x="1654841" y="315137"/>
            <a:ext cx="6858633" cy="415925"/>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it-IT" sz="2000" b="1" dirty="0">
                <a:solidFill>
                  <a:srgbClr val="83BB26"/>
                </a:solidFill>
                <a:latin typeface="Arial"/>
                <a:cs typeface="Arial"/>
              </a:rPr>
              <a:t>DICHIARAZIONI AMBIENTALI DI PRODOTTO EPD (1)</a:t>
            </a:r>
          </a:p>
        </p:txBody>
      </p:sp>
      <p:pic>
        <p:nvPicPr>
          <p:cNvPr id="1026" name="Picture 2" descr="come creare effetto lente d'ingrandimento con photoshop">
            <a:extLst>
              <a:ext uri="{FF2B5EF4-FFF2-40B4-BE49-F238E27FC236}">
                <a16:creationId xmlns:a16="http://schemas.microsoft.com/office/drawing/2014/main" id="{6EB9BFB0-0E10-4A39-8E91-5491D6F526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6550" y="947738"/>
            <a:ext cx="909637" cy="90963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63D3326A-AD03-481D-BF90-A1A43B8BD008}"/>
              </a:ext>
            </a:extLst>
          </p:cNvPr>
          <p:cNvPicPr>
            <a:picLocks noChangeAspect="1" noChangeArrowheads="1"/>
          </p:cNvPicPr>
          <p:nvPr/>
        </p:nvPicPr>
        <p:blipFill>
          <a:blip r:embed="rId3" cstate="print"/>
          <a:srcRect/>
          <a:stretch>
            <a:fillRect/>
          </a:stretch>
        </p:blipFill>
        <p:spPr bwMode="auto">
          <a:xfrm>
            <a:off x="1065333" y="1268900"/>
            <a:ext cx="4349629" cy="3102279"/>
          </a:xfrm>
          <a:prstGeom prst="rect">
            <a:avLst/>
          </a:prstGeom>
          <a:noFill/>
          <a:ln w="9525">
            <a:noFill/>
            <a:miter lim="800000"/>
            <a:headEnd/>
            <a:tailEnd/>
          </a:ln>
          <a:effectLst/>
        </p:spPr>
      </p:pic>
      <p:sp>
        <p:nvSpPr>
          <p:cNvPr id="8" name="Rettangolo 2">
            <a:extLst>
              <a:ext uri="{FF2B5EF4-FFF2-40B4-BE49-F238E27FC236}">
                <a16:creationId xmlns:a16="http://schemas.microsoft.com/office/drawing/2014/main" id="{66EA172C-59E3-4C86-BBEE-8AC32AE31B10}"/>
              </a:ext>
            </a:extLst>
          </p:cNvPr>
          <p:cNvSpPr>
            <a:spLocks noChangeArrowheads="1"/>
          </p:cNvSpPr>
          <p:nvPr/>
        </p:nvSpPr>
        <p:spPr bwMode="auto">
          <a:xfrm>
            <a:off x="5498162" y="1292138"/>
            <a:ext cx="2255188" cy="276999"/>
          </a:xfrm>
          <a:prstGeom prst="rect">
            <a:avLst/>
          </a:prstGeom>
          <a:noFill/>
          <a:ln w="9525">
            <a:noFill/>
            <a:miter lim="800000"/>
            <a:headEnd/>
            <a:tailEnd/>
          </a:ln>
        </p:spPr>
        <p:txBody>
          <a:bodyPr wrap="square">
            <a:spAutoFit/>
          </a:bodyPr>
          <a:lstStyle/>
          <a:p>
            <a:r>
              <a:rPr lang="it-IT" sz="1200" b="1" dirty="0">
                <a:solidFill>
                  <a:srgbClr val="FF0000"/>
                </a:solidFill>
              </a:rPr>
              <a:t>http://www.environdec.com/it/</a:t>
            </a:r>
          </a:p>
        </p:txBody>
      </p:sp>
      <p:pic>
        <p:nvPicPr>
          <p:cNvPr id="10" name="Picture 4">
            <a:extLst>
              <a:ext uri="{FF2B5EF4-FFF2-40B4-BE49-F238E27FC236}">
                <a16:creationId xmlns:a16="http://schemas.microsoft.com/office/drawing/2014/main" id="{8C0B46F9-F36E-4712-9E50-0977BFD515D0}"/>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701990" y="2240442"/>
            <a:ext cx="1115853" cy="331308"/>
          </a:xfrm>
          <a:prstGeom prst="rect">
            <a:avLst/>
          </a:prstGeom>
          <a:noFill/>
          <a:ln w="9525">
            <a:noFill/>
            <a:round/>
            <a:headEnd/>
            <a:tailEnd/>
          </a:ln>
          <a:effectLst/>
        </p:spPr>
      </p:pic>
    </p:spTree>
    <p:extLst>
      <p:ext uri="{BB962C8B-B14F-4D97-AF65-F5344CB8AC3E}">
        <p14:creationId xmlns:p14="http://schemas.microsoft.com/office/powerpoint/2010/main" val="56497460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CA8604FA-2307-5D47-AC50-EABA282EB49B}"/>
              </a:ext>
            </a:extLst>
          </p:cNvPr>
          <p:cNvSpPr>
            <a:spLocks noGrp="1"/>
          </p:cNvSpPr>
          <p:nvPr>
            <p:ph type="sldNum" sz="quarter" idx="4"/>
          </p:nvPr>
        </p:nvSpPr>
        <p:spPr/>
        <p:txBody>
          <a:bodyPr/>
          <a:lstStyle/>
          <a:p>
            <a:fld id="{E721C07E-6ECB-1E4D-B61E-6B0583E84734}" type="slidenum">
              <a:rPr lang="it-IT" smtClean="0"/>
              <a:pPr/>
              <a:t>77</a:t>
            </a:fld>
            <a:endParaRPr lang="it-IT" dirty="0"/>
          </a:p>
        </p:txBody>
      </p:sp>
      <p:sp>
        <p:nvSpPr>
          <p:cNvPr id="9" name="Titolo 1">
            <a:extLst>
              <a:ext uri="{FF2B5EF4-FFF2-40B4-BE49-F238E27FC236}">
                <a16:creationId xmlns:a16="http://schemas.microsoft.com/office/drawing/2014/main" id="{20AC2850-F9CE-4AF6-A4F8-ACBE6163D282}"/>
              </a:ext>
            </a:extLst>
          </p:cNvPr>
          <p:cNvSpPr txBox="1">
            <a:spLocks/>
          </p:cNvSpPr>
          <p:nvPr/>
        </p:nvSpPr>
        <p:spPr>
          <a:xfrm>
            <a:off x="1654841" y="315137"/>
            <a:ext cx="6858633" cy="415925"/>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it-IT" sz="2000" b="1" dirty="0">
                <a:solidFill>
                  <a:srgbClr val="83BB26"/>
                </a:solidFill>
                <a:latin typeface="Arial"/>
                <a:cs typeface="Arial"/>
              </a:rPr>
              <a:t>MADE GREEN IN ITALY: METODOLOGIA PEF</a:t>
            </a:r>
          </a:p>
        </p:txBody>
      </p:sp>
      <p:pic>
        <p:nvPicPr>
          <p:cNvPr id="1026" name="Picture 2" descr="come creare effetto lente d'ingrandimento con photoshop">
            <a:extLst>
              <a:ext uri="{FF2B5EF4-FFF2-40B4-BE49-F238E27FC236}">
                <a16:creationId xmlns:a16="http://schemas.microsoft.com/office/drawing/2014/main" id="{6EB9BFB0-0E10-4A39-8E91-5491D6F526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6550" y="947738"/>
            <a:ext cx="909637" cy="909637"/>
          </a:xfrm>
          <a:prstGeom prst="rect">
            <a:avLst/>
          </a:prstGeom>
          <a:noFill/>
          <a:extLst>
            <a:ext uri="{909E8E84-426E-40DD-AFC4-6F175D3DCCD1}">
              <a14:hiddenFill xmlns:a14="http://schemas.microsoft.com/office/drawing/2010/main">
                <a:solidFill>
                  <a:srgbClr val="FFFFFF"/>
                </a:solidFill>
              </a14:hiddenFill>
            </a:ext>
          </a:extLst>
        </p:spPr>
      </p:pic>
      <p:pic>
        <p:nvPicPr>
          <p:cNvPr id="3" name="Immagine 2">
            <a:extLst>
              <a:ext uri="{FF2B5EF4-FFF2-40B4-BE49-F238E27FC236}">
                <a16:creationId xmlns:a16="http://schemas.microsoft.com/office/drawing/2014/main" id="{3A91F9FE-2879-4076-B112-52012AB0B8EF}"/>
              </a:ext>
            </a:extLst>
          </p:cNvPr>
          <p:cNvPicPr>
            <a:picLocks noChangeAspect="1"/>
          </p:cNvPicPr>
          <p:nvPr/>
        </p:nvPicPr>
        <p:blipFill>
          <a:blip r:embed="rId3"/>
          <a:stretch>
            <a:fillRect/>
          </a:stretch>
        </p:blipFill>
        <p:spPr>
          <a:xfrm>
            <a:off x="659267" y="1637210"/>
            <a:ext cx="1635589" cy="1585051"/>
          </a:xfrm>
          <a:prstGeom prst="rect">
            <a:avLst/>
          </a:prstGeom>
        </p:spPr>
      </p:pic>
      <p:pic>
        <p:nvPicPr>
          <p:cNvPr id="7" name="Picture 2">
            <a:extLst>
              <a:ext uri="{FF2B5EF4-FFF2-40B4-BE49-F238E27FC236}">
                <a16:creationId xmlns:a16="http://schemas.microsoft.com/office/drawing/2014/main" id="{A3AAC5C7-100C-4313-AA8F-3D4D6A1393B3}"/>
              </a:ext>
            </a:extLst>
          </p:cNvPr>
          <p:cNvPicPr>
            <a:picLocks noChangeAspect="1" noChangeArrowheads="1"/>
          </p:cNvPicPr>
          <p:nvPr/>
        </p:nvPicPr>
        <p:blipFill>
          <a:blip r:embed="rId4" cstate="print"/>
          <a:srcRect/>
          <a:stretch>
            <a:fillRect/>
          </a:stretch>
        </p:blipFill>
        <p:spPr bwMode="auto">
          <a:xfrm>
            <a:off x="2533649" y="810626"/>
            <a:ext cx="4708773" cy="4017737"/>
          </a:xfrm>
          <a:prstGeom prst="rect">
            <a:avLst/>
          </a:prstGeom>
          <a:noFill/>
          <a:ln w="9525">
            <a:noFill/>
            <a:miter lim="800000"/>
            <a:headEnd/>
            <a:tailEnd/>
          </a:ln>
        </p:spPr>
      </p:pic>
    </p:spTree>
    <p:extLst>
      <p:ext uri="{BB962C8B-B14F-4D97-AF65-F5344CB8AC3E}">
        <p14:creationId xmlns:p14="http://schemas.microsoft.com/office/powerpoint/2010/main" val="103743639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CA8604FA-2307-5D47-AC50-EABA282EB49B}"/>
              </a:ext>
            </a:extLst>
          </p:cNvPr>
          <p:cNvSpPr>
            <a:spLocks noGrp="1"/>
          </p:cNvSpPr>
          <p:nvPr>
            <p:ph type="sldNum" sz="quarter" idx="4"/>
          </p:nvPr>
        </p:nvSpPr>
        <p:spPr/>
        <p:txBody>
          <a:bodyPr/>
          <a:lstStyle/>
          <a:p>
            <a:fld id="{E721C07E-6ECB-1E4D-B61E-6B0583E84734}" type="slidenum">
              <a:rPr lang="it-IT" smtClean="0"/>
              <a:pPr/>
              <a:t>78</a:t>
            </a:fld>
            <a:endParaRPr lang="it-IT" dirty="0"/>
          </a:p>
        </p:txBody>
      </p:sp>
      <p:sp>
        <p:nvSpPr>
          <p:cNvPr id="9" name="Titolo 1">
            <a:extLst>
              <a:ext uri="{FF2B5EF4-FFF2-40B4-BE49-F238E27FC236}">
                <a16:creationId xmlns:a16="http://schemas.microsoft.com/office/drawing/2014/main" id="{20AC2850-F9CE-4AF6-A4F8-ACBE6163D282}"/>
              </a:ext>
            </a:extLst>
          </p:cNvPr>
          <p:cNvSpPr txBox="1">
            <a:spLocks/>
          </p:cNvSpPr>
          <p:nvPr/>
        </p:nvSpPr>
        <p:spPr>
          <a:xfrm>
            <a:off x="1410789" y="315137"/>
            <a:ext cx="7733211" cy="415925"/>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it-IT" sz="2000" b="1" dirty="0">
                <a:solidFill>
                  <a:srgbClr val="83BB26"/>
                </a:solidFill>
                <a:latin typeface="Arial"/>
                <a:cs typeface="Arial"/>
              </a:rPr>
              <a:t>MADE GREEN IN ITALY: REGOLE CATEGORIE DI PRODOTTO</a:t>
            </a:r>
          </a:p>
        </p:txBody>
      </p:sp>
      <p:pic>
        <p:nvPicPr>
          <p:cNvPr id="1026" name="Picture 2" descr="come creare effetto lente d'ingrandimento con photoshop">
            <a:extLst>
              <a:ext uri="{FF2B5EF4-FFF2-40B4-BE49-F238E27FC236}">
                <a16:creationId xmlns:a16="http://schemas.microsoft.com/office/drawing/2014/main" id="{6EB9BFB0-0E10-4A39-8E91-5491D6F526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6550" y="947738"/>
            <a:ext cx="909637" cy="909637"/>
          </a:xfrm>
          <a:prstGeom prst="rect">
            <a:avLst/>
          </a:prstGeom>
          <a:noFill/>
          <a:extLst>
            <a:ext uri="{909E8E84-426E-40DD-AFC4-6F175D3DCCD1}">
              <a14:hiddenFill xmlns:a14="http://schemas.microsoft.com/office/drawing/2010/main">
                <a:solidFill>
                  <a:srgbClr val="FFFFFF"/>
                </a:solidFill>
              </a14:hiddenFill>
            </a:ext>
          </a:extLst>
        </p:spPr>
      </p:pic>
      <p:pic>
        <p:nvPicPr>
          <p:cNvPr id="3" name="Immagine 2">
            <a:extLst>
              <a:ext uri="{FF2B5EF4-FFF2-40B4-BE49-F238E27FC236}">
                <a16:creationId xmlns:a16="http://schemas.microsoft.com/office/drawing/2014/main" id="{3A91F9FE-2879-4076-B112-52012AB0B8EF}"/>
              </a:ext>
            </a:extLst>
          </p:cNvPr>
          <p:cNvPicPr>
            <a:picLocks noChangeAspect="1"/>
          </p:cNvPicPr>
          <p:nvPr/>
        </p:nvPicPr>
        <p:blipFill>
          <a:blip r:embed="rId3"/>
          <a:stretch>
            <a:fillRect/>
          </a:stretch>
        </p:blipFill>
        <p:spPr>
          <a:xfrm>
            <a:off x="659267" y="1637210"/>
            <a:ext cx="1635589" cy="1585051"/>
          </a:xfrm>
          <a:prstGeom prst="rect">
            <a:avLst/>
          </a:prstGeom>
        </p:spPr>
      </p:pic>
      <p:sp>
        <p:nvSpPr>
          <p:cNvPr id="7" name="CasellaDiTesto 6">
            <a:extLst>
              <a:ext uri="{FF2B5EF4-FFF2-40B4-BE49-F238E27FC236}">
                <a16:creationId xmlns:a16="http://schemas.microsoft.com/office/drawing/2014/main" id="{DD169184-8DEF-441F-8CCE-0927CE65F8B2}"/>
              </a:ext>
            </a:extLst>
          </p:cNvPr>
          <p:cNvSpPr txBox="1"/>
          <p:nvPr/>
        </p:nvSpPr>
        <p:spPr>
          <a:xfrm>
            <a:off x="2294856" y="1124730"/>
            <a:ext cx="5541694" cy="4101957"/>
          </a:xfrm>
          <a:prstGeom prst="rect">
            <a:avLst/>
          </a:prstGeom>
          <a:noFill/>
        </p:spPr>
        <p:txBody>
          <a:bodyPr wrap="square">
            <a:spAutoFit/>
          </a:bodyPr>
          <a:lstStyle/>
          <a:p>
            <a:pPr marL="342891" indent="-338130" defTabSz="449251">
              <a:lnSpc>
                <a:spcPct val="101000"/>
              </a:lnSpc>
              <a:buClr>
                <a:srgbClr val="004586"/>
              </a:buClr>
              <a:buFont typeface="Wingdings" panose="05000000000000000000" pitchFamily="2" charset="2"/>
              <a:buChar char="Ø"/>
              <a:tabLst>
                <a:tab pos="342891" algn="l"/>
                <a:tab pos="447663" algn="l"/>
                <a:tab pos="896916" algn="l"/>
                <a:tab pos="1346166" algn="l"/>
                <a:tab pos="1795418" algn="l"/>
                <a:tab pos="2244669" algn="l"/>
                <a:tab pos="2690746" algn="l"/>
                <a:tab pos="3143172" algn="l"/>
                <a:tab pos="3592424" algn="l"/>
                <a:tab pos="4040087" algn="l"/>
                <a:tab pos="4490926" algn="l"/>
                <a:tab pos="4940176" algn="l"/>
                <a:tab pos="5389428" algn="l"/>
                <a:tab pos="5833917" algn="l"/>
                <a:tab pos="6287931" algn="l"/>
                <a:tab pos="6737182" algn="l"/>
                <a:tab pos="7184846" algn="l"/>
                <a:tab pos="7629335" algn="l"/>
                <a:tab pos="8084937" algn="l"/>
                <a:tab pos="8534187" algn="l"/>
                <a:tab pos="8978676" algn="l"/>
                <a:tab pos="9405704" algn="l"/>
              </a:tabLst>
              <a:defRPr/>
            </a:pPr>
            <a:r>
              <a:rPr lang="it-IT" altLang="it-IT" sz="1600" dirty="0">
                <a:latin typeface="Arial" panose="020B0604020202020204" pitchFamily="34" charset="0"/>
                <a:cs typeface="Arial" panose="020B0604020202020204" pitchFamily="34" charset="0"/>
              </a:rPr>
              <a:t>Sono regole volontarie (</a:t>
            </a:r>
            <a:r>
              <a:rPr lang="it-IT" altLang="it-IT" sz="1600" b="1" dirty="0">
                <a:solidFill>
                  <a:srgbClr val="C00000"/>
                </a:solidFill>
                <a:latin typeface="Arial" panose="020B0604020202020204" pitchFamily="34" charset="0"/>
                <a:cs typeface="Arial" panose="020B0604020202020204" pitchFamily="34" charset="0"/>
              </a:rPr>
              <a:t>RCP</a:t>
            </a:r>
            <a:r>
              <a:rPr lang="it-IT" altLang="it-IT" sz="1600" dirty="0">
                <a:latin typeface="Arial" panose="020B0604020202020204" pitchFamily="34" charset="0"/>
                <a:cs typeface="Arial" panose="020B0604020202020204" pitchFamily="34" charset="0"/>
              </a:rPr>
              <a:t>) che permettono di redigere degli </a:t>
            </a:r>
            <a:r>
              <a:rPr lang="it-IT" altLang="it-IT" sz="1600" b="1" dirty="0">
                <a:latin typeface="Arial" panose="020B0604020202020204" pitchFamily="34" charset="0"/>
                <a:cs typeface="Arial" panose="020B0604020202020204" pitchFamily="34" charset="0"/>
              </a:rPr>
              <a:t>studi sull’impronta ambientale </a:t>
            </a:r>
            <a:r>
              <a:rPr lang="it-IT" altLang="it-IT" sz="1600" dirty="0">
                <a:latin typeface="Arial" panose="020B0604020202020204" pitchFamily="34" charset="0"/>
                <a:cs typeface="Arial" panose="020B0604020202020204" pitchFamily="34" charset="0"/>
              </a:rPr>
              <a:t>di una determinata categorie di prodotti: valgono </a:t>
            </a:r>
            <a:r>
              <a:rPr lang="it-IT" altLang="it-IT" sz="1600" b="1" dirty="0">
                <a:latin typeface="Arial" panose="020B0604020202020204" pitchFamily="34" charset="0"/>
                <a:cs typeface="Arial" panose="020B0604020202020204" pitchFamily="34" charset="0"/>
              </a:rPr>
              <a:t>4 anni</a:t>
            </a:r>
          </a:p>
          <a:p>
            <a:pPr marL="342891" indent="-338130" defTabSz="449251">
              <a:lnSpc>
                <a:spcPct val="101000"/>
              </a:lnSpc>
              <a:buClr>
                <a:srgbClr val="004586"/>
              </a:buClr>
              <a:buFont typeface="Wingdings" panose="05000000000000000000" pitchFamily="2" charset="2"/>
              <a:buChar char="Ø"/>
              <a:tabLst>
                <a:tab pos="342891" algn="l"/>
                <a:tab pos="447663" algn="l"/>
                <a:tab pos="896916" algn="l"/>
                <a:tab pos="1346166" algn="l"/>
                <a:tab pos="1795418" algn="l"/>
                <a:tab pos="2244669" algn="l"/>
                <a:tab pos="2690746" algn="l"/>
                <a:tab pos="3143172" algn="l"/>
                <a:tab pos="3592424" algn="l"/>
                <a:tab pos="4040087" algn="l"/>
                <a:tab pos="4490926" algn="l"/>
                <a:tab pos="4940176" algn="l"/>
                <a:tab pos="5389428" algn="l"/>
                <a:tab pos="5833917" algn="l"/>
                <a:tab pos="6287931" algn="l"/>
                <a:tab pos="6737182" algn="l"/>
                <a:tab pos="7184846" algn="l"/>
                <a:tab pos="7629335" algn="l"/>
                <a:tab pos="8084937" algn="l"/>
                <a:tab pos="8534187" algn="l"/>
                <a:tab pos="8978676" algn="l"/>
                <a:tab pos="9405704" algn="l"/>
              </a:tabLst>
              <a:defRPr/>
            </a:pPr>
            <a:r>
              <a:rPr lang="it-IT" altLang="it-IT" sz="1600" dirty="0">
                <a:latin typeface="Arial" panose="020B0604020202020204" pitchFamily="34" charset="0"/>
                <a:cs typeface="Arial" panose="020B0604020202020204" pitchFamily="34" charset="0"/>
              </a:rPr>
              <a:t>Possono essere proposte da </a:t>
            </a:r>
            <a:r>
              <a:rPr lang="it-IT" altLang="it-IT" sz="1600" b="1" dirty="0">
                <a:latin typeface="Arial" panose="020B0604020202020204" pitchFamily="34" charset="0"/>
                <a:cs typeface="Arial" panose="020B0604020202020204" pitchFamily="34" charset="0"/>
              </a:rPr>
              <a:t>soggetti privati e pubblici</a:t>
            </a:r>
          </a:p>
          <a:p>
            <a:pPr marL="342891" indent="-338130" defTabSz="449251">
              <a:lnSpc>
                <a:spcPct val="101000"/>
              </a:lnSpc>
              <a:buClr>
                <a:srgbClr val="004586"/>
              </a:buClr>
              <a:buFont typeface="Wingdings" panose="05000000000000000000" pitchFamily="2" charset="2"/>
              <a:buChar char="Ø"/>
              <a:tabLst>
                <a:tab pos="342891" algn="l"/>
                <a:tab pos="447663" algn="l"/>
                <a:tab pos="896916" algn="l"/>
                <a:tab pos="1346166" algn="l"/>
                <a:tab pos="1795418" algn="l"/>
                <a:tab pos="2244669" algn="l"/>
                <a:tab pos="2690746" algn="l"/>
                <a:tab pos="3143172" algn="l"/>
                <a:tab pos="3592424" algn="l"/>
                <a:tab pos="4040087" algn="l"/>
                <a:tab pos="4490926" algn="l"/>
                <a:tab pos="4940176" algn="l"/>
                <a:tab pos="5389428" algn="l"/>
                <a:tab pos="5833917" algn="l"/>
                <a:tab pos="6287931" algn="l"/>
                <a:tab pos="6737182" algn="l"/>
                <a:tab pos="7184846" algn="l"/>
                <a:tab pos="7629335" algn="l"/>
                <a:tab pos="8084937" algn="l"/>
                <a:tab pos="8534187" algn="l"/>
                <a:tab pos="8978676" algn="l"/>
                <a:tab pos="9405704" algn="l"/>
              </a:tabLst>
              <a:defRPr/>
            </a:pPr>
            <a:r>
              <a:rPr lang="it-IT" altLang="it-IT" sz="1600" dirty="0">
                <a:latin typeface="Arial" panose="020B0604020202020204" pitchFamily="34" charset="0"/>
                <a:cs typeface="Arial" panose="020B0604020202020204" pitchFamily="34" charset="0"/>
              </a:rPr>
              <a:t>Proposte da almeno da </a:t>
            </a:r>
            <a:r>
              <a:rPr lang="it-IT" altLang="it-IT" sz="1600" b="1" dirty="0">
                <a:latin typeface="Arial" panose="020B0604020202020204" pitchFamily="34" charset="0"/>
                <a:cs typeface="Arial" panose="020B0604020202020204" pitchFamily="34" charset="0"/>
              </a:rPr>
              <a:t>3 aziende</a:t>
            </a:r>
            <a:r>
              <a:rPr lang="it-IT" altLang="it-IT" sz="1600" dirty="0">
                <a:latin typeface="Arial" panose="020B0604020202020204" pitchFamily="34" charset="0"/>
                <a:cs typeface="Arial" panose="020B0604020202020204" pitchFamily="34" charset="0"/>
              </a:rPr>
              <a:t>, di cui almeno una </a:t>
            </a:r>
            <a:r>
              <a:rPr lang="it-IT" altLang="it-IT" sz="1600" b="1" dirty="0">
                <a:latin typeface="Arial" panose="020B0604020202020204" pitchFamily="34" charset="0"/>
                <a:cs typeface="Arial" panose="020B0604020202020204" pitchFamily="34" charset="0"/>
              </a:rPr>
              <a:t>PMI</a:t>
            </a:r>
          </a:p>
          <a:p>
            <a:pPr marL="342891" indent="-338130" defTabSz="449251">
              <a:lnSpc>
                <a:spcPct val="101000"/>
              </a:lnSpc>
              <a:buClr>
                <a:srgbClr val="004586"/>
              </a:buClr>
              <a:buFont typeface="Wingdings" panose="05000000000000000000" pitchFamily="2" charset="2"/>
              <a:buChar char="Ø"/>
              <a:tabLst>
                <a:tab pos="342891" algn="l"/>
                <a:tab pos="447663" algn="l"/>
                <a:tab pos="896916" algn="l"/>
                <a:tab pos="1346166" algn="l"/>
                <a:tab pos="1795418" algn="l"/>
                <a:tab pos="2244669" algn="l"/>
                <a:tab pos="2690746" algn="l"/>
                <a:tab pos="3143172" algn="l"/>
                <a:tab pos="3592424" algn="l"/>
                <a:tab pos="4040087" algn="l"/>
                <a:tab pos="4490926" algn="l"/>
                <a:tab pos="4940176" algn="l"/>
                <a:tab pos="5389428" algn="l"/>
                <a:tab pos="5833917" algn="l"/>
                <a:tab pos="6287931" algn="l"/>
                <a:tab pos="6737182" algn="l"/>
                <a:tab pos="7184846" algn="l"/>
                <a:tab pos="7629335" algn="l"/>
                <a:tab pos="8084937" algn="l"/>
                <a:tab pos="8534187" algn="l"/>
                <a:tab pos="8978676" algn="l"/>
                <a:tab pos="9405704" algn="l"/>
              </a:tabLst>
              <a:defRPr/>
            </a:pPr>
            <a:r>
              <a:rPr lang="it-IT" altLang="it-IT" sz="1600" dirty="0">
                <a:latin typeface="Arial" panose="020B0604020202020204" pitchFamily="34" charset="0"/>
                <a:cs typeface="Arial" panose="020B0604020202020204" pitchFamily="34" charset="0"/>
              </a:rPr>
              <a:t>Devono rappresentare il </a:t>
            </a:r>
            <a:r>
              <a:rPr lang="it-IT" altLang="it-IT" sz="1600" b="1" dirty="0">
                <a:latin typeface="Arial" panose="020B0604020202020204" pitchFamily="34" charset="0"/>
                <a:cs typeface="Arial" panose="020B0604020202020204" pitchFamily="34" charset="0"/>
              </a:rPr>
              <a:t>50% del fatturato </a:t>
            </a:r>
            <a:r>
              <a:rPr lang="it-IT" altLang="it-IT" sz="1600" dirty="0">
                <a:latin typeface="Arial" panose="020B0604020202020204" pitchFamily="34" charset="0"/>
                <a:cs typeface="Arial" panose="020B0604020202020204" pitchFamily="34" charset="0"/>
              </a:rPr>
              <a:t>nel settore della </a:t>
            </a:r>
            <a:r>
              <a:rPr lang="it-IT" altLang="it-IT" sz="1600" b="1" dirty="0">
                <a:latin typeface="Arial" panose="020B0604020202020204" pitchFamily="34" charset="0"/>
                <a:cs typeface="Arial" panose="020B0604020202020204" pitchFamily="34" charset="0"/>
              </a:rPr>
              <a:t>specifica categoria merceologica</a:t>
            </a:r>
          </a:p>
          <a:p>
            <a:pPr marL="342891" indent="-338130" defTabSz="449251">
              <a:lnSpc>
                <a:spcPct val="101000"/>
              </a:lnSpc>
              <a:buClr>
                <a:srgbClr val="004586"/>
              </a:buClr>
              <a:buFont typeface="Wingdings" panose="05000000000000000000" pitchFamily="2" charset="2"/>
              <a:buChar char="Ø"/>
              <a:tabLst>
                <a:tab pos="342891" algn="l"/>
                <a:tab pos="447663" algn="l"/>
                <a:tab pos="896916" algn="l"/>
                <a:tab pos="1346166" algn="l"/>
                <a:tab pos="1795418" algn="l"/>
                <a:tab pos="2244669" algn="l"/>
                <a:tab pos="2690746" algn="l"/>
                <a:tab pos="3143172" algn="l"/>
                <a:tab pos="3592424" algn="l"/>
                <a:tab pos="4040087" algn="l"/>
                <a:tab pos="4490926" algn="l"/>
                <a:tab pos="4940176" algn="l"/>
                <a:tab pos="5389428" algn="l"/>
                <a:tab pos="5833917" algn="l"/>
                <a:tab pos="6287931" algn="l"/>
                <a:tab pos="6737182" algn="l"/>
                <a:tab pos="7184846" algn="l"/>
                <a:tab pos="7629335" algn="l"/>
                <a:tab pos="8084937" algn="l"/>
                <a:tab pos="8534187" algn="l"/>
                <a:tab pos="8978676" algn="l"/>
                <a:tab pos="9405704" algn="l"/>
              </a:tabLst>
              <a:defRPr/>
            </a:pPr>
            <a:r>
              <a:rPr lang="it-IT" altLang="it-IT" sz="1600" dirty="0">
                <a:latin typeface="Arial" panose="020B0604020202020204" pitchFamily="34" charset="0"/>
                <a:cs typeface="Arial" panose="020B0604020202020204" pitchFamily="34" charset="0"/>
              </a:rPr>
              <a:t>Se già esiste una </a:t>
            </a:r>
            <a:r>
              <a:rPr lang="it-IT" altLang="it-IT" sz="1600" b="1" dirty="0">
                <a:latin typeface="Arial" panose="020B0604020202020204" pitchFamily="34" charset="0"/>
                <a:cs typeface="Arial" panose="020B0604020202020204" pitchFamily="34" charset="0"/>
              </a:rPr>
              <a:t>PEFCR</a:t>
            </a:r>
            <a:r>
              <a:rPr lang="it-IT" altLang="it-IT" sz="1600" dirty="0">
                <a:latin typeface="Arial" panose="020B0604020202020204" pitchFamily="34" charset="0"/>
                <a:cs typeface="Arial" panose="020B0604020202020204" pitchFamily="34" charset="0"/>
              </a:rPr>
              <a:t> corrispondente a livello europeo, le RCP devono adottare le regole previste ed eventualmente integrarle con </a:t>
            </a:r>
            <a:r>
              <a:rPr lang="it-IT" altLang="it-IT" sz="1600" b="1" dirty="0">
                <a:latin typeface="Arial" panose="020B0604020202020204" pitchFamily="34" charset="0"/>
                <a:cs typeface="Arial" panose="020B0604020202020204" pitchFamily="34" charset="0"/>
              </a:rPr>
              <a:t>criteri migliorativi</a:t>
            </a:r>
          </a:p>
          <a:p>
            <a:pPr marL="342891" indent="-338130" defTabSz="449251">
              <a:lnSpc>
                <a:spcPct val="101000"/>
              </a:lnSpc>
              <a:buClr>
                <a:srgbClr val="004586"/>
              </a:buClr>
              <a:buFont typeface="Wingdings" panose="05000000000000000000" pitchFamily="2" charset="2"/>
              <a:buChar char="Ø"/>
              <a:tabLst>
                <a:tab pos="342891" algn="l"/>
                <a:tab pos="447663" algn="l"/>
                <a:tab pos="896916" algn="l"/>
                <a:tab pos="1346166" algn="l"/>
                <a:tab pos="1795418" algn="l"/>
                <a:tab pos="2244669" algn="l"/>
                <a:tab pos="2690746" algn="l"/>
                <a:tab pos="3143172" algn="l"/>
                <a:tab pos="3592424" algn="l"/>
                <a:tab pos="4040087" algn="l"/>
                <a:tab pos="4490926" algn="l"/>
                <a:tab pos="4940176" algn="l"/>
                <a:tab pos="5389428" algn="l"/>
                <a:tab pos="5833917" algn="l"/>
                <a:tab pos="6287931" algn="l"/>
                <a:tab pos="6737182" algn="l"/>
                <a:tab pos="7184846" algn="l"/>
                <a:tab pos="7629335" algn="l"/>
                <a:tab pos="8084937" algn="l"/>
                <a:tab pos="8534187" algn="l"/>
                <a:tab pos="8978676" algn="l"/>
                <a:tab pos="9405704" algn="l"/>
              </a:tabLst>
              <a:defRPr/>
            </a:pPr>
            <a:r>
              <a:rPr lang="it-IT" altLang="it-IT" sz="1600" dirty="0">
                <a:latin typeface="Arial" panose="020B0604020202020204" pitchFamily="34" charset="0"/>
                <a:cs typeface="Arial" panose="020B0604020202020204" pitchFamily="34" charset="0"/>
              </a:rPr>
              <a:t>La delimitazione delle categorie per definire la RCP devono tener conto della </a:t>
            </a:r>
            <a:r>
              <a:rPr lang="it-IT" altLang="it-IT" sz="1600" b="1" dirty="0">
                <a:latin typeface="Arial" panose="020B0604020202020204" pitchFamily="34" charset="0"/>
                <a:cs typeface="Arial" panose="020B0604020202020204" pitchFamily="34" charset="0"/>
              </a:rPr>
              <a:t>classificazione CPA </a:t>
            </a:r>
            <a:r>
              <a:rPr lang="it-IT" altLang="it-IT" sz="1600" dirty="0">
                <a:latin typeface="Arial" panose="020B0604020202020204" pitchFamily="34" charset="0"/>
                <a:cs typeface="Arial" panose="020B0604020202020204" pitchFamily="34" charset="0"/>
              </a:rPr>
              <a:t>(a 2 cifre)</a:t>
            </a:r>
          </a:p>
          <a:p>
            <a:pPr marL="342891" indent="-338130" defTabSz="449251">
              <a:lnSpc>
                <a:spcPct val="101000"/>
              </a:lnSpc>
              <a:tabLst>
                <a:tab pos="342891" algn="l"/>
                <a:tab pos="447663" algn="l"/>
                <a:tab pos="896916" algn="l"/>
                <a:tab pos="1346166" algn="l"/>
                <a:tab pos="1795418" algn="l"/>
                <a:tab pos="2244669" algn="l"/>
                <a:tab pos="2690746" algn="l"/>
                <a:tab pos="3143172" algn="l"/>
                <a:tab pos="3592424" algn="l"/>
                <a:tab pos="4040087" algn="l"/>
                <a:tab pos="4490926" algn="l"/>
                <a:tab pos="4940176" algn="l"/>
                <a:tab pos="5389428" algn="l"/>
                <a:tab pos="5833917" algn="l"/>
                <a:tab pos="6287931" algn="l"/>
                <a:tab pos="6737182" algn="l"/>
                <a:tab pos="7184846" algn="l"/>
                <a:tab pos="7629335" algn="l"/>
                <a:tab pos="8084937" algn="l"/>
                <a:tab pos="8534187" algn="l"/>
                <a:tab pos="8978676" algn="l"/>
                <a:tab pos="9405704" algn="l"/>
              </a:tabLst>
              <a:defRPr/>
            </a:pPr>
            <a:endParaRPr lang="it-IT" altLang="it-IT" sz="1800" b="1" dirty="0">
              <a:cs typeface="Times New Roman" pitchFamily="18" charset="0"/>
            </a:endParaRPr>
          </a:p>
        </p:txBody>
      </p:sp>
    </p:spTree>
    <p:extLst>
      <p:ext uri="{BB962C8B-B14F-4D97-AF65-F5344CB8AC3E}">
        <p14:creationId xmlns:p14="http://schemas.microsoft.com/office/powerpoint/2010/main" val="221809368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CA8604FA-2307-5D47-AC50-EABA282EB49B}"/>
              </a:ext>
            </a:extLst>
          </p:cNvPr>
          <p:cNvSpPr>
            <a:spLocks noGrp="1"/>
          </p:cNvSpPr>
          <p:nvPr>
            <p:ph type="sldNum" sz="quarter" idx="4"/>
          </p:nvPr>
        </p:nvSpPr>
        <p:spPr/>
        <p:txBody>
          <a:bodyPr/>
          <a:lstStyle/>
          <a:p>
            <a:fld id="{E721C07E-6ECB-1E4D-B61E-6B0583E84734}" type="slidenum">
              <a:rPr lang="it-IT" smtClean="0"/>
              <a:pPr/>
              <a:t>79</a:t>
            </a:fld>
            <a:endParaRPr lang="it-IT" dirty="0"/>
          </a:p>
        </p:txBody>
      </p:sp>
      <p:sp>
        <p:nvSpPr>
          <p:cNvPr id="9" name="Titolo 1">
            <a:extLst>
              <a:ext uri="{FF2B5EF4-FFF2-40B4-BE49-F238E27FC236}">
                <a16:creationId xmlns:a16="http://schemas.microsoft.com/office/drawing/2014/main" id="{20AC2850-F9CE-4AF6-A4F8-ACBE6163D282}"/>
              </a:ext>
            </a:extLst>
          </p:cNvPr>
          <p:cNvSpPr txBox="1">
            <a:spLocks/>
          </p:cNvSpPr>
          <p:nvPr/>
        </p:nvSpPr>
        <p:spPr>
          <a:xfrm>
            <a:off x="1410789" y="315137"/>
            <a:ext cx="7733211" cy="415925"/>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it-IT" sz="2000" b="1" dirty="0">
                <a:solidFill>
                  <a:srgbClr val="83BB26"/>
                </a:solidFill>
                <a:latin typeface="Arial"/>
                <a:cs typeface="Arial"/>
              </a:rPr>
              <a:t>MADE GREEN IN ITALY: RICHIESTA SCHEMA</a:t>
            </a:r>
          </a:p>
        </p:txBody>
      </p:sp>
      <p:pic>
        <p:nvPicPr>
          <p:cNvPr id="1026" name="Picture 2" descr="come creare effetto lente d'ingrandimento con photoshop">
            <a:extLst>
              <a:ext uri="{FF2B5EF4-FFF2-40B4-BE49-F238E27FC236}">
                <a16:creationId xmlns:a16="http://schemas.microsoft.com/office/drawing/2014/main" id="{6EB9BFB0-0E10-4A39-8E91-5491D6F526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6550" y="947738"/>
            <a:ext cx="909637" cy="909637"/>
          </a:xfrm>
          <a:prstGeom prst="rect">
            <a:avLst/>
          </a:prstGeom>
          <a:noFill/>
          <a:extLst>
            <a:ext uri="{909E8E84-426E-40DD-AFC4-6F175D3DCCD1}">
              <a14:hiddenFill xmlns:a14="http://schemas.microsoft.com/office/drawing/2010/main">
                <a:solidFill>
                  <a:srgbClr val="FFFFFF"/>
                </a:solidFill>
              </a14:hiddenFill>
            </a:ext>
          </a:extLst>
        </p:spPr>
      </p:pic>
      <p:pic>
        <p:nvPicPr>
          <p:cNvPr id="3" name="Immagine 2">
            <a:extLst>
              <a:ext uri="{FF2B5EF4-FFF2-40B4-BE49-F238E27FC236}">
                <a16:creationId xmlns:a16="http://schemas.microsoft.com/office/drawing/2014/main" id="{3A91F9FE-2879-4076-B112-52012AB0B8EF}"/>
              </a:ext>
            </a:extLst>
          </p:cNvPr>
          <p:cNvPicPr>
            <a:picLocks noChangeAspect="1"/>
          </p:cNvPicPr>
          <p:nvPr/>
        </p:nvPicPr>
        <p:blipFill>
          <a:blip r:embed="rId3"/>
          <a:stretch>
            <a:fillRect/>
          </a:stretch>
        </p:blipFill>
        <p:spPr>
          <a:xfrm>
            <a:off x="659267" y="1637210"/>
            <a:ext cx="1635589" cy="1585051"/>
          </a:xfrm>
          <a:prstGeom prst="rect">
            <a:avLst/>
          </a:prstGeom>
        </p:spPr>
      </p:pic>
      <p:sp>
        <p:nvSpPr>
          <p:cNvPr id="7" name="CasellaDiTesto 6">
            <a:extLst>
              <a:ext uri="{FF2B5EF4-FFF2-40B4-BE49-F238E27FC236}">
                <a16:creationId xmlns:a16="http://schemas.microsoft.com/office/drawing/2014/main" id="{DD169184-8DEF-441F-8CCE-0927CE65F8B2}"/>
              </a:ext>
            </a:extLst>
          </p:cNvPr>
          <p:cNvSpPr txBox="1"/>
          <p:nvPr/>
        </p:nvSpPr>
        <p:spPr>
          <a:xfrm>
            <a:off x="2294856" y="1124730"/>
            <a:ext cx="5541694" cy="3573542"/>
          </a:xfrm>
          <a:prstGeom prst="rect">
            <a:avLst/>
          </a:prstGeom>
          <a:noFill/>
        </p:spPr>
        <p:txBody>
          <a:bodyPr wrap="square">
            <a:spAutoFit/>
          </a:bodyPr>
          <a:lstStyle/>
          <a:p>
            <a:pPr marL="342891" indent="-338130" defTabSz="449251">
              <a:lnSpc>
                <a:spcPct val="101000"/>
              </a:lnSpc>
              <a:buClr>
                <a:srgbClr val="004586"/>
              </a:buClr>
              <a:buFont typeface="Wingdings" panose="05000000000000000000" pitchFamily="2" charset="2"/>
              <a:buChar char="Ø"/>
              <a:tabLst>
                <a:tab pos="342891" algn="l"/>
                <a:tab pos="447663" algn="l"/>
                <a:tab pos="896916" algn="l"/>
                <a:tab pos="1346166" algn="l"/>
                <a:tab pos="1795418" algn="l"/>
                <a:tab pos="2244669" algn="l"/>
                <a:tab pos="2690746" algn="l"/>
                <a:tab pos="3143172" algn="l"/>
                <a:tab pos="3592424" algn="l"/>
                <a:tab pos="4040087" algn="l"/>
                <a:tab pos="4490926" algn="l"/>
                <a:tab pos="4940176" algn="l"/>
                <a:tab pos="5389428" algn="l"/>
                <a:tab pos="5833917" algn="l"/>
                <a:tab pos="6287931" algn="l"/>
                <a:tab pos="6737182" algn="l"/>
                <a:tab pos="7184846" algn="l"/>
                <a:tab pos="7629335" algn="l"/>
                <a:tab pos="8084937" algn="l"/>
                <a:tab pos="8534187" algn="l"/>
                <a:tab pos="8978676" algn="l"/>
                <a:tab pos="9405704" algn="l"/>
              </a:tabLst>
              <a:defRPr/>
            </a:pPr>
            <a:r>
              <a:rPr lang="it-IT" altLang="it-IT" sz="1600" dirty="0">
                <a:latin typeface="Arial" panose="020B0604020202020204" pitchFamily="34" charset="0"/>
                <a:cs typeface="Arial" panose="020B0604020202020204" pitchFamily="34" charset="0"/>
              </a:rPr>
              <a:t>Solo quando le regole volontarie (</a:t>
            </a:r>
            <a:r>
              <a:rPr lang="it-IT" altLang="it-IT" sz="1600" b="1" dirty="0">
                <a:solidFill>
                  <a:srgbClr val="C00000"/>
                </a:solidFill>
                <a:latin typeface="Arial" panose="020B0604020202020204" pitchFamily="34" charset="0"/>
                <a:cs typeface="Arial" panose="020B0604020202020204" pitchFamily="34" charset="0"/>
              </a:rPr>
              <a:t>RCP</a:t>
            </a:r>
            <a:r>
              <a:rPr lang="it-IT" altLang="it-IT" sz="1600" dirty="0">
                <a:latin typeface="Arial" panose="020B0604020202020204" pitchFamily="34" charset="0"/>
                <a:cs typeface="Arial" panose="020B0604020202020204" pitchFamily="34" charset="0"/>
              </a:rPr>
              <a:t>) vengono pubblicate potrà essere richiesto lo schema Made Green in </a:t>
            </a:r>
            <a:r>
              <a:rPr lang="it-IT" altLang="it-IT" sz="1600" dirty="0" err="1">
                <a:latin typeface="Arial" panose="020B0604020202020204" pitchFamily="34" charset="0"/>
                <a:cs typeface="Arial" panose="020B0604020202020204" pitchFamily="34" charset="0"/>
              </a:rPr>
              <a:t>Italy</a:t>
            </a:r>
            <a:endParaRPr lang="it-IT" altLang="it-IT" sz="1600" dirty="0">
              <a:latin typeface="Arial" panose="020B0604020202020204" pitchFamily="34" charset="0"/>
              <a:cs typeface="Arial" panose="020B0604020202020204" pitchFamily="34" charset="0"/>
            </a:endParaRPr>
          </a:p>
          <a:p>
            <a:pPr marL="342891" indent="-338130" defTabSz="449251">
              <a:lnSpc>
                <a:spcPct val="101000"/>
              </a:lnSpc>
              <a:buClr>
                <a:srgbClr val="004586"/>
              </a:buClr>
              <a:buFont typeface="Wingdings" panose="05000000000000000000" pitchFamily="2" charset="2"/>
              <a:buChar char="Ø"/>
              <a:tabLst>
                <a:tab pos="342891" algn="l"/>
                <a:tab pos="447663" algn="l"/>
                <a:tab pos="896916" algn="l"/>
                <a:tab pos="1346166" algn="l"/>
                <a:tab pos="1795418" algn="l"/>
                <a:tab pos="2244669" algn="l"/>
                <a:tab pos="2690746" algn="l"/>
                <a:tab pos="3143172" algn="l"/>
                <a:tab pos="3592424" algn="l"/>
                <a:tab pos="4040087" algn="l"/>
                <a:tab pos="4490926" algn="l"/>
                <a:tab pos="4940176" algn="l"/>
                <a:tab pos="5389428" algn="l"/>
                <a:tab pos="5833917" algn="l"/>
                <a:tab pos="6287931" algn="l"/>
                <a:tab pos="6737182" algn="l"/>
                <a:tab pos="7184846" algn="l"/>
                <a:tab pos="7629335" algn="l"/>
                <a:tab pos="8084937" algn="l"/>
                <a:tab pos="8534187" algn="l"/>
                <a:tab pos="8978676" algn="l"/>
                <a:tab pos="9405704" algn="l"/>
              </a:tabLst>
              <a:defRPr/>
            </a:pPr>
            <a:r>
              <a:rPr lang="it-IT" altLang="it-IT" sz="1600" dirty="0">
                <a:latin typeface="Arial" panose="020B0604020202020204" pitchFamily="34" charset="0"/>
                <a:cs typeface="Arial" panose="020B0604020202020204" pitchFamily="34" charset="0"/>
              </a:rPr>
              <a:t>Il </a:t>
            </a:r>
            <a:r>
              <a:rPr lang="it-IT" altLang="it-IT" sz="1600" b="1" dirty="0">
                <a:latin typeface="Arial" panose="020B0604020202020204" pitchFamily="34" charset="0"/>
                <a:cs typeface="Arial" panose="020B0604020202020204" pitchFamily="34" charset="0"/>
              </a:rPr>
              <a:t>produttore chiede al MASE </a:t>
            </a:r>
            <a:r>
              <a:rPr lang="it-IT" altLang="it-IT" sz="1600" dirty="0">
                <a:latin typeface="Arial" panose="020B0604020202020204" pitchFamily="34" charset="0"/>
                <a:cs typeface="Arial" panose="020B0604020202020204" pitchFamily="34" charset="0"/>
              </a:rPr>
              <a:t>utilizzando la modulistica allegata al Regolamento</a:t>
            </a:r>
          </a:p>
          <a:p>
            <a:pPr marL="342891" indent="-338130" defTabSz="449251">
              <a:lnSpc>
                <a:spcPct val="101000"/>
              </a:lnSpc>
              <a:buClr>
                <a:srgbClr val="004586"/>
              </a:buClr>
              <a:buFont typeface="Wingdings" panose="05000000000000000000" pitchFamily="2" charset="2"/>
              <a:buChar char="Ø"/>
              <a:tabLst>
                <a:tab pos="342891" algn="l"/>
                <a:tab pos="447663" algn="l"/>
                <a:tab pos="896916" algn="l"/>
                <a:tab pos="1346166" algn="l"/>
                <a:tab pos="1795418" algn="l"/>
                <a:tab pos="2244669" algn="l"/>
                <a:tab pos="2690746" algn="l"/>
                <a:tab pos="3143172" algn="l"/>
                <a:tab pos="3592424" algn="l"/>
                <a:tab pos="4040087" algn="l"/>
                <a:tab pos="4490926" algn="l"/>
                <a:tab pos="4940176" algn="l"/>
                <a:tab pos="5389428" algn="l"/>
                <a:tab pos="5833917" algn="l"/>
                <a:tab pos="6287931" algn="l"/>
                <a:tab pos="6737182" algn="l"/>
                <a:tab pos="7184846" algn="l"/>
                <a:tab pos="7629335" algn="l"/>
                <a:tab pos="8084937" algn="l"/>
                <a:tab pos="8534187" algn="l"/>
                <a:tab pos="8978676" algn="l"/>
                <a:tab pos="9405704" algn="l"/>
              </a:tabLst>
              <a:defRPr/>
            </a:pPr>
            <a:r>
              <a:rPr lang="it-IT" altLang="it-IT" sz="1600" dirty="0">
                <a:latin typeface="Arial" panose="020B0604020202020204" pitchFamily="34" charset="0"/>
                <a:cs typeface="Arial" panose="020B0604020202020204" pitchFamily="34" charset="0"/>
              </a:rPr>
              <a:t>Possono chiedere l’adesione allo Schema solo i prodotti che hanno una </a:t>
            </a:r>
            <a:r>
              <a:rPr lang="it-IT" altLang="it-IT" sz="1600" b="1" dirty="0">
                <a:latin typeface="Arial" panose="020B0604020202020204" pitchFamily="34" charset="0"/>
                <a:cs typeface="Arial" panose="020B0604020202020204" pitchFamily="34" charset="0"/>
              </a:rPr>
              <a:t>parte rilevante del processo di fabbricazione in Italia</a:t>
            </a:r>
            <a:r>
              <a:rPr lang="it-IT" altLang="it-IT" sz="1600" dirty="0">
                <a:latin typeface="Arial" panose="020B0604020202020204" pitchFamily="34" charset="0"/>
                <a:cs typeface="Arial" panose="020B0604020202020204" pitchFamily="34" charset="0"/>
              </a:rPr>
              <a:t> (articolo 60 regolamento 952 del 2013)</a:t>
            </a:r>
          </a:p>
          <a:p>
            <a:pPr marL="342891" indent="-338130" defTabSz="449251">
              <a:lnSpc>
                <a:spcPct val="101000"/>
              </a:lnSpc>
              <a:buClr>
                <a:srgbClr val="004586"/>
              </a:buClr>
              <a:buFont typeface="Wingdings" panose="05000000000000000000" pitchFamily="2" charset="2"/>
              <a:buChar char="Ø"/>
              <a:tabLst>
                <a:tab pos="342891" algn="l"/>
                <a:tab pos="447663" algn="l"/>
                <a:tab pos="896916" algn="l"/>
                <a:tab pos="1346166" algn="l"/>
                <a:tab pos="1795418" algn="l"/>
                <a:tab pos="2244669" algn="l"/>
                <a:tab pos="2690746" algn="l"/>
                <a:tab pos="3143172" algn="l"/>
                <a:tab pos="3592424" algn="l"/>
                <a:tab pos="4040087" algn="l"/>
                <a:tab pos="4490926" algn="l"/>
                <a:tab pos="4940176" algn="l"/>
                <a:tab pos="5389428" algn="l"/>
                <a:tab pos="5833917" algn="l"/>
                <a:tab pos="6287931" algn="l"/>
                <a:tab pos="6737182" algn="l"/>
                <a:tab pos="7184846" algn="l"/>
                <a:tab pos="7629335" algn="l"/>
                <a:tab pos="8084937" algn="l"/>
                <a:tab pos="8534187" algn="l"/>
                <a:tab pos="8978676" algn="l"/>
                <a:tab pos="9405704" algn="l"/>
              </a:tabLst>
              <a:defRPr/>
            </a:pPr>
            <a:r>
              <a:rPr lang="it-IT" altLang="it-IT" sz="1600" dirty="0">
                <a:latin typeface="Arial" panose="020B0604020202020204" pitchFamily="34" charset="0"/>
                <a:cs typeface="Arial" panose="020B0604020202020204" pitchFamily="34" charset="0"/>
              </a:rPr>
              <a:t>Devono presentare delle </a:t>
            </a:r>
            <a:r>
              <a:rPr lang="it-IT" altLang="it-IT" sz="1600" b="1" dirty="0">
                <a:latin typeface="Arial" panose="020B0604020202020204" pitchFamily="34" charset="0"/>
                <a:cs typeface="Arial" panose="020B0604020202020204" pitchFamily="34" charset="0"/>
              </a:rPr>
              <a:t>caratteristiche ambientali migliori </a:t>
            </a:r>
            <a:r>
              <a:rPr lang="it-IT" altLang="it-IT" sz="1600" dirty="0">
                <a:latin typeface="Arial" panose="020B0604020202020204" pitchFamily="34" charset="0"/>
                <a:cs typeface="Arial" panose="020B0604020202020204" pitchFamily="34" charset="0"/>
              </a:rPr>
              <a:t>di quelle previste dallo </a:t>
            </a:r>
            <a:r>
              <a:rPr lang="it-IT" altLang="it-IT" sz="1600" b="1" dirty="0">
                <a:latin typeface="Arial" panose="020B0604020202020204" pitchFamily="34" charset="0"/>
                <a:cs typeface="Arial" panose="020B0604020202020204" pitchFamily="34" charset="0"/>
              </a:rPr>
              <a:t>Schema</a:t>
            </a:r>
          </a:p>
          <a:p>
            <a:pPr marL="342891" indent="-338130" defTabSz="449251">
              <a:lnSpc>
                <a:spcPct val="101000"/>
              </a:lnSpc>
              <a:buClr>
                <a:srgbClr val="004586"/>
              </a:buClr>
              <a:buFont typeface="Wingdings" panose="05000000000000000000" pitchFamily="2" charset="2"/>
              <a:buChar char="Ø"/>
              <a:tabLst>
                <a:tab pos="342891" algn="l"/>
                <a:tab pos="447663" algn="l"/>
                <a:tab pos="896916" algn="l"/>
                <a:tab pos="1346166" algn="l"/>
                <a:tab pos="1795418" algn="l"/>
                <a:tab pos="2244669" algn="l"/>
                <a:tab pos="2690746" algn="l"/>
                <a:tab pos="3143172" algn="l"/>
                <a:tab pos="3592424" algn="l"/>
                <a:tab pos="4040087" algn="l"/>
                <a:tab pos="4490926" algn="l"/>
                <a:tab pos="4940176" algn="l"/>
                <a:tab pos="5389428" algn="l"/>
                <a:tab pos="5833917" algn="l"/>
                <a:tab pos="6287931" algn="l"/>
                <a:tab pos="6737182" algn="l"/>
                <a:tab pos="7184846" algn="l"/>
                <a:tab pos="7629335" algn="l"/>
                <a:tab pos="8084937" algn="l"/>
                <a:tab pos="8534187" algn="l"/>
                <a:tab pos="8978676" algn="l"/>
                <a:tab pos="9405704" algn="l"/>
              </a:tabLst>
              <a:defRPr/>
            </a:pPr>
            <a:r>
              <a:rPr lang="it-IT" altLang="it-IT" sz="1600" b="1" dirty="0">
                <a:latin typeface="Arial" panose="020B0604020202020204" pitchFamily="34" charset="0"/>
                <a:cs typeface="Arial" panose="020B0604020202020204" pitchFamily="34" charset="0"/>
              </a:rPr>
              <a:t>Licenza d’uso </a:t>
            </a:r>
            <a:r>
              <a:rPr lang="it-IT" altLang="it-IT" sz="1600" dirty="0">
                <a:latin typeface="Arial" panose="020B0604020202020204" pitchFamily="34" charset="0"/>
                <a:cs typeface="Arial" panose="020B0604020202020204" pitchFamily="34" charset="0"/>
              </a:rPr>
              <a:t>valida </a:t>
            </a:r>
            <a:r>
              <a:rPr lang="it-IT" altLang="it-IT" sz="1600" b="1" dirty="0">
                <a:latin typeface="Arial" panose="020B0604020202020204" pitchFamily="34" charset="0"/>
                <a:cs typeface="Arial" panose="020B0604020202020204" pitchFamily="34" charset="0"/>
              </a:rPr>
              <a:t>3 anni</a:t>
            </a:r>
          </a:p>
          <a:p>
            <a:pPr marL="342891" indent="-338130" defTabSz="449251">
              <a:lnSpc>
                <a:spcPct val="101000"/>
              </a:lnSpc>
              <a:buClr>
                <a:srgbClr val="004586"/>
              </a:buClr>
              <a:buFont typeface="Wingdings" panose="05000000000000000000" pitchFamily="2" charset="2"/>
              <a:buChar char="Ø"/>
              <a:tabLst>
                <a:tab pos="342891" algn="l"/>
                <a:tab pos="447663" algn="l"/>
                <a:tab pos="896916" algn="l"/>
                <a:tab pos="1346166" algn="l"/>
                <a:tab pos="1795418" algn="l"/>
                <a:tab pos="2244669" algn="l"/>
                <a:tab pos="2690746" algn="l"/>
                <a:tab pos="3143172" algn="l"/>
                <a:tab pos="3592424" algn="l"/>
                <a:tab pos="4040087" algn="l"/>
                <a:tab pos="4490926" algn="l"/>
                <a:tab pos="4940176" algn="l"/>
                <a:tab pos="5389428" algn="l"/>
                <a:tab pos="5833917" algn="l"/>
                <a:tab pos="6287931" algn="l"/>
                <a:tab pos="6737182" algn="l"/>
                <a:tab pos="7184846" algn="l"/>
                <a:tab pos="7629335" algn="l"/>
                <a:tab pos="8084937" algn="l"/>
                <a:tab pos="8534187" algn="l"/>
                <a:tab pos="8978676" algn="l"/>
                <a:tab pos="9405704" algn="l"/>
              </a:tabLst>
              <a:defRPr/>
            </a:pPr>
            <a:r>
              <a:rPr lang="it-IT" altLang="it-IT" sz="1600" dirty="0">
                <a:latin typeface="Arial" panose="020B0604020202020204" pitchFamily="34" charset="0"/>
                <a:cs typeface="Arial" panose="020B0604020202020204" pitchFamily="34" charset="0"/>
              </a:rPr>
              <a:t>Il logo è corredato da un </a:t>
            </a:r>
            <a:r>
              <a:rPr lang="it-IT" altLang="it-IT" sz="1600" b="1" dirty="0">
                <a:latin typeface="Arial" panose="020B0604020202020204" pitchFamily="34" charset="0"/>
                <a:cs typeface="Arial" panose="020B0604020202020204" pitchFamily="34" charset="0"/>
              </a:rPr>
              <a:t>Codice a Barre </a:t>
            </a:r>
            <a:r>
              <a:rPr lang="it-IT" altLang="it-IT" sz="1600" dirty="0">
                <a:latin typeface="Arial" panose="020B0604020202020204" pitchFamily="34" charset="0"/>
                <a:cs typeface="Arial" panose="020B0604020202020204" pitchFamily="34" charset="0"/>
              </a:rPr>
              <a:t>che viene posizionato sul prodotto</a:t>
            </a:r>
            <a:endParaRPr lang="it-IT" altLang="it-IT" sz="1800" dirty="0">
              <a:cs typeface="Times New Roman" pitchFamily="18" charset="0"/>
            </a:endParaRPr>
          </a:p>
        </p:txBody>
      </p:sp>
    </p:spTree>
    <p:extLst>
      <p:ext uri="{BB962C8B-B14F-4D97-AF65-F5344CB8AC3E}">
        <p14:creationId xmlns:p14="http://schemas.microsoft.com/office/powerpoint/2010/main" val="764195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CA8604FA-2307-5D47-AC50-EABA282EB49B}"/>
              </a:ext>
            </a:extLst>
          </p:cNvPr>
          <p:cNvSpPr>
            <a:spLocks noGrp="1"/>
          </p:cNvSpPr>
          <p:nvPr>
            <p:ph type="sldNum" sz="quarter" idx="4"/>
          </p:nvPr>
        </p:nvSpPr>
        <p:spPr/>
        <p:txBody>
          <a:bodyPr/>
          <a:lstStyle/>
          <a:p>
            <a:fld id="{E721C07E-6ECB-1E4D-B61E-6B0583E84734}" type="slidenum">
              <a:rPr lang="it-IT" smtClean="0"/>
              <a:pPr/>
              <a:t>8</a:t>
            </a:fld>
            <a:endParaRPr lang="it-IT" dirty="0"/>
          </a:p>
        </p:txBody>
      </p:sp>
      <p:sp>
        <p:nvSpPr>
          <p:cNvPr id="3" name="Titolo 1">
            <a:extLst>
              <a:ext uri="{FF2B5EF4-FFF2-40B4-BE49-F238E27FC236}">
                <a16:creationId xmlns:a16="http://schemas.microsoft.com/office/drawing/2014/main" id="{D117D6DC-B994-4902-B963-E740318146D2}"/>
              </a:ext>
            </a:extLst>
          </p:cNvPr>
          <p:cNvSpPr txBox="1">
            <a:spLocks/>
          </p:cNvSpPr>
          <p:nvPr/>
        </p:nvSpPr>
        <p:spPr>
          <a:xfrm>
            <a:off x="944812" y="369874"/>
            <a:ext cx="6994099" cy="415925"/>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it-IT" sz="2000" b="1" dirty="0">
                <a:solidFill>
                  <a:srgbClr val="83BB26"/>
                </a:solidFill>
                <a:latin typeface="Arial"/>
                <a:cs typeface="Arial"/>
              </a:rPr>
              <a:t>LE CATEGORIE MERCEOLOGICHE</a:t>
            </a:r>
          </a:p>
        </p:txBody>
      </p:sp>
      <p:sp>
        <p:nvSpPr>
          <p:cNvPr id="4" name="CasellaDiTesto 3">
            <a:extLst>
              <a:ext uri="{FF2B5EF4-FFF2-40B4-BE49-F238E27FC236}">
                <a16:creationId xmlns:a16="http://schemas.microsoft.com/office/drawing/2014/main" id="{00448678-0F57-4014-AD5E-CFFA8CA5C100}"/>
              </a:ext>
            </a:extLst>
          </p:cNvPr>
          <p:cNvSpPr txBox="1"/>
          <p:nvPr/>
        </p:nvSpPr>
        <p:spPr>
          <a:xfrm>
            <a:off x="243384" y="934947"/>
            <a:ext cx="7344816" cy="400110"/>
          </a:xfrm>
          <a:prstGeom prst="rect">
            <a:avLst/>
          </a:prstGeom>
          <a:noFill/>
        </p:spPr>
        <p:txBody>
          <a:bodyPr wrap="square" rtlCol="0">
            <a:spAutoFit/>
          </a:bodyPr>
          <a:lstStyle/>
          <a:p>
            <a:endParaRPr lang="it-IT" sz="2000" dirty="0">
              <a:solidFill>
                <a:prstClr val="white">
                  <a:lumMod val="50000"/>
                </a:prstClr>
              </a:solidFill>
            </a:endParaRPr>
          </a:p>
        </p:txBody>
      </p:sp>
      <p:pic>
        <p:nvPicPr>
          <p:cNvPr id="5" name="Picture 2">
            <a:extLst>
              <a:ext uri="{FF2B5EF4-FFF2-40B4-BE49-F238E27FC236}">
                <a16:creationId xmlns:a16="http://schemas.microsoft.com/office/drawing/2014/main" id="{167EC49D-8A90-47DC-B512-1826D872A7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351" y="1106925"/>
            <a:ext cx="7200850" cy="3458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Connettore 2 6">
            <a:extLst>
              <a:ext uri="{FF2B5EF4-FFF2-40B4-BE49-F238E27FC236}">
                <a16:creationId xmlns:a16="http://schemas.microsoft.com/office/drawing/2014/main" id="{0250A7BE-AFDE-7E06-D9E1-3FF4EEA3826F}"/>
              </a:ext>
            </a:extLst>
          </p:cNvPr>
          <p:cNvCxnSpPr>
            <a:cxnSpLocks/>
          </p:cNvCxnSpPr>
          <p:nvPr/>
        </p:nvCxnSpPr>
        <p:spPr>
          <a:xfrm flipH="1">
            <a:off x="7702826" y="3174274"/>
            <a:ext cx="458519" cy="970343"/>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8" name="Rettangolo 7">
            <a:extLst>
              <a:ext uri="{FF2B5EF4-FFF2-40B4-BE49-F238E27FC236}">
                <a16:creationId xmlns:a16="http://schemas.microsoft.com/office/drawing/2014/main" id="{7039A3FC-7011-EED4-FEE0-93DA4DE807FA}"/>
              </a:ext>
            </a:extLst>
          </p:cNvPr>
          <p:cNvSpPr/>
          <p:nvPr/>
        </p:nvSpPr>
        <p:spPr>
          <a:xfrm>
            <a:off x="4480560" y="4565663"/>
            <a:ext cx="3107640" cy="40011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400" b="1" dirty="0">
                <a:solidFill>
                  <a:srgbClr val="C00000"/>
                </a:solidFill>
              </a:rPr>
              <a:t>Eventi (culturali, sportivi, fiere)</a:t>
            </a:r>
          </a:p>
        </p:txBody>
      </p:sp>
      <p:cxnSp>
        <p:nvCxnSpPr>
          <p:cNvPr id="10" name="Connettore 2 9">
            <a:extLst>
              <a:ext uri="{FF2B5EF4-FFF2-40B4-BE49-F238E27FC236}">
                <a16:creationId xmlns:a16="http://schemas.microsoft.com/office/drawing/2014/main" id="{46AF35D3-6808-0256-D87B-28CECC4B9B6C}"/>
              </a:ext>
            </a:extLst>
          </p:cNvPr>
          <p:cNvCxnSpPr>
            <a:cxnSpLocks/>
          </p:cNvCxnSpPr>
          <p:nvPr/>
        </p:nvCxnSpPr>
        <p:spPr>
          <a:xfrm flipH="1">
            <a:off x="7683279" y="3918857"/>
            <a:ext cx="478066" cy="863331"/>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16" name="CasellaDiTesto 15">
            <a:extLst>
              <a:ext uri="{FF2B5EF4-FFF2-40B4-BE49-F238E27FC236}">
                <a16:creationId xmlns:a16="http://schemas.microsoft.com/office/drawing/2014/main" id="{91E218FE-6701-5586-970B-8BE8D2632BAF}"/>
              </a:ext>
            </a:extLst>
          </p:cNvPr>
          <p:cNvSpPr txBox="1"/>
          <p:nvPr/>
        </p:nvSpPr>
        <p:spPr>
          <a:xfrm>
            <a:off x="7922312" y="2836294"/>
            <a:ext cx="935384" cy="338554"/>
          </a:xfrm>
          <a:prstGeom prst="rect">
            <a:avLst/>
          </a:prstGeom>
          <a:noFill/>
        </p:spPr>
        <p:txBody>
          <a:bodyPr wrap="none" rtlCol="0">
            <a:spAutoFit/>
          </a:bodyPr>
          <a:lstStyle/>
          <a:p>
            <a:r>
              <a:rPr lang="it-IT" sz="1600" b="1" dirty="0">
                <a:solidFill>
                  <a:srgbClr val="7030A0"/>
                </a:solidFill>
              </a:rPr>
              <a:t>PAN GPP</a:t>
            </a:r>
          </a:p>
        </p:txBody>
      </p:sp>
      <p:sp>
        <p:nvSpPr>
          <p:cNvPr id="17" name="CasellaDiTesto 16">
            <a:extLst>
              <a:ext uri="{FF2B5EF4-FFF2-40B4-BE49-F238E27FC236}">
                <a16:creationId xmlns:a16="http://schemas.microsoft.com/office/drawing/2014/main" id="{02951975-9A3E-E79D-C5AA-997F6FDC68A8}"/>
              </a:ext>
            </a:extLst>
          </p:cNvPr>
          <p:cNvSpPr txBox="1"/>
          <p:nvPr/>
        </p:nvSpPr>
        <p:spPr>
          <a:xfrm>
            <a:off x="8029845" y="3526332"/>
            <a:ext cx="659155" cy="338554"/>
          </a:xfrm>
          <a:prstGeom prst="rect">
            <a:avLst/>
          </a:prstGeom>
          <a:noFill/>
        </p:spPr>
        <p:txBody>
          <a:bodyPr wrap="none" rtlCol="0">
            <a:spAutoFit/>
          </a:bodyPr>
          <a:lstStyle/>
          <a:p>
            <a:r>
              <a:rPr lang="it-IT" sz="1600" b="1" dirty="0">
                <a:solidFill>
                  <a:srgbClr val="7030A0"/>
                </a:solidFill>
              </a:rPr>
              <a:t>PNRR</a:t>
            </a:r>
          </a:p>
        </p:txBody>
      </p:sp>
    </p:spTree>
    <p:extLst>
      <p:ext uri="{BB962C8B-B14F-4D97-AF65-F5344CB8AC3E}">
        <p14:creationId xmlns:p14="http://schemas.microsoft.com/office/powerpoint/2010/main" val="12012028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CA8604FA-2307-5D47-AC50-EABA282EB49B}"/>
              </a:ext>
            </a:extLst>
          </p:cNvPr>
          <p:cNvSpPr>
            <a:spLocks noGrp="1"/>
          </p:cNvSpPr>
          <p:nvPr>
            <p:ph type="sldNum" sz="quarter" idx="4"/>
          </p:nvPr>
        </p:nvSpPr>
        <p:spPr/>
        <p:txBody>
          <a:bodyPr/>
          <a:lstStyle/>
          <a:p>
            <a:fld id="{E721C07E-6ECB-1E4D-B61E-6B0583E84734}" type="slidenum">
              <a:rPr lang="it-IT" smtClean="0"/>
              <a:pPr/>
              <a:t>80</a:t>
            </a:fld>
            <a:endParaRPr lang="it-IT" dirty="0"/>
          </a:p>
        </p:txBody>
      </p:sp>
      <p:sp>
        <p:nvSpPr>
          <p:cNvPr id="9" name="Titolo 1">
            <a:extLst>
              <a:ext uri="{FF2B5EF4-FFF2-40B4-BE49-F238E27FC236}">
                <a16:creationId xmlns:a16="http://schemas.microsoft.com/office/drawing/2014/main" id="{20AC2850-F9CE-4AF6-A4F8-ACBE6163D282}"/>
              </a:ext>
            </a:extLst>
          </p:cNvPr>
          <p:cNvSpPr txBox="1">
            <a:spLocks/>
          </p:cNvSpPr>
          <p:nvPr/>
        </p:nvSpPr>
        <p:spPr>
          <a:xfrm>
            <a:off x="1654841" y="315137"/>
            <a:ext cx="6858633" cy="415925"/>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it-IT" sz="2000" b="1" dirty="0">
                <a:solidFill>
                  <a:srgbClr val="83BB26"/>
                </a:solidFill>
                <a:latin typeface="Arial"/>
                <a:cs typeface="Arial"/>
              </a:rPr>
              <a:t>LE ETICHETTATURE ECOLOGICHE DI SETTORE</a:t>
            </a:r>
          </a:p>
        </p:txBody>
      </p:sp>
      <p:pic>
        <p:nvPicPr>
          <p:cNvPr id="3" name="Immagine 2">
            <a:extLst>
              <a:ext uri="{FF2B5EF4-FFF2-40B4-BE49-F238E27FC236}">
                <a16:creationId xmlns:a16="http://schemas.microsoft.com/office/drawing/2014/main" id="{C8575137-4925-4C79-8CF7-D2355AA9E66A}"/>
              </a:ext>
            </a:extLst>
          </p:cNvPr>
          <p:cNvPicPr>
            <a:picLocks noChangeAspect="1"/>
          </p:cNvPicPr>
          <p:nvPr/>
        </p:nvPicPr>
        <p:blipFill>
          <a:blip r:embed="rId2"/>
          <a:stretch>
            <a:fillRect/>
          </a:stretch>
        </p:blipFill>
        <p:spPr>
          <a:xfrm>
            <a:off x="1221611" y="737401"/>
            <a:ext cx="7081777" cy="3786199"/>
          </a:xfrm>
          <a:prstGeom prst="rect">
            <a:avLst/>
          </a:prstGeom>
        </p:spPr>
      </p:pic>
      <p:pic>
        <p:nvPicPr>
          <p:cNvPr id="8" name="Immagine 7">
            <a:extLst>
              <a:ext uri="{FF2B5EF4-FFF2-40B4-BE49-F238E27FC236}">
                <a16:creationId xmlns:a16="http://schemas.microsoft.com/office/drawing/2014/main" id="{BA36EF41-CA3B-4E02-83B4-F1CED7A97AC7}"/>
              </a:ext>
            </a:extLst>
          </p:cNvPr>
          <p:cNvPicPr>
            <a:picLocks noChangeAspect="1"/>
          </p:cNvPicPr>
          <p:nvPr/>
        </p:nvPicPr>
        <p:blipFill>
          <a:blip r:embed="rId3"/>
          <a:stretch>
            <a:fillRect/>
          </a:stretch>
        </p:blipFill>
        <p:spPr>
          <a:xfrm>
            <a:off x="7605091" y="1019135"/>
            <a:ext cx="908383" cy="914479"/>
          </a:xfrm>
          <a:prstGeom prst="rect">
            <a:avLst/>
          </a:prstGeom>
        </p:spPr>
      </p:pic>
    </p:spTree>
    <p:extLst>
      <p:ext uri="{BB962C8B-B14F-4D97-AF65-F5344CB8AC3E}">
        <p14:creationId xmlns:p14="http://schemas.microsoft.com/office/powerpoint/2010/main" val="48549220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CA8604FA-2307-5D47-AC50-EABA282EB49B}"/>
              </a:ext>
            </a:extLst>
          </p:cNvPr>
          <p:cNvSpPr>
            <a:spLocks noGrp="1"/>
          </p:cNvSpPr>
          <p:nvPr>
            <p:ph type="sldNum" sz="quarter" idx="4"/>
          </p:nvPr>
        </p:nvSpPr>
        <p:spPr/>
        <p:txBody>
          <a:bodyPr/>
          <a:lstStyle/>
          <a:p>
            <a:fld id="{E721C07E-6ECB-1E4D-B61E-6B0583E84734}" type="slidenum">
              <a:rPr lang="it-IT" smtClean="0"/>
              <a:pPr/>
              <a:t>81</a:t>
            </a:fld>
            <a:endParaRPr lang="it-IT" dirty="0"/>
          </a:p>
        </p:txBody>
      </p:sp>
      <p:sp>
        <p:nvSpPr>
          <p:cNvPr id="9" name="Titolo 1">
            <a:extLst>
              <a:ext uri="{FF2B5EF4-FFF2-40B4-BE49-F238E27FC236}">
                <a16:creationId xmlns:a16="http://schemas.microsoft.com/office/drawing/2014/main" id="{20AC2850-F9CE-4AF6-A4F8-ACBE6163D282}"/>
              </a:ext>
            </a:extLst>
          </p:cNvPr>
          <p:cNvSpPr txBox="1">
            <a:spLocks/>
          </p:cNvSpPr>
          <p:nvPr/>
        </p:nvSpPr>
        <p:spPr>
          <a:xfrm>
            <a:off x="1654841" y="315137"/>
            <a:ext cx="6858633" cy="415925"/>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it-IT" sz="2000" b="1" dirty="0">
                <a:solidFill>
                  <a:srgbClr val="83BB26"/>
                </a:solidFill>
                <a:latin typeface="Arial"/>
                <a:cs typeface="Arial"/>
              </a:rPr>
              <a:t>ETICHETTE ECOLOGICHE DI SETTORE: IL LEGNO</a:t>
            </a:r>
          </a:p>
        </p:txBody>
      </p:sp>
      <p:pic>
        <p:nvPicPr>
          <p:cNvPr id="1026" name="Picture 2" descr="come creare effetto lente d'ingrandimento con photoshop">
            <a:extLst>
              <a:ext uri="{FF2B5EF4-FFF2-40B4-BE49-F238E27FC236}">
                <a16:creationId xmlns:a16="http://schemas.microsoft.com/office/drawing/2014/main" id="{6EB9BFB0-0E10-4A39-8E91-5491D6F526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8468" y="947738"/>
            <a:ext cx="909637" cy="90963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9BEA54B0-B0FE-48E4-9991-830D9C5E64DD}"/>
              </a:ext>
            </a:extLst>
          </p:cNvPr>
          <p:cNvPicPr>
            <a:picLocks noChangeAspect="1" noChangeArrowheads="1"/>
          </p:cNvPicPr>
          <p:nvPr/>
        </p:nvPicPr>
        <p:blipFill>
          <a:blip r:embed="rId3" cstate="print"/>
          <a:srcRect/>
          <a:stretch>
            <a:fillRect/>
          </a:stretch>
        </p:blipFill>
        <p:spPr bwMode="auto">
          <a:xfrm>
            <a:off x="477640" y="1109238"/>
            <a:ext cx="1354787" cy="1496274"/>
          </a:xfrm>
          <a:prstGeom prst="rect">
            <a:avLst/>
          </a:prstGeom>
          <a:noFill/>
          <a:ln w="9525">
            <a:noFill/>
            <a:round/>
            <a:headEnd/>
            <a:tailEnd/>
          </a:ln>
          <a:effectLst/>
        </p:spPr>
      </p:pic>
      <p:sp>
        <p:nvSpPr>
          <p:cNvPr id="8" name="Text Box 2">
            <a:extLst>
              <a:ext uri="{FF2B5EF4-FFF2-40B4-BE49-F238E27FC236}">
                <a16:creationId xmlns:a16="http://schemas.microsoft.com/office/drawing/2014/main" id="{53C748FB-C7D6-4730-86E0-B536E8C6B501}"/>
              </a:ext>
            </a:extLst>
          </p:cNvPr>
          <p:cNvSpPr txBox="1">
            <a:spLocks noChangeArrowheads="1"/>
          </p:cNvSpPr>
          <p:nvPr/>
        </p:nvSpPr>
        <p:spPr bwMode="auto">
          <a:xfrm>
            <a:off x="1648999" y="820679"/>
            <a:ext cx="6299469" cy="3240329"/>
          </a:xfrm>
          <a:prstGeom prst="rect">
            <a:avLst/>
          </a:prstGeom>
          <a:solidFill>
            <a:srgbClr val="FFFFFF"/>
          </a:solidFill>
          <a:ln w="9525">
            <a:noFill/>
            <a:round/>
            <a:headEnd/>
            <a:tailEnd/>
          </a:ln>
          <a:effectLst/>
        </p:spPr>
        <p:txBody>
          <a:bodyPr lIns="94445" tIns="47392" rIns="94445" bIns="47392"/>
          <a:lstStyle/>
          <a:p>
            <a:pPr marL="1588" defTabSz="428615">
              <a:spcBef>
                <a:spcPts val="475"/>
              </a:spcBef>
              <a:buSzPct val="100000"/>
              <a:tabLst>
                <a:tab pos="436552" algn="l"/>
                <a:tab pos="1054074" algn="l"/>
                <a:tab pos="2001789" algn="l"/>
                <a:tab pos="2947914" algn="l"/>
                <a:tab pos="3895628" algn="l"/>
                <a:tab pos="4843342" algn="l"/>
                <a:tab pos="5789469" algn="l"/>
                <a:tab pos="6735594" algn="l"/>
                <a:tab pos="7680133" algn="l"/>
                <a:tab pos="8626259" algn="l"/>
                <a:tab pos="9570799" algn="l"/>
                <a:tab pos="10516925" algn="l"/>
              </a:tabLst>
            </a:pPr>
            <a:r>
              <a:rPr lang="it-IT" sz="1600" b="1" dirty="0">
                <a:highlight>
                  <a:srgbClr val="FFFF00"/>
                </a:highlight>
                <a:latin typeface="Arial" panose="020B0604020202020204" pitchFamily="34" charset="0"/>
                <a:cs typeface="Arial" panose="020B0604020202020204" pitchFamily="34" charset="0"/>
              </a:rPr>
              <a:t>10 PRINCIPI DI BUONA GESTIONE FORESTALE </a:t>
            </a:r>
          </a:p>
          <a:p>
            <a:pPr marL="436552" indent="-434964" defTabSz="428615">
              <a:spcBef>
                <a:spcPts val="475"/>
              </a:spcBef>
              <a:buSzPct val="100000"/>
              <a:buFont typeface="Arial" panose="020B0604020202020204" pitchFamily="34" charset="0"/>
              <a:buChar char="•"/>
              <a:tabLst>
                <a:tab pos="436552" algn="l"/>
                <a:tab pos="1054074" algn="l"/>
                <a:tab pos="2001789" algn="l"/>
                <a:tab pos="2947914" algn="l"/>
                <a:tab pos="3895628" algn="l"/>
                <a:tab pos="4843342" algn="l"/>
                <a:tab pos="5789469" algn="l"/>
                <a:tab pos="6735594" algn="l"/>
                <a:tab pos="7680133" algn="l"/>
                <a:tab pos="8626259" algn="l"/>
                <a:tab pos="9570799" algn="l"/>
                <a:tab pos="10516925" algn="l"/>
              </a:tabLst>
            </a:pPr>
            <a:r>
              <a:rPr lang="it-IT" sz="1600" dirty="0">
                <a:latin typeface="Arial" panose="020B0604020202020204" pitchFamily="34" charset="0"/>
                <a:cs typeface="Arial" panose="020B0604020202020204" pitchFamily="34" charset="0"/>
              </a:rPr>
              <a:t>1. Rispetto delle leggi nazionali e degli accordi internazionali </a:t>
            </a:r>
          </a:p>
          <a:p>
            <a:pPr marL="436552" indent="-434964" defTabSz="428615">
              <a:spcBef>
                <a:spcPts val="475"/>
              </a:spcBef>
              <a:buSzPct val="100000"/>
              <a:buFont typeface="Arial" panose="020B0604020202020204" pitchFamily="34" charset="0"/>
              <a:buChar char="•"/>
              <a:tabLst>
                <a:tab pos="436552" algn="l"/>
                <a:tab pos="1054074" algn="l"/>
                <a:tab pos="2001789" algn="l"/>
                <a:tab pos="2947914" algn="l"/>
                <a:tab pos="3895628" algn="l"/>
                <a:tab pos="4843342" algn="l"/>
                <a:tab pos="5789469" algn="l"/>
                <a:tab pos="6735594" algn="l"/>
                <a:tab pos="7680133" algn="l"/>
                <a:tab pos="8626259" algn="l"/>
                <a:tab pos="9570799" algn="l"/>
                <a:tab pos="10516925" algn="l"/>
              </a:tabLst>
            </a:pPr>
            <a:r>
              <a:rPr lang="it-IT" sz="1600" dirty="0">
                <a:latin typeface="Arial" panose="020B0604020202020204" pitchFamily="34" charset="0"/>
                <a:cs typeface="Arial" panose="020B0604020202020204" pitchFamily="34" charset="0"/>
              </a:rPr>
              <a:t>2. Tutela dei diritti dei lavoratori delle condizioni di lavoro </a:t>
            </a:r>
          </a:p>
          <a:p>
            <a:pPr marL="436552" indent="-434964" defTabSz="428615">
              <a:spcBef>
                <a:spcPts val="475"/>
              </a:spcBef>
              <a:buSzPct val="100000"/>
              <a:buFont typeface="Arial" panose="020B0604020202020204" pitchFamily="34" charset="0"/>
              <a:buChar char="•"/>
              <a:tabLst>
                <a:tab pos="436552" algn="l"/>
                <a:tab pos="1054074" algn="l"/>
                <a:tab pos="2001789" algn="l"/>
                <a:tab pos="2947914" algn="l"/>
                <a:tab pos="3895628" algn="l"/>
                <a:tab pos="4843342" algn="l"/>
                <a:tab pos="5789469" algn="l"/>
                <a:tab pos="6735594" algn="l"/>
                <a:tab pos="7680133" algn="l"/>
                <a:tab pos="8626259" algn="l"/>
                <a:tab pos="9570799" algn="l"/>
                <a:tab pos="10516925" algn="l"/>
              </a:tabLst>
            </a:pPr>
            <a:r>
              <a:rPr lang="it-IT" sz="1600" dirty="0">
                <a:latin typeface="Arial" panose="020B0604020202020204" pitchFamily="34" charset="0"/>
                <a:cs typeface="Arial" panose="020B0604020202020204" pitchFamily="34" charset="0"/>
              </a:rPr>
              <a:t>3. Riconoscimento e tutela diritti delle popolazioni indigene </a:t>
            </a:r>
          </a:p>
          <a:p>
            <a:pPr marL="436552" indent="-434964" defTabSz="428615">
              <a:spcBef>
                <a:spcPts val="475"/>
              </a:spcBef>
              <a:buSzPct val="100000"/>
              <a:buFont typeface="Arial" panose="020B0604020202020204" pitchFamily="34" charset="0"/>
              <a:buChar char="•"/>
              <a:tabLst>
                <a:tab pos="436552" algn="l"/>
                <a:tab pos="1054074" algn="l"/>
                <a:tab pos="2001789" algn="l"/>
                <a:tab pos="2947914" algn="l"/>
                <a:tab pos="3895628" algn="l"/>
                <a:tab pos="4843342" algn="l"/>
                <a:tab pos="5789469" algn="l"/>
                <a:tab pos="6735594" algn="l"/>
                <a:tab pos="7680133" algn="l"/>
                <a:tab pos="8626259" algn="l"/>
                <a:tab pos="9570799" algn="l"/>
                <a:tab pos="10516925" algn="l"/>
              </a:tabLst>
            </a:pPr>
            <a:r>
              <a:rPr lang="it-IT" sz="1600" dirty="0">
                <a:latin typeface="Arial" panose="020B0604020202020204" pitchFamily="34" charset="0"/>
                <a:cs typeface="Arial" panose="020B0604020202020204" pitchFamily="34" charset="0"/>
              </a:rPr>
              <a:t>4. Salvaguardia del benessere delle comunità locali </a:t>
            </a:r>
          </a:p>
          <a:p>
            <a:pPr marL="436552" indent="-434964" defTabSz="428615">
              <a:spcBef>
                <a:spcPts val="475"/>
              </a:spcBef>
              <a:buSzPct val="100000"/>
              <a:buFont typeface="Arial" panose="020B0604020202020204" pitchFamily="34" charset="0"/>
              <a:buChar char="•"/>
              <a:tabLst>
                <a:tab pos="436552" algn="l"/>
                <a:tab pos="1054074" algn="l"/>
                <a:tab pos="2001789" algn="l"/>
                <a:tab pos="2947914" algn="l"/>
                <a:tab pos="3895628" algn="l"/>
                <a:tab pos="4843342" algn="l"/>
                <a:tab pos="5789469" algn="l"/>
                <a:tab pos="6735594" algn="l"/>
                <a:tab pos="7680133" algn="l"/>
                <a:tab pos="8626259" algn="l"/>
                <a:tab pos="9570799" algn="l"/>
                <a:tab pos="10516925" algn="l"/>
              </a:tabLst>
            </a:pPr>
            <a:r>
              <a:rPr lang="it-IT" sz="1600" dirty="0">
                <a:latin typeface="Arial" panose="020B0604020202020204" pitchFamily="34" charset="0"/>
                <a:cs typeface="Arial" panose="020B0604020202020204" pitchFamily="34" charset="0"/>
              </a:rPr>
              <a:t>5. </a:t>
            </a:r>
            <a:r>
              <a:rPr lang="it-IT" sz="1600" dirty="0">
                <a:highlight>
                  <a:srgbClr val="FFFF00"/>
                </a:highlight>
                <a:latin typeface="Arial" panose="020B0604020202020204" pitchFamily="34" charset="0"/>
                <a:cs typeface="Arial" panose="020B0604020202020204" pitchFamily="34" charset="0"/>
              </a:rPr>
              <a:t>Uso efficiente dei prodotti e dei servizi da foreste </a:t>
            </a:r>
          </a:p>
          <a:p>
            <a:pPr marL="436552" indent="-434964" defTabSz="428615">
              <a:spcBef>
                <a:spcPts val="475"/>
              </a:spcBef>
              <a:buSzPct val="100000"/>
              <a:buFont typeface="Arial" panose="020B0604020202020204" pitchFamily="34" charset="0"/>
              <a:buChar char="•"/>
              <a:tabLst>
                <a:tab pos="436552" algn="l"/>
                <a:tab pos="1054074" algn="l"/>
                <a:tab pos="2001789" algn="l"/>
                <a:tab pos="2947914" algn="l"/>
                <a:tab pos="3895628" algn="l"/>
                <a:tab pos="4843342" algn="l"/>
                <a:tab pos="5789469" algn="l"/>
                <a:tab pos="6735594" algn="l"/>
                <a:tab pos="7680133" algn="l"/>
                <a:tab pos="8626259" algn="l"/>
                <a:tab pos="9570799" algn="l"/>
                <a:tab pos="10516925" algn="l"/>
              </a:tabLst>
            </a:pPr>
            <a:r>
              <a:rPr lang="it-IT" sz="1600" dirty="0">
                <a:latin typeface="Arial" panose="020B0604020202020204" pitchFamily="34" charset="0"/>
                <a:cs typeface="Arial" panose="020B0604020202020204" pitchFamily="34" charset="0"/>
              </a:rPr>
              <a:t>6. Valori e impatti ambientali: </a:t>
            </a:r>
            <a:r>
              <a:rPr lang="it-IT" sz="1600" dirty="0">
                <a:highlight>
                  <a:srgbClr val="FFFF00"/>
                </a:highlight>
                <a:latin typeface="Arial" panose="020B0604020202020204" pitchFamily="34" charset="0"/>
                <a:cs typeface="Arial" panose="020B0604020202020204" pitchFamily="34" charset="0"/>
              </a:rPr>
              <a:t>conservazione dei servizi </a:t>
            </a:r>
            <a:r>
              <a:rPr lang="it-IT" sz="1600" dirty="0" err="1">
                <a:highlight>
                  <a:srgbClr val="FFFF00"/>
                </a:highlight>
                <a:latin typeface="Arial" panose="020B0604020202020204" pitchFamily="34" charset="0"/>
                <a:cs typeface="Arial" panose="020B0604020202020204" pitchFamily="34" charset="0"/>
              </a:rPr>
              <a:t>ecosistemici</a:t>
            </a:r>
            <a:r>
              <a:rPr lang="it-IT" sz="1600" dirty="0">
                <a:highlight>
                  <a:srgbClr val="FFFF00"/>
                </a:highlight>
                <a:latin typeface="Arial" panose="020B0604020202020204" pitchFamily="34" charset="0"/>
                <a:cs typeface="Arial" panose="020B0604020202020204" pitchFamily="34" charset="0"/>
              </a:rPr>
              <a:t> </a:t>
            </a:r>
          </a:p>
          <a:p>
            <a:pPr marL="436552" indent="-434964" defTabSz="428615">
              <a:spcBef>
                <a:spcPts val="475"/>
              </a:spcBef>
              <a:buSzPct val="100000"/>
              <a:buFont typeface="Arial" panose="020B0604020202020204" pitchFamily="34" charset="0"/>
              <a:buChar char="•"/>
              <a:tabLst>
                <a:tab pos="436552" algn="l"/>
                <a:tab pos="1054074" algn="l"/>
                <a:tab pos="2001789" algn="l"/>
                <a:tab pos="2947914" algn="l"/>
                <a:tab pos="3895628" algn="l"/>
                <a:tab pos="4843342" algn="l"/>
                <a:tab pos="5789469" algn="l"/>
                <a:tab pos="6735594" algn="l"/>
                <a:tab pos="7680133" algn="l"/>
                <a:tab pos="8626259" algn="l"/>
                <a:tab pos="9570799" algn="l"/>
                <a:tab pos="10516925" algn="l"/>
              </a:tabLst>
            </a:pPr>
            <a:r>
              <a:rPr lang="it-IT" sz="1600" dirty="0">
                <a:latin typeface="Arial" panose="020B0604020202020204" pitchFamily="34" charset="0"/>
                <a:cs typeface="Arial" panose="020B0604020202020204" pitchFamily="34" charset="0"/>
              </a:rPr>
              <a:t>7. Attuazione di un piano di gestione forestale </a:t>
            </a:r>
          </a:p>
          <a:p>
            <a:pPr marL="436552" indent="-434964" defTabSz="428615">
              <a:spcBef>
                <a:spcPts val="475"/>
              </a:spcBef>
              <a:buSzPct val="100000"/>
              <a:buFont typeface="Arial" panose="020B0604020202020204" pitchFamily="34" charset="0"/>
              <a:buChar char="•"/>
              <a:tabLst>
                <a:tab pos="436552" algn="l"/>
                <a:tab pos="1054074" algn="l"/>
                <a:tab pos="2001789" algn="l"/>
                <a:tab pos="2947914" algn="l"/>
                <a:tab pos="3895628" algn="l"/>
                <a:tab pos="4843342" algn="l"/>
                <a:tab pos="5789469" algn="l"/>
                <a:tab pos="6735594" algn="l"/>
                <a:tab pos="7680133" algn="l"/>
                <a:tab pos="8626259" algn="l"/>
                <a:tab pos="9570799" algn="l"/>
                <a:tab pos="10516925" algn="l"/>
              </a:tabLst>
            </a:pPr>
            <a:r>
              <a:rPr lang="it-IT" sz="1600" dirty="0">
                <a:latin typeface="Arial" panose="020B0604020202020204" pitchFamily="34" charset="0"/>
                <a:cs typeface="Arial" panose="020B0604020202020204" pitchFamily="34" charset="0"/>
              </a:rPr>
              <a:t>8. Monitoraggio/valutazione della foresta e della gestione forestale </a:t>
            </a:r>
          </a:p>
          <a:p>
            <a:pPr marL="436552" indent="-434964" defTabSz="428615">
              <a:spcBef>
                <a:spcPts val="475"/>
              </a:spcBef>
              <a:buSzPct val="100000"/>
              <a:buFont typeface="Arial" panose="020B0604020202020204" pitchFamily="34" charset="0"/>
              <a:buChar char="•"/>
              <a:tabLst>
                <a:tab pos="436552" algn="l"/>
                <a:tab pos="1054074" algn="l"/>
                <a:tab pos="2001789" algn="l"/>
                <a:tab pos="2947914" algn="l"/>
                <a:tab pos="3895628" algn="l"/>
                <a:tab pos="4843342" algn="l"/>
                <a:tab pos="5789469" algn="l"/>
                <a:tab pos="6735594" algn="l"/>
                <a:tab pos="7680133" algn="l"/>
                <a:tab pos="8626259" algn="l"/>
                <a:tab pos="9570799" algn="l"/>
                <a:tab pos="10516925" algn="l"/>
              </a:tabLst>
            </a:pPr>
            <a:r>
              <a:rPr lang="it-IT" sz="1600" dirty="0">
                <a:latin typeface="Arial" panose="020B0604020202020204" pitchFamily="34" charset="0"/>
                <a:cs typeface="Arial" panose="020B0604020202020204" pitchFamily="34" charset="0"/>
              </a:rPr>
              <a:t>9. Salvaguardia delle foreste di grande valore ambientale </a:t>
            </a:r>
          </a:p>
          <a:p>
            <a:pPr marL="436552" indent="-434964" defTabSz="428615">
              <a:spcBef>
                <a:spcPts val="475"/>
              </a:spcBef>
              <a:buSzPct val="100000"/>
              <a:buFont typeface="Arial" panose="020B0604020202020204" pitchFamily="34" charset="0"/>
              <a:buChar char="•"/>
              <a:tabLst>
                <a:tab pos="436552" algn="l"/>
                <a:tab pos="1054074" algn="l"/>
                <a:tab pos="2001789" algn="l"/>
                <a:tab pos="2947914" algn="l"/>
                <a:tab pos="3895628" algn="l"/>
                <a:tab pos="4843342" algn="l"/>
                <a:tab pos="5789469" algn="l"/>
                <a:tab pos="6735594" algn="l"/>
                <a:tab pos="7680133" algn="l"/>
                <a:tab pos="8626259" algn="l"/>
                <a:tab pos="9570799" algn="l"/>
                <a:tab pos="10516925" algn="l"/>
              </a:tabLst>
            </a:pPr>
            <a:r>
              <a:rPr lang="it-IT" sz="1600" dirty="0">
                <a:latin typeface="Arial" panose="020B0604020202020204" pitchFamily="34" charset="0"/>
                <a:cs typeface="Arial" panose="020B0604020202020204" pitchFamily="34" charset="0"/>
              </a:rPr>
              <a:t>10. Implementazione delle attività di gestione previste </a:t>
            </a:r>
            <a:endParaRPr lang="en-US" altLang="it-IT"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525623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CA8604FA-2307-5D47-AC50-EABA282EB49B}"/>
              </a:ext>
            </a:extLst>
          </p:cNvPr>
          <p:cNvSpPr>
            <a:spLocks noGrp="1"/>
          </p:cNvSpPr>
          <p:nvPr>
            <p:ph type="sldNum" sz="quarter" idx="4"/>
          </p:nvPr>
        </p:nvSpPr>
        <p:spPr/>
        <p:txBody>
          <a:bodyPr/>
          <a:lstStyle/>
          <a:p>
            <a:fld id="{E721C07E-6ECB-1E4D-B61E-6B0583E84734}" type="slidenum">
              <a:rPr lang="it-IT" smtClean="0"/>
              <a:pPr/>
              <a:t>82</a:t>
            </a:fld>
            <a:endParaRPr lang="it-IT" dirty="0"/>
          </a:p>
        </p:txBody>
      </p:sp>
      <p:sp>
        <p:nvSpPr>
          <p:cNvPr id="9" name="Titolo 1">
            <a:extLst>
              <a:ext uri="{FF2B5EF4-FFF2-40B4-BE49-F238E27FC236}">
                <a16:creationId xmlns:a16="http://schemas.microsoft.com/office/drawing/2014/main" id="{20AC2850-F9CE-4AF6-A4F8-ACBE6163D282}"/>
              </a:ext>
            </a:extLst>
          </p:cNvPr>
          <p:cNvSpPr txBox="1">
            <a:spLocks/>
          </p:cNvSpPr>
          <p:nvPr/>
        </p:nvSpPr>
        <p:spPr>
          <a:xfrm>
            <a:off x="1654841" y="315137"/>
            <a:ext cx="6858633" cy="415925"/>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it-IT" sz="2000" b="1" dirty="0">
                <a:solidFill>
                  <a:srgbClr val="83BB26"/>
                </a:solidFill>
                <a:latin typeface="Arial"/>
                <a:cs typeface="Arial"/>
              </a:rPr>
              <a:t>ETICHETTE ECOLOGICHE DI SETTORE: IL LEGNO (2)</a:t>
            </a:r>
          </a:p>
        </p:txBody>
      </p:sp>
      <p:pic>
        <p:nvPicPr>
          <p:cNvPr id="1026" name="Picture 2" descr="come creare effetto lente d'ingrandimento con photoshop">
            <a:extLst>
              <a:ext uri="{FF2B5EF4-FFF2-40B4-BE49-F238E27FC236}">
                <a16:creationId xmlns:a16="http://schemas.microsoft.com/office/drawing/2014/main" id="{6EB9BFB0-0E10-4A39-8E91-5491D6F526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8468" y="947738"/>
            <a:ext cx="909637" cy="90963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9BEA54B0-B0FE-48E4-9991-830D9C5E64DD}"/>
              </a:ext>
            </a:extLst>
          </p:cNvPr>
          <p:cNvPicPr>
            <a:picLocks noChangeAspect="1" noChangeArrowheads="1"/>
          </p:cNvPicPr>
          <p:nvPr/>
        </p:nvPicPr>
        <p:blipFill>
          <a:blip r:embed="rId3" cstate="print"/>
          <a:srcRect/>
          <a:stretch>
            <a:fillRect/>
          </a:stretch>
        </p:blipFill>
        <p:spPr bwMode="auto">
          <a:xfrm>
            <a:off x="477640" y="1109238"/>
            <a:ext cx="1354787" cy="1496274"/>
          </a:xfrm>
          <a:prstGeom prst="rect">
            <a:avLst/>
          </a:prstGeom>
          <a:noFill/>
          <a:ln w="9525">
            <a:noFill/>
            <a:round/>
            <a:headEnd/>
            <a:tailEnd/>
          </a:ln>
          <a:effectLst/>
        </p:spPr>
      </p:pic>
      <p:pic>
        <p:nvPicPr>
          <p:cNvPr id="3" name="Immagine 2">
            <a:extLst>
              <a:ext uri="{FF2B5EF4-FFF2-40B4-BE49-F238E27FC236}">
                <a16:creationId xmlns:a16="http://schemas.microsoft.com/office/drawing/2014/main" id="{00EE26D0-FE18-40FB-B419-97F34A7218A6}"/>
              </a:ext>
            </a:extLst>
          </p:cNvPr>
          <p:cNvPicPr>
            <a:picLocks noChangeAspect="1"/>
          </p:cNvPicPr>
          <p:nvPr/>
        </p:nvPicPr>
        <p:blipFill>
          <a:blip r:embed="rId4"/>
          <a:stretch>
            <a:fillRect/>
          </a:stretch>
        </p:blipFill>
        <p:spPr>
          <a:xfrm>
            <a:off x="1832427" y="1402556"/>
            <a:ext cx="6134185" cy="2655509"/>
          </a:xfrm>
          <a:prstGeom prst="rect">
            <a:avLst/>
          </a:prstGeom>
        </p:spPr>
      </p:pic>
    </p:spTree>
    <p:extLst>
      <p:ext uri="{BB962C8B-B14F-4D97-AF65-F5344CB8AC3E}">
        <p14:creationId xmlns:p14="http://schemas.microsoft.com/office/powerpoint/2010/main" val="401339494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CA8604FA-2307-5D47-AC50-EABA282EB49B}"/>
              </a:ext>
            </a:extLst>
          </p:cNvPr>
          <p:cNvSpPr>
            <a:spLocks noGrp="1"/>
          </p:cNvSpPr>
          <p:nvPr>
            <p:ph type="sldNum" sz="quarter" idx="4"/>
          </p:nvPr>
        </p:nvSpPr>
        <p:spPr/>
        <p:txBody>
          <a:bodyPr/>
          <a:lstStyle/>
          <a:p>
            <a:fld id="{E721C07E-6ECB-1E4D-B61E-6B0583E84734}" type="slidenum">
              <a:rPr lang="it-IT" smtClean="0"/>
              <a:pPr/>
              <a:t>83</a:t>
            </a:fld>
            <a:endParaRPr lang="it-IT" dirty="0"/>
          </a:p>
        </p:txBody>
      </p:sp>
      <p:sp>
        <p:nvSpPr>
          <p:cNvPr id="3" name="Titolo 1">
            <a:extLst>
              <a:ext uri="{FF2B5EF4-FFF2-40B4-BE49-F238E27FC236}">
                <a16:creationId xmlns:a16="http://schemas.microsoft.com/office/drawing/2014/main" id="{60353607-1F5A-4EA6-94F6-D2936B4BA892}"/>
              </a:ext>
            </a:extLst>
          </p:cNvPr>
          <p:cNvSpPr txBox="1">
            <a:spLocks/>
          </p:cNvSpPr>
          <p:nvPr/>
        </p:nvSpPr>
        <p:spPr>
          <a:xfrm>
            <a:off x="956100" y="318583"/>
            <a:ext cx="6994099" cy="415925"/>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it-IT" sz="2000" b="1" dirty="0">
                <a:solidFill>
                  <a:srgbClr val="83BB26"/>
                </a:solidFill>
                <a:latin typeface="Arial"/>
                <a:cs typeface="Arial"/>
              </a:rPr>
              <a:t>REQUISITI AMBIENTALI DI PRODOTTI, SERVIZI E ORGANIZZAZIONI</a:t>
            </a:r>
          </a:p>
        </p:txBody>
      </p:sp>
      <p:sp>
        <p:nvSpPr>
          <p:cNvPr id="4" name="Rectangle 4">
            <a:extLst>
              <a:ext uri="{FF2B5EF4-FFF2-40B4-BE49-F238E27FC236}">
                <a16:creationId xmlns:a16="http://schemas.microsoft.com/office/drawing/2014/main" id="{0E53A46A-13B8-4BBA-BF83-5F051F226A81}"/>
              </a:ext>
            </a:extLst>
          </p:cNvPr>
          <p:cNvSpPr txBox="1">
            <a:spLocks noChangeArrowheads="1"/>
          </p:cNvSpPr>
          <p:nvPr/>
        </p:nvSpPr>
        <p:spPr>
          <a:xfrm>
            <a:off x="609600" y="1830389"/>
            <a:ext cx="4800600" cy="4525963"/>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10000"/>
              </a:lnSpc>
              <a:spcBef>
                <a:spcPts val="0"/>
              </a:spcBef>
              <a:spcAft>
                <a:spcPts val="1600"/>
              </a:spcAft>
              <a:buFont typeface="Wingdings" panose="05000000000000000000" pitchFamily="2" charset="2"/>
              <a:buChar char="ü"/>
            </a:pPr>
            <a:r>
              <a:rPr lang="it-IT" altLang="it-IT" sz="2000" dirty="0">
                <a:latin typeface="Arial" panose="020B0604020202020204" pitchFamily="34" charset="0"/>
                <a:cs typeface="Arial" panose="020B0604020202020204" pitchFamily="34" charset="0"/>
              </a:rPr>
              <a:t>ECO-ETICHETTATURE </a:t>
            </a:r>
          </a:p>
          <a:p>
            <a:pPr>
              <a:lnSpc>
                <a:spcPct val="110000"/>
              </a:lnSpc>
              <a:spcBef>
                <a:spcPts val="0"/>
              </a:spcBef>
              <a:spcAft>
                <a:spcPts val="1600"/>
              </a:spcAft>
              <a:buFont typeface="Wingdings" panose="05000000000000000000" pitchFamily="2" charset="2"/>
              <a:buChar char="ü"/>
            </a:pPr>
            <a:endParaRPr lang="it-IT" altLang="it-IT" sz="2000" dirty="0">
              <a:latin typeface="Arial" panose="020B0604020202020204" pitchFamily="34" charset="0"/>
              <a:cs typeface="Arial" panose="020B0604020202020204" pitchFamily="34" charset="0"/>
            </a:endParaRPr>
          </a:p>
          <a:p>
            <a:pPr>
              <a:lnSpc>
                <a:spcPct val="110000"/>
              </a:lnSpc>
              <a:spcBef>
                <a:spcPts val="0"/>
              </a:spcBef>
              <a:spcAft>
                <a:spcPts val="1600"/>
              </a:spcAft>
              <a:buFont typeface="Wingdings" panose="05000000000000000000" pitchFamily="2" charset="2"/>
              <a:buChar char="ü"/>
            </a:pPr>
            <a:r>
              <a:rPr lang="it-IT" altLang="it-IT" sz="2000" dirty="0">
                <a:solidFill>
                  <a:srgbClr val="C00000"/>
                </a:solidFill>
                <a:latin typeface="Arial" panose="020B0604020202020204" pitchFamily="34" charset="0"/>
                <a:cs typeface="Arial" panose="020B0604020202020204" pitchFamily="34" charset="0"/>
              </a:rPr>
              <a:t>SISTEMI DI GESTIONE</a:t>
            </a:r>
          </a:p>
          <a:p>
            <a:pPr marL="0" indent="0">
              <a:lnSpc>
                <a:spcPct val="110000"/>
              </a:lnSpc>
              <a:spcBef>
                <a:spcPts val="0"/>
              </a:spcBef>
              <a:spcAft>
                <a:spcPts val="1600"/>
              </a:spcAft>
              <a:buNone/>
            </a:pPr>
            <a:r>
              <a:rPr lang="it-IT" altLang="it-IT" sz="1800" dirty="0">
                <a:solidFill>
                  <a:srgbClr val="C00000"/>
                </a:solidFill>
                <a:latin typeface="Arial" panose="020B0604020202020204" pitchFamily="34" charset="0"/>
                <a:cs typeface="Arial" panose="020B0604020202020204" pitchFamily="34" charset="0"/>
              </a:rPr>
              <a:t>Sistemi di gestione ambientale</a:t>
            </a:r>
          </a:p>
          <a:p>
            <a:pPr marL="0" indent="0">
              <a:lnSpc>
                <a:spcPct val="110000"/>
              </a:lnSpc>
              <a:spcBef>
                <a:spcPts val="0"/>
              </a:spcBef>
              <a:spcAft>
                <a:spcPts val="1600"/>
              </a:spcAft>
              <a:buNone/>
            </a:pPr>
            <a:r>
              <a:rPr lang="it-IT" altLang="it-IT" sz="1800" dirty="0">
                <a:solidFill>
                  <a:srgbClr val="C00000"/>
                </a:solidFill>
                <a:latin typeface="Arial" panose="020B0604020202020204" pitchFamily="34" charset="0"/>
                <a:cs typeface="Arial" panose="020B0604020202020204" pitchFamily="34" charset="0"/>
              </a:rPr>
              <a:t>Sistemi di gestione dell’energia (Certificazione Competenze)</a:t>
            </a:r>
            <a:endParaRPr lang="it-IT" altLang="it-IT" sz="1800" dirty="0">
              <a:solidFill>
                <a:srgbClr val="C00000"/>
              </a:solidFill>
            </a:endParaRPr>
          </a:p>
        </p:txBody>
      </p:sp>
      <p:sp>
        <p:nvSpPr>
          <p:cNvPr id="5" name="Segnaposto numero diapositiva 5">
            <a:extLst>
              <a:ext uri="{FF2B5EF4-FFF2-40B4-BE49-F238E27FC236}">
                <a16:creationId xmlns:a16="http://schemas.microsoft.com/office/drawing/2014/main" id="{222B16A1-9543-4971-B5E0-9624AB84F22A}"/>
              </a:ext>
            </a:extLst>
          </p:cNvPr>
          <p:cNvSpPr txBox="1">
            <a:spLocks/>
          </p:cNvSpPr>
          <p:nvPr/>
        </p:nvSpPr>
        <p:spPr>
          <a:xfrm>
            <a:off x="8610600" y="6356350"/>
            <a:ext cx="2743200" cy="365125"/>
          </a:xfrm>
          <a:prstGeom prst="rect">
            <a:avLst/>
          </a:prstGeom>
        </p:spPr>
        <p:txBody>
          <a:bodyPr/>
          <a:ls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99149EEA-4B8B-4829-90C1-9D0B18192A0A}" type="slidenum">
              <a:rPr lang="it-IT" smtClean="0"/>
              <a:pPr>
                <a:defRPr/>
              </a:pPr>
              <a:t>83</a:t>
            </a:fld>
            <a:endParaRPr lang="it-IT"/>
          </a:p>
        </p:txBody>
      </p:sp>
      <p:sp>
        <p:nvSpPr>
          <p:cNvPr id="6" name="CasellaDiTesto 5">
            <a:extLst>
              <a:ext uri="{FF2B5EF4-FFF2-40B4-BE49-F238E27FC236}">
                <a16:creationId xmlns:a16="http://schemas.microsoft.com/office/drawing/2014/main" id="{EF588C47-13F3-49B6-9949-03C2D8E49772}"/>
              </a:ext>
            </a:extLst>
          </p:cNvPr>
          <p:cNvSpPr txBox="1"/>
          <p:nvPr/>
        </p:nvSpPr>
        <p:spPr>
          <a:xfrm>
            <a:off x="5999989" y="1223924"/>
            <a:ext cx="2592288" cy="369332"/>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it-IT" dirty="0">
                <a:latin typeface="Arial" panose="020B0604020202020204" pitchFamily="34" charset="0"/>
                <a:cs typeface="Arial" panose="020B0604020202020204" pitchFamily="34" charset="0"/>
              </a:rPr>
              <a:t>PRODOTTI E SERVIZI</a:t>
            </a:r>
          </a:p>
        </p:txBody>
      </p:sp>
      <p:sp>
        <p:nvSpPr>
          <p:cNvPr id="7" name="CasellaDiTesto 6">
            <a:extLst>
              <a:ext uri="{FF2B5EF4-FFF2-40B4-BE49-F238E27FC236}">
                <a16:creationId xmlns:a16="http://schemas.microsoft.com/office/drawing/2014/main" id="{5919BD2C-7CC7-4EB2-8353-80A1C5760B40}"/>
              </a:ext>
            </a:extLst>
          </p:cNvPr>
          <p:cNvSpPr txBox="1"/>
          <p:nvPr/>
        </p:nvSpPr>
        <p:spPr>
          <a:xfrm>
            <a:off x="6076944" y="2479819"/>
            <a:ext cx="2592288" cy="461665"/>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defPPr>
              <a:defRPr lang="it-IT"/>
            </a:defPPr>
            <a:lvl1pPr>
              <a:defRPr sz="24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it-IT" dirty="0"/>
              <a:t> </a:t>
            </a:r>
            <a:r>
              <a:rPr lang="it-IT" sz="1800" dirty="0">
                <a:latin typeface="Arial" panose="020B0604020202020204" pitchFamily="34" charset="0"/>
                <a:cs typeface="Arial" panose="020B0604020202020204" pitchFamily="34" charset="0"/>
              </a:rPr>
              <a:t>ORGANIZZAZIONI </a:t>
            </a:r>
          </a:p>
        </p:txBody>
      </p:sp>
      <p:cxnSp>
        <p:nvCxnSpPr>
          <p:cNvPr id="10" name="Connettore curvo 9">
            <a:extLst>
              <a:ext uri="{FF2B5EF4-FFF2-40B4-BE49-F238E27FC236}">
                <a16:creationId xmlns:a16="http://schemas.microsoft.com/office/drawing/2014/main" id="{88E2AB90-5F3C-4774-B726-72F9131EE008}"/>
              </a:ext>
            </a:extLst>
          </p:cNvPr>
          <p:cNvCxnSpPr>
            <a:cxnSpLocks/>
          </p:cNvCxnSpPr>
          <p:nvPr/>
        </p:nvCxnSpPr>
        <p:spPr>
          <a:xfrm flipV="1">
            <a:off x="4230689" y="1524196"/>
            <a:ext cx="1655761" cy="647465"/>
          </a:xfrm>
          <a:prstGeom prst="curvedConnector3">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11" name="Connettore curvo 10">
            <a:extLst>
              <a:ext uri="{FF2B5EF4-FFF2-40B4-BE49-F238E27FC236}">
                <a16:creationId xmlns:a16="http://schemas.microsoft.com/office/drawing/2014/main" id="{CCB08331-7A38-4389-9A02-F8C20398A714}"/>
              </a:ext>
            </a:extLst>
          </p:cNvPr>
          <p:cNvCxnSpPr>
            <a:cxnSpLocks/>
          </p:cNvCxnSpPr>
          <p:nvPr/>
        </p:nvCxnSpPr>
        <p:spPr>
          <a:xfrm flipV="1">
            <a:off x="4230689" y="2781470"/>
            <a:ext cx="1778064" cy="571330"/>
          </a:xfrm>
          <a:prstGeom prst="curvedConnector3">
            <a:avLst/>
          </a:prstGeom>
          <a:ln w="28575">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12766461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CA8604FA-2307-5D47-AC50-EABA282EB49B}"/>
              </a:ext>
            </a:extLst>
          </p:cNvPr>
          <p:cNvSpPr>
            <a:spLocks noGrp="1"/>
          </p:cNvSpPr>
          <p:nvPr>
            <p:ph type="sldNum" sz="quarter" idx="4"/>
          </p:nvPr>
        </p:nvSpPr>
        <p:spPr/>
        <p:txBody>
          <a:bodyPr/>
          <a:lstStyle/>
          <a:p>
            <a:fld id="{E721C07E-6ECB-1E4D-B61E-6B0583E84734}" type="slidenum">
              <a:rPr lang="it-IT" smtClean="0"/>
              <a:pPr/>
              <a:t>84</a:t>
            </a:fld>
            <a:endParaRPr lang="it-IT" dirty="0"/>
          </a:p>
        </p:txBody>
      </p:sp>
      <p:sp>
        <p:nvSpPr>
          <p:cNvPr id="3" name="Titolo 1">
            <a:extLst>
              <a:ext uri="{FF2B5EF4-FFF2-40B4-BE49-F238E27FC236}">
                <a16:creationId xmlns:a16="http://schemas.microsoft.com/office/drawing/2014/main" id="{60353607-1F5A-4EA6-94F6-D2936B4BA892}"/>
              </a:ext>
            </a:extLst>
          </p:cNvPr>
          <p:cNvSpPr txBox="1">
            <a:spLocks/>
          </p:cNvSpPr>
          <p:nvPr/>
        </p:nvSpPr>
        <p:spPr>
          <a:xfrm>
            <a:off x="956100" y="318583"/>
            <a:ext cx="6994099" cy="415925"/>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it-IT" sz="2000" b="1" dirty="0">
                <a:solidFill>
                  <a:srgbClr val="83BB26"/>
                </a:solidFill>
                <a:latin typeface="Arial"/>
                <a:cs typeface="Arial"/>
              </a:rPr>
              <a:t>SISTEMI DI GESTIONE AMBIENTALE</a:t>
            </a:r>
          </a:p>
        </p:txBody>
      </p:sp>
      <p:pic>
        <p:nvPicPr>
          <p:cNvPr id="4" name="Immagine 3">
            <a:extLst>
              <a:ext uri="{FF2B5EF4-FFF2-40B4-BE49-F238E27FC236}">
                <a16:creationId xmlns:a16="http://schemas.microsoft.com/office/drawing/2014/main" id="{FF7787BE-3F6F-410B-98E6-3DBE2B53405A}"/>
              </a:ext>
            </a:extLst>
          </p:cNvPr>
          <p:cNvPicPr>
            <a:picLocks noChangeAspect="1"/>
          </p:cNvPicPr>
          <p:nvPr/>
        </p:nvPicPr>
        <p:blipFill>
          <a:blip r:embed="rId2"/>
          <a:stretch>
            <a:fillRect/>
          </a:stretch>
        </p:blipFill>
        <p:spPr>
          <a:xfrm>
            <a:off x="1698103" y="973138"/>
            <a:ext cx="6078229" cy="3743325"/>
          </a:xfrm>
          <a:prstGeom prst="rect">
            <a:avLst/>
          </a:prstGeom>
        </p:spPr>
      </p:pic>
      <p:pic>
        <p:nvPicPr>
          <p:cNvPr id="5" name="Immagine 4">
            <a:extLst>
              <a:ext uri="{FF2B5EF4-FFF2-40B4-BE49-F238E27FC236}">
                <a16:creationId xmlns:a16="http://schemas.microsoft.com/office/drawing/2014/main" id="{B63F65A8-C662-40E7-B166-1A4946E71F1C}"/>
              </a:ext>
            </a:extLst>
          </p:cNvPr>
          <p:cNvPicPr>
            <a:picLocks noChangeAspect="1"/>
          </p:cNvPicPr>
          <p:nvPr/>
        </p:nvPicPr>
        <p:blipFill>
          <a:blip r:embed="rId3"/>
          <a:stretch>
            <a:fillRect/>
          </a:stretch>
        </p:blipFill>
        <p:spPr>
          <a:xfrm>
            <a:off x="7690712" y="885785"/>
            <a:ext cx="908383" cy="914479"/>
          </a:xfrm>
          <a:prstGeom prst="rect">
            <a:avLst/>
          </a:prstGeom>
        </p:spPr>
      </p:pic>
    </p:spTree>
    <p:extLst>
      <p:ext uri="{BB962C8B-B14F-4D97-AF65-F5344CB8AC3E}">
        <p14:creationId xmlns:p14="http://schemas.microsoft.com/office/powerpoint/2010/main" val="230382876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CA8604FA-2307-5D47-AC50-EABA282EB49B}"/>
              </a:ext>
            </a:extLst>
          </p:cNvPr>
          <p:cNvSpPr>
            <a:spLocks noGrp="1"/>
          </p:cNvSpPr>
          <p:nvPr>
            <p:ph type="sldNum" sz="quarter" idx="4"/>
          </p:nvPr>
        </p:nvSpPr>
        <p:spPr/>
        <p:txBody>
          <a:bodyPr/>
          <a:lstStyle/>
          <a:p>
            <a:fld id="{E721C07E-6ECB-1E4D-B61E-6B0583E84734}" type="slidenum">
              <a:rPr lang="it-IT" smtClean="0"/>
              <a:pPr/>
              <a:t>85</a:t>
            </a:fld>
            <a:endParaRPr lang="it-IT" dirty="0"/>
          </a:p>
        </p:txBody>
      </p:sp>
      <p:sp>
        <p:nvSpPr>
          <p:cNvPr id="3" name="Titolo 1">
            <a:extLst>
              <a:ext uri="{FF2B5EF4-FFF2-40B4-BE49-F238E27FC236}">
                <a16:creationId xmlns:a16="http://schemas.microsoft.com/office/drawing/2014/main" id="{60353607-1F5A-4EA6-94F6-D2936B4BA892}"/>
              </a:ext>
            </a:extLst>
          </p:cNvPr>
          <p:cNvSpPr txBox="1">
            <a:spLocks/>
          </p:cNvSpPr>
          <p:nvPr/>
        </p:nvSpPr>
        <p:spPr>
          <a:xfrm>
            <a:off x="956100" y="318583"/>
            <a:ext cx="7557374" cy="415925"/>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it-IT" sz="2000" b="1" dirty="0">
                <a:solidFill>
                  <a:srgbClr val="83BB26"/>
                </a:solidFill>
                <a:latin typeface="Arial"/>
                <a:cs typeface="Arial"/>
              </a:rPr>
              <a:t>LO SCHEMA DI GESTIONE DELL’ENERGIA: ISO 50001 (1)</a:t>
            </a:r>
          </a:p>
        </p:txBody>
      </p:sp>
      <p:pic>
        <p:nvPicPr>
          <p:cNvPr id="6" name="Immagine 5">
            <a:extLst>
              <a:ext uri="{FF2B5EF4-FFF2-40B4-BE49-F238E27FC236}">
                <a16:creationId xmlns:a16="http://schemas.microsoft.com/office/drawing/2014/main" id="{68CD4EEE-9C58-4861-A369-ADC7040A85F5}"/>
              </a:ext>
            </a:extLst>
          </p:cNvPr>
          <p:cNvPicPr>
            <a:picLocks noChangeAspect="1"/>
          </p:cNvPicPr>
          <p:nvPr/>
        </p:nvPicPr>
        <p:blipFill>
          <a:blip r:embed="rId2"/>
          <a:stretch>
            <a:fillRect/>
          </a:stretch>
        </p:blipFill>
        <p:spPr>
          <a:xfrm>
            <a:off x="7924731" y="945148"/>
            <a:ext cx="908383" cy="914479"/>
          </a:xfrm>
          <a:prstGeom prst="rect">
            <a:avLst/>
          </a:prstGeom>
        </p:spPr>
      </p:pic>
      <p:pic>
        <p:nvPicPr>
          <p:cNvPr id="5" name="Immagine 4">
            <a:extLst>
              <a:ext uri="{FF2B5EF4-FFF2-40B4-BE49-F238E27FC236}">
                <a16:creationId xmlns:a16="http://schemas.microsoft.com/office/drawing/2014/main" id="{6D68E372-8A74-4050-B550-9A7D31E6BCAA}"/>
              </a:ext>
            </a:extLst>
          </p:cNvPr>
          <p:cNvPicPr>
            <a:picLocks noChangeAspect="1"/>
          </p:cNvPicPr>
          <p:nvPr/>
        </p:nvPicPr>
        <p:blipFill>
          <a:blip r:embed="rId3"/>
          <a:stretch>
            <a:fillRect/>
          </a:stretch>
        </p:blipFill>
        <p:spPr>
          <a:xfrm>
            <a:off x="271532" y="1280050"/>
            <a:ext cx="1155178" cy="1159154"/>
          </a:xfrm>
          <a:prstGeom prst="rect">
            <a:avLst/>
          </a:prstGeom>
        </p:spPr>
      </p:pic>
      <p:sp>
        <p:nvSpPr>
          <p:cNvPr id="7" name="CasellaDiTesto 6">
            <a:extLst>
              <a:ext uri="{FF2B5EF4-FFF2-40B4-BE49-F238E27FC236}">
                <a16:creationId xmlns:a16="http://schemas.microsoft.com/office/drawing/2014/main" id="{A0DD7FC6-DBB4-422C-83B9-75E1AC1A2436}"/>
              </a:ext>
            </a:extLst>
          </p:cNvPr>
          <p:cNvSpPr txBox="1"/>
          <p:nvPr/>
        </p:nvSpPr>
        <p:spPr>
          <a:xfrm>
            <a:off x="1437865" y="961956"/>
            <a:ext cx="6806505" cy="3539430"/>
          </a:xfrm>
          <a:prstGeom prst="rect">
            <a:avLst/>
          </a:prstGeom>
          <a:noFill/>
        </p:spPr>
        <p:txBody>
          <a:bodyPr wrap="square" rtlCol="0">
            <a:spAutoFit/>
          </a:bodyPr>
          <a:lstStyle/>
          <a:p>
            <a:pPr marL="342900" indent="-342900">
              <a:buFont typeface="+mj-lt"/>
              <a:buAutoNum type="arabicPeriod"/>
            </a:pPr>
            <a:r>
              <a:rPr lang="it-IT" sz="1400" dirty="0">
                <a:latin typeface="Arial" panose="020B0604020202020204" pitchFamily="34" charset="0"/>
                <a:cs typeface="Arial" panose="020B0604020202020204" pitchFamily="34" charset="0"/>
              </a:rPr>
              <a:t>La norma di certificazione UNI CEI EN ISO 50001 riguarda il Sistema di Gestione dell’Energia (SGE) di un’organizzazione pubblica o privata che intenda adottare strategie di gestione che portino un aumento dell’efficienza nell’uso dell’energia e il progressivo </a:t>
            </a:r>
            <a:r>
              <a:rPr lang="it-IT" sz="1400" b="1" dirty="0">
                <a:latin typeface="Arial" panose="020B0604020202020204" pitchFamily="34" charset="0"/>
                <a:cs typeface="Arial" panose="020B0604020202020204" pitchFamily="34" charset="0"/>
              </a:rPr>
              <a:t>miglioramento delle prestazioni energetiche</a:t>
            </a:r>
            <a:r>
              <a:rPr lang="it-IT" sz="1400" dirty="0">
                <a:latin typeface="Arial" panose="020B0604020202020204" pitchFamily="34" charset="0"/>
                <a:cs typeface="Arial" panose="020B0604020202020204" pitchFamily="34" charset="0"/>
              </a:rPr>
              <a:t>.</a:t>
            </a:r>
          </a:p>
          <a:p>
            <a:pPr marL="342900" indent="-342900">
              <a:buFont typeface="+mj-lt"/>
              <a:buAutoNum type="arabicPeriod"/>
            </a:pPr>
            <a:endParaRPr lang="it-IT" sz="1400" dirty="0">
              <a:latin typeface="Arial" panose="020B0604020202020204" pitchFamily="34" charset="0"/>
              <a:cs typeface="Arial" panose="020B0604020202020204" pitchFamily="34" charset="0"/>
            </a:endParaRPr>
          </a:p>
          <a:p>
            <a:pPr marL="342900" indent="-342900">
              <a:buFont typeface="+mj-lt"/>
              <a:buAutoNum type="arabicPeriod"/>
            </a:pPr>
            <a:r>
              <a:rPr lang="it-IT" sz="1400" dirty="0">
                <a:latin typeface="Arial" panose="020B0604020202020204" pitchFamily="34" charset="0"/>
                <a:cs typeface="Arial" panose="020B0604020202020204" pitchFamily="34" charset="0"/>
              </a:rPr>
              <a:t>L’implementazione di un SGE da parte di imprese e istituzioni implica un’analisi che individui gli obiettivi da raggiungere e l’attuazione delle procedure idonee ad avviare il sistema di gestione, monitorare e registrare le attività, verificare il continuo miglioramento della prestazione energetica. Il processo di implementazione si svolge in 4 fasi Plan-Do-Check-Act: </a:t>
            </a:r>
            <a:r>
              <a:rPr lang="it-IT" sz="1400" b="1" dirty="0">
                <a:latin typeface="Arial" panose="020B0604020202020204" pitchFamily="34" charset="0"/>
                <a:cs typeface="Arial" panose="020B0604020202020204" pitchFamily="34" charset="0"/>
              </a:rPr>
              <a:t>pianificazione, esecuzione, controllo dei risultati, miglioramento</a:t>
            </a:r>
            <a:r>
              <a:rPr lang="it-IT" sz="1400" dirty="0">
                <a:latin typeface="Arial" panose="020B0604020202020204" pitchFamily="34" charset="0"/>
                <a:cs typeface="Arial" panose="020B0604020202020204" pitchFamily="34" charset="0"/>
              </a:rPr>
              <a:t>. </a:t>
            </a:r>
          </a:p>
          <a:p>
            <a:pPr marL="342900" indent="-342900">
              <a:buFont typeface="+mj-lt"/>
              <a:buAutoNum type="arabicPeriod"/>
            </a:pPr>
            <a:endParaRPr lang="it-IT" sz="1400" dirty="0">
              <a:latin typeface="Arial" panose="020B0604020202020204" pitchFamily="34" charset="0"/>
              <a:cs typeface="Arial" panose="020B0604020202020204" pitchFamily="34" charset="0"/>
            </a:endParaRPr>
          </a:p>
          <a:p>
            <a:pPr marL="342900" indent="-342900">
              <a:buFont typeface="+mj-lt"/>
              <a:buAutoNum type="arabicPeriod"/>
            </a:pPr>
            <a:r>
              <a:rPr lang="it-IT" sz="1400" dirty="0">
                <a:latin typeface="Arial" panose="020B0604020202020204" pitchFamily="34" charset="0"/>
                <a:cs typeface="Arial" panose="020B0604020202020204" pitchFamily="34" charset="0"/>
              </a:rPr>
              <a:t>Gli obiettivi sono: </a:t>
            </a:r>
            <a:r>
              <a:rPr lang="it-IT" sz="1400" b="1" dirty="0">
                <a:latin typeface="Arial" panose="020B0604020202020204" pitchFamily="34" charset="0"/>
                <a:cs typeface="Arial" panose="020B0604020202020204" pitchFamily="34" charset="0"/>
              </a:rPr>
              <a:t>efficienza energetica, consumo, uso dell’energia</a:t>
            </a:r>
          </a:p>
          <a:p>
            <a:pPr marL="342900" indent="-342900">
              <a:buFont typeface="+mj-lt"/>
              <a:buAutoNum type="arabicPeriod"/>
            </a:pPr>
            <a:endParaRPr lang="it-IT" sz="1400" dirty="0">
              <a:latin typeface="Arial" panose="020B0604020202020204" pitchFamily="34" charset="0"/>
              <a:cs typeface="Arial" panose="020B0604020202020204" pitchFamily="34" charset="0"/>
            </a:endParaRPr>
          </a:p>
          <a:p>
            <a:pPr marL="342900" indent="-342900">
              <a:buFont typeface="+mj-lt"/>
              <a:buAutoNum type="arabicPeriod"/>
            </a:pPr>
            <a:endParaRPr lang="it-IT"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672812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CA8604FA-2307-5D47-AC50-EABA282EB49B}"/>
              </a:ext>
            </a:extLst>
          </p:cNvPr>
          <p:cNvSpPr>
            <a:spLocks noGrp="1"/>
          </p:cNvSpPr>
          <p:nvPr>
            <p:ph type="sldNum" sz="quarter" idx="4"/>
          </p:nvPr>
        </p:nvSpPr>
        <p:spPr/>
        <p:txBody>
          <a:bodyPr/>
          <a:lstStyle/>
          <a:p>
            <a:fld id="{E721C07E-6ECB-1E4D-B61E-6B0583E84734}" type="slidenum">
              <a:rPr lang="it-IT" smtClean="0"/>
              <a:pPr/>
              <a:t>86</a:t>
            </a:fld>
            <a:endParaRPr lang="it-IT" dirty="0"/>
          </a:p>
        </p:txBody>
      </p:sp>
      <p:sp>
        <p:nvSpPr>
          <p:cNvPr id="3" name="Titolo 1">
            <a:extLst>
              <a:ext uri="{FF2B5EF4-FFF2-40B4-BE49-F238E27FC236}">
                <a16:creationId xmlns:a16="http://schemas.microsoft.com/office/drawing/2014/main" id="{60353607-1F5A-4EA6-94F6-D2936B4BA892}"/>
              </a:ext>
            </a:extLst>
          </p:cNvPr>
          <p:cNvSpPr txBox="1">
            <a:spLocks/>
          </p:cNvSpPr>
          <p:nvPr/>
        </p:nvSpPr>
        <p:spPr>
          <a:xfrm>
            <a:off x="956100" y="318583"/>
            <a:ext cx="7787850" cy="415925"/>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it-IT" sz="2000" b="1" dirty="0">
                <a:solidFill>
                  <a:srgbClr val="83BB26"/>
                </a:solidFill>
                <a:latin typeface="Arial"/>
                <a:cs typeface="Arial"/>
              </a:rPr>
              <a:t>LO SCHEMA DI GESTIONE DELL’ENERGIA: ISO 50001 (2)</a:t>
            </a:r>
          </a:p>
        </p:txBody>
      </p:sp>
      <p:pic>
        <p:nvPicPr>
          <p:cNvPr id="6" name="Immagine 5">
            <a:extLst>
              <a:ext uri="{FF2B5EF4-FFF2-40B4-BE49-F238E27FC236}">
                <a16:creationId xmlns:a16="http://schemas.microsoft.com/office/drawing/2014/main" id="{68CD4EEE-9C58-4861-A369-ADC7040A85F5}"/>
              </a:ext>
            </a:extLst>
          </p:cNvPr>
          <p:cNvPicPr>
            <a:picLocks noChangeAspect="1"/>
          </p:cNvPicPr>
          <p:nvPr/>
        </p:nvPicPr>
        <p:blipFill>
          <a:blip r:embed="rId2"/>
          <a:stretch>
            <a:fillRect/>
          </a:stretch>
        </p:blipFill>
        <p:spPr>
          <a:xfrm>
            <a:off x="7924731" y="945148"/>
            <a:ext cx="908383" cy="914479"/>
          </a:xfrm>
          <a:prstGeom prst="rect">
            <a:avLst/>
          </a:prstGeom>
        </p:spPr>
      </p:pic>
      <p:pic>
        <p:nvPicPr>
          <p:cNvPr id="5" name="Immagine 4">
            <a:extLst>
              <a:ext uri="{FF2B5EF4-FFF2-40B4-BE49-F238E27FC236}">
                <a16:creationId xmlns:a16="http://schemas.microsoft.com/office/drawing/2014/main" id="{6D68E372-8A74-4050-B550-9A7D31E6BCAA}"/>
              </a:ext>
            </a:extLst>
          </p:cNvPr>
          <p:cNvPicPr>
            <a:picLocks noChangeAspect="1"/>
          </p:cNvPicPr>
          <p:nvPr/>
        </p:nvPicPr>
        <p:blipFill>
          <a:blip r:embed="rId3"/>
          <a:stretch>
            <a:fillRect/>
          </a:stretch>
        </p:blipFill>
        <p:spPr>
          <a:xfrm>
            <a:off x="740297" y="1859627"/>
            <a:ext cx="1155178" cy="1159154"/>
          </a:xfrm>
          <a:prstGeom prst="rect">
            <a:avLst/>
          </a:prstGeom>
        </p:spPr>
      </p:pic>
      <p:pic>
        <p:nvPicPr>
          <p:cNvPr id="4" name="Immagine 3">
            <a:extLst>
              <a:ext uri="{FF2B5EF4-FFF2-40B4-BE49-F238E27FC236}">
                <a16:creationId xmlns:a16="http://schemas.microsoft.com/office/drawing/2014/main" id="{264B0850-C155-4825-8EA3-99F65A182FD4}"/>
              </a:ext>
            </a:extLst>
          </p:cNvPr>
          <p:cNvPicPr>
            <a:picLocks noChangeAspect="1"/>
          </p:cNvPicPr>
          <p:nvPr/>
        </p:nvPicPr>
        <p:blipFill>
          <a:blip r:embed="rId4"/>
          <a:stretch>
            <a:fillRect/>
          </a:stretch>
        </p:blipFill>
        <p:spPr>
          <a:xfrm>
            <a:off x="1895475" y="952913"/>
            <a:ext cx="5742430" cy="3237673"/>
          </a:xfrm>
          <a:prstGeom prst="rect">
            <a:avLst/>
          </a:prstGeom>
        </p:spPr>
      </p:pic>
    </p:spTree>
    <p:extLst>
      <p:ext uri="{BB962C8B-B14F-4D97-AF65-F5344CB8AC3E}">
        <p14:creationId xmlns:p14="http://schemas.microsoft.com/office/powerpoint/2010/main" val="103990956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CA8604FA-2307-5D47-AC50-EABA282EB49B}"/>
              </a:ext>
            </a:extLst>
          </p:cNvPr>
          <p:cNvSpPr>
            <a:spLocks noGrp="1"/>
          </p:cNvSpPr>
          <p:nvPr>
            <p:ph type="sldNum" sz="quarter" idx="4"/>
          </p:nvPr>
        </p:nvSpPr>
        <p:spPr/>
        <p:txBody>
          <a:bodyPr/>
          <a:lstStyle/>
          <a:p>
            <a:fld id="{E721C07E-6ECB-1E4D-B61E-6B0583E84734}" type="slidenum">
              <a:rPr lang="it-IT" smtClean="0"/>
              <a:pPr/>
              <a:t>87</a:t>
            </a:fld>
            <a:endParaRPr lang="it-IT" dirty="0"/>
          </a:p>
        </p:txBody>
      </p:sp>
      <p:sp>
        <p:nvSpPr>
          <p:cNvPr id="3" name="Titolo 1">
            <a:extLst>
              <a:ext uri="{FF2B5EF4-FFF2-40B4-BE49-F238E27FC236}">
                <a16:creationId xmlns:a16="http://schemas.microsoft.com/office/drawing/2014/main" id="{60353607-1F5A-4EA6-94F6-D2936B4BA892}"/>
              </a:ext>
            </a:extLst>
          </p:cNvPr>
          <p:cNvSpPr txBox="1">
            <a:spLocks/>
          </p:cNvSpPr>
          <p:nvPr/>
        </p:nvSpPr>
        <p:spPr>
          <a:xfrm>
            <a:off x="956100" y="318583"/>
            <a:ext cx="6994099" cy="415925"/>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it-IT" sz="2000" b="1" dirty="0">
                <a:solidFill>
                  <a:srgbClr val="83BB26"/>
                </a:solidFill>
                <a:latin typeface="Arial"/>
                <a:cs typeface="Arial"/>
              </a:rPr>
              <a:t>LA CERTIFICAZIONE DELLE COMPETENZE: EGE</a:t>
            </a:r>
          </a:p>
        </p:txBody>
      </p:sp>
      <p:pic>
        <p:nvPicPr>
          <p:cNvPr id="6" name="Immagine 5">
            <a:extLst>
              <a:ext uri="{FF2B5EF4-FFF2-40B4-BE49-F238E27FC236}">
                <a16:creationId xmlns:a16="http://schemas.microsoft.com/office/drawing/2014/main" id="{68CD4EEE-9C58-4861-A369-ADC7040A85F5}"/>
              </a:ext>
            </a:extLst>
          </p:cNvPr>
          <p:cNvPicPr>
            <a:picLocks noChangeAspect="1"/>
          </p:cNvPicPr>
          <p:nvPr/>
        </p:nvPicPr>
        <p:blipFill>
          <a:blip r:embed="rId2"/>
          <a:stretch>
            <a:fillRect/>
          </a:stretch>
        </p:blipFill>
        <p:spPr>
          <a:xfrm>
            <a:off x="7924731" y="945148"/>
            <a:ext cx="908383" cy="914479"/>
          </a:xfrm>
          <a:prstGeom prst="rect">
            <a:avLst/>
          </a:prstGeom>
        </p:spPr>
      </p:pic>
      <p:sp>
        <p:nvSpPr>
          <p:cNvPr id="7" name="CasellaDiTesto 6">
            <a:extLst>
              <a:ext uri="{FF2B5EF4-FFF2-40B4-BE49-F238E27FC236}">
                <a16:creationId xmlns:a16="http://schemas.microsoft.com/office/drawing/2014/main" id="{A0DD7FC6-DBB4-422C-83B9-75E1AC1A2436}"/>
              </a:ext>
            </a:extLst>
          </p:cNvPr>
          <p:cNvSpPr txBox="1"/>
          <p:nvPr/>
        </p:nvSpPr>
        <p:spPr>
          <a:xfrm>
            <a:off x="1049896" y="973654"/>
            <a:ext cx="6806505" cy="3539430"/>
          </a:xfrm>
          <a:prstGeom prst="rect">
            <a:avLst/>
          </a:prstGeom>
          <a:noFill/>
        </p:spPr>
        <p:txBody>
          <a:bodyPr wrap="square" rtlCol="0">
            <a:spAutoFit/>
          </a:bodyPr>
          <a:lstStyle/>
          <a:p>
            <a:pPr marL="342900" indent="-342900">
              <a:buFont typeface="+mj-lt"/>
              <a:buAutoNum type="arabicPeriod"/>
            </a:pPr>
            <a:r>
              <a:rPr lang="it-IT" sz="1400" dirty="0">
                <a:latin typeface="Arial" panose="020B0604020202020204" pitchFamily="34" charset="0"/>
                <a:cs typeface="Arial" panose="020B0604020202020204" pitchFamily="34" charset="0"/>
              </a:rPr>
              <a:t>Un </a:t>
            </a:r>
            <a:r>
              <a:rPr lang="it-IT" sz="1400" b="1" dirty="0">
                <a:solidFill>
                  <a:srgbClr val="C00000"/>
                </a:solidFill>
                <a:latin typeface="Arial" panose="020B0604020202020204" pitchFamily="34" charset="0"/>
                <a:cs typeface="Arial" panose="020B0604020202020204" pitchFamily="34" charset="0"/>
              </a:rPr>
              <a:t>Esperto in Gestione dell'energia (EGE) </a:t>
            </a:r>
            <a:r>
              <a:rPr lang="it-IT" sz="1400" dirty="0">
                <a:latin typeface="Arial" panose="020B0604020202020204" pitchFamily="34" charset="0"/>
                <a:cs typeface="Arial" panose="020B0604020202020204" pitchFamily="34" charset="0"/>
              </a:rPr>
              <a:t>è un soggetto che ha le conoscenze, l'esperienza e la capacità necessarie per </a:t>
            </a:r>
            <a:r>
              <a:rPr lang="it-IT" sz="1400" dirty="0">
                <a:solidFill>
                  <a:srgbClr val="C00000"/>
                </a:solidFill>
                <a:latin typeface="Arial" panose="020B0604020202020204" pitchFamily="34" charset="0"/>
                <a:cs typeface="Arial" panose="020B0604020202020204" pitchFamily="34" charset="0"/>
              </a:rPr>
              <a:t>gestire l'uso dell'energia </a:t>
            </a:r>
            <a:r>
              <a:rPr lang="it-IT" sz="1400" dirty="0">
                <a:latin typeface="Arial" panose="020B0604020202020204" pitchFamily="34" charset="0"/>
                <a:cs typeface="Arial" panose="020B0604020202020204" pitchFamily="34" charset="0"/>
              </a:rPr>
              <a:t>in modo efficiente (</a:t>
            </a:r>
            <a:r>
              <a:rPr lang="it-IT" sz="1400" dirty="0" err="1">
                <a:latin typeface="Arial" panose="020B0604020202020204" pitchFamily="34" charset="0"/>
                <a:cs typeface="Arial" panose="020B0604020202020204" pitchFamily="34" charset="0"/>
              </a:rPr>
              <a:t>D.Lgs.</a:t>
            </a:r>
            <a:r>
              <a:rPr lang="it-IT" sz="1400" dirty="0">
                <a:latin typeface="Arial" panose="020B0604020202020204" pitchFamily="34" charset="0"/>
                <a:cs typeface="Arial" panose="020B0604020202020204" pitchFamily="34" charset="0"/>
              </a:rPr>
              <a:t> 115/08)</a:t>
            </a:r>
          </a:p>
          <a:p>
            <a:pPr marL="342900" indent="-342900">
              <a:buFont typeface="+mj-lt"/>
              <a:buAutoNum type="arabicPeriod"/>
            </a:pPr>
            <a:endParaRPr lang="it-IT" sz="1400" dirty="0">
              <a:latin typeface="Arial" panose="020B0604020202020204" pitchFamily="34" charset="0"/>
              <a:cs typeface="Arial" panose="020B0604020202020204" pitchFamily="34" charset="0"/>
            </a:endParaRPr>
          </a:p>
          <a:p>
            <a:pPr marL="342900" indent="-342900">
              <a:buFont typeface="+mj-lt"/>
              <a:buAutoNum type="arabicPeriod"/>
            </a:pPr>
            <a:r>
              <a:rPr lang="it-IT" sz="1400" dirty="0">
                <a:latin typeface="Arial" panose="020B0604020202020204" pitchFamily="34" charset="0"/>
                <a:cs typeface="Arial" panose="020B0604020202020204" pitchFamily="34" charset="0"/>
              </a:rPr>
              <a:t>Sul piano legislativo si segnala che il </a:t>
            </a:r>
            <a:r>
              <a:rPr lang="it-IT" sz="1400" dirty="0" err="1">
                <a:solidFill>
                  <a:srgbClr val="FF0000"/>
                </a:solidFill>
                <a:latin typeface="Arial" panose="020B0604020202020204" pitchFamily="34" charset="0"/>
                <a:cs typeface="Arial" panose="020B0604020202020204" pitchFamily="34" charset="0"/>
              </a:rPr>
              <a:t>D.Lgs.</a:t>
            </a:r>
            <a:r>
              <a:rPr lang="it-IT" sz="1400" dirty="0">
                <a:solidFill>
                  <a:srgbClr val="FF0000"/>
                </a:solidFill>
                <a:latin typeface="Arial" panose="020B0604020202020204" pitchFamily="34" charset="0"/>
                <a:cs typeface="Arial" panose="020B0604020202020204" pitchFamily="34" charset="0"/>
              </a:rPr>
              <a:t> 102/14 </a:t>
            </a:r>
            <a:r>
              <a:rPr lang="it-IT" sz="1400" dirty="0">
                <a:latin typeface="Arial" panose="020B0604020202020204" pitchFamily="34" charset="0"/>
                <a:cs typeface="Arial" panose="020B0604020202020204" pitchFamily="34" charset="0"/>
              </a:rPr>
              <a:t>ha stabilito (articolo 8) che gli </a:t>
            </a:r>
            <a:r>
              <a:rPr lang="it-IT" sz="1400" dirty="0">
                <a:solidFill>
                  <a:srgbClr val="C00000"/>
                </a:solidFill>
                <a:latin typeface="Arial" panose="020B0604020202020204" pitchFamily="34" charset="0"/>
                <a:cs typeface="Arial" panose="020B0604020202020204" pitchFamily="34" charset="0"/>
              </a:rPr>
              <a:t>EGE</a:t>
            </a:r>
            <a:r>
              <a:rPr lang="it-IT" sz="1400" dirty="0">
                <a:latin typeface="Arial" panose="020B0604020202020204" pitchFamily="34" charset="0"/>
                <a:cs typeface="Arial" panose="020B0604020202020204" pitchFamily="34" charset="0"/>
              </a:rPr>
              <a:t> sono tra i </a:t>
            </a:r>
            <a:r>
              <a:rPr lang="it-IT" sz="1400" dirty="0">
                <a:solidFill>
                  <a:srgbClr val="C00000"/>
                </a:solidFill>
                <a:latin typeface="Arial" panose="020B0604020202020204" pitchFamily="34" charset="0"/>
                <a:cs typeface="Arial" panose="020B0604020202020204" pitchFamily="34" charset="0"/>
              </a:rPr>
              <a:t>soggetti titolati a condurre diagnosi energetiche presso le grandi imprese e le imprese energivore</a:t>
            </a:r>
            <a:r>
              <a:rPr lang="it-IT" sz="1400" dirty="0">
                <a:latin typeface="Arial" panose="020B0604020202020204" pitchFamily="34" charset="0"/>
                <a:cs typeface="Arial" panose="020B0604020202020204" pitchFamily="34" charset="0"/>
              </a:rPr>
              <a:t>; dal 19 luglio 2016 gli EGE che intendono condurre tali diagnosi devono essere certificati da parte terza accreditata. </a:t>
            </a:r>
          </a:p>
          <a:p>
            <a:pPr marL="342900" indent="-342900">
              <a:buFont typeface="+mj-lt"/>
              <a:buAutoNum type="arabicPeriod"/>
            </a:pPr>
            <a:endParaRPr lang="it-IT" sz="1400" dirty="0">
              <a:latin typeface="Arial" panose="020B0604020202020204" pitchFamily="34" charset="0"/>
              <a:cs typeface="Arial" panose="020B0604020202020204" pitchFamily="34" charset="0"/>
            </a:endParaRPr>
          </a:p>
          <a:p>
            <a:pPr marL="342900" indent="-342900">
              <a:buFont typeface="+mj-lt"/>
              <a:buAutoNum type="arabicPeriod"/>
            </a:pPr>
            <a:r>
              <a:rPr lang="it-IT" sz="1400" dirty="0">
                <a:latin typeface="Arial" panose="020B0604020202020204" pitchFamily="34" charset="0"/>
                <a:cs typeface="Arial" panose="020B0604020202020204" pitchFamily="34" charset="0"/>
              </a:rPr>
              <a:t>Appare utile sottolineare che la </a:t>
            </a:r>
            <a:r>
              <a:rPr lang="it-IT" sz="1400" dirty="0">
                <a:solidFill>
                  <a:srgbClr val="C00000"/>
                </a:solidFill>
                <a:latin typeface="Arial" panose="020B0604020202020204" pitchFamily="34" charset="0"/>
                <a:cs typeface="Arial" panose="020B0604020202020204" pitchFamily="34" charset="0"/>
              </a:rPr>
              <a:t>certificazione di parte terza </a:t>
            </a:r>
            <a:r>
              <a:rPr lang="it-IT" sz="1400" dirty="0">
                <a:latin typeface="Arial" panose="020B0604020202020204" pitchFamily="34" charset="0"/>
                <a:cs typeface="Arial" panose="020B0604020202020204" pitchFamily="34" charset="0"/>
              </a:rPr>
              <a:t>non è collegata alla sola partecipazione ad uno specifico corso di formazione (che può comunque risultare utile ai fini della propria qualificazione professionale), bensì alla combinazione di titoli ed esperienza maturata negli ambiti previsti dalla normativa </a:t>
            </a:r>
            <a:r>
              <a:rPr lang="it-IT" sz="1400" dirty="0">
                <a:solidFill>
                  <a:srgbClr val="C00000"/>
                </a:solidFill>
                <a:latin typeface="Arial" panose="020B0604020202020204" pitchFamily="34" charset="0"/>
                <a:cs typeface="Arial" panose="020B0604020202020204" pitchFamily="34" charset="0"/>
              </a:rPr>
              <a:t>(UNI CEI 11339 </a:t>
            </a:r>
            <a:r>
              <a:rPr lang="it-IT" sz="1400" dirty="0">
                <a:latin typeface="Arial" panose="020B0604020202020204" pitchFamily="34" charset="0"/>
                <a:cs typeface="Arial" panose="020B0604020202020204" pitchFamily="34" charset="0"/>
              </a:rPr>
              <a:t>e schema di certificazione </a:t>
            </a:r>
            <a:r>
              <a:rPr lang="it-IT" sz="1400" dirty="0" err="1">
                <a:latin typeface="Arial" panose="020B0604020202020204" pitchFamily="34" charset="0"/>
                <a:cs typeface="Arial" panose="020B0604020202020204" pitchFamily="34" charset="0"/>
              </a:rPr>
              <a:t>MiSE</a:t>
            </a:r>
            <a:r>
              <a:rPr lang="it-IT" sz="1400" dirty="0">
                <a:latin typeface="Arial" panose="020B0604020202020204" pitchFamily="34" charset="0"/>
                <a:cs typeface="Arial" panose="020B0604020202020204" pitchFamily="34" charset="0"/>
              </a:rPr>
              <a:t> per gli EGE).</a:t>
            </a:r>
          </a:p>
          <a:p>
            <a:pPr marL="342900" indent="-342900">
              <a:buFont typeface="+mj-lt"/>
              <a:buAutoNum type="arabicPeriod"/>
            </a:pPr>
            <a:endParaRPr lang="it-IT"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284599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CA8604FA-2307-5D47-AC50-EABA282EB49B}"/>
              </a:ext>
            </a:extLst>
          </p:cNvPr>
          <p:cNvSpPr>
            <a:spLocks noGrp="1"/>
          </p:cNvSpPr>
          <p:nvPr>
            <p:ph type="sldNum" sz="quarter" idx="4"/>
          </p:nvPr>
        </p:nvSpPr>
        <p:spPr/>
        <p:txBody>
          <a:bodyPr/>
          <a:lstStyle/>
          <a:p>
            <a:fld id="{E721C07E-6ECB-1E4D-B61E-6B0583E84734}" type="slidenum">
              <a:rPr lang="it-IT" smtClean="0"/>
              <a:pPr/>
              <a:t>88</a:t>
            </a:fld>
            <a:endParaRPr lang="it-IT" dirty="0"/>
          </a:p>
        </p:txBody>
      </p:sp>
      <p:sp>
        <p:nvSpPr>
          <p:cNvPr id="3" name="Titolo 1">
            <a:extLst>
              <a:ext uri="{FF2B5EF4-FFF2-40B4-BE49-F238E27FC236}">
                <a16:creationId xmlns:a16="http://schemas.microsoft.com/office/drawing/2014/main" id="{60353607-1F5A-4EA6-94F6-D2936B4BA892}"/>
              </a:ext>
            </a:extLst>
          </p:cNvPr>
          <p:cNvSpPr txBox="1">
            <a:spLocks/>
          </p:cNvSpPr>
          <p:nvPr/>
        </p:nvSpPr>
        <p:spPr>
          <a:xfrm>
            <a:off x="956100" y="318583"/>
            <a:ext cx="6994099" cy="415925"/>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it-IT" sz="2000" b="1" dirty="0">
                <a:solidFill>
                  <a:srgbClr val="83BB26"/>
                </a:solidFill>
                <a:latin typeface="Arial"/>
                <a:cs typeface="Arial"/>
              </a:rPr>
              <a:t>UNI CEI 11339: ALCUNI COMPITI</a:t>
            </a:r>
          </a:p>
        </p:txBody>
      </p:sp>
      <p:pic>
        <p:nvPicPr>
          <p:cNvPr id="6" name="Immagine 5">
            <a:extLst>
              <a:ext uri="{FF2B5EF4-FFF2-40B4-BE49-F238E27FC236}">
                <a16:creationId xmlns:a16="http://schemas.microsoft.com/office/drawing/2014/main" id="{68CD4EEE-9C58-4861-A369-ADC7040A85F5}"/>
              </a:ext>
            </a:extLst>
          </p:cNvPr>
          <p:cNvPicPr>
            <a:picLocks noChangeAspect="1"/>
          </p:cNvPicPr>
          <p:nvPr/>
        </p:nvPicPr>
        <p:blipFill>
          <a:blip r:embed="rId2"/>
          <a:stretch>
            <a:fillRect/>
          </a:stretch>
        </p:blipFill>
        <p:spPr>
          <a:xfrm>
            <a:off x="7924731" y="945148"/>
            <a:ext cx="908383" cy="914479"/>
          </a:xfrm>
          <a:prstGeom prst="rect">
            <a:avLst/>
          </a:prstGeom>
        </p:spPr>
      </p:pic>
      <p:sp>
        <p:nvSpPr>
          <p:cNvPr id="7" name="CasellaDiTesto 6">
            <a:extLst>
              <a:ext uri="{FF2B5EF4-FFF2-40B4-BE49-F238E27FC236}">
                <a16:creationId xmlns:a16="http://schemas.microsoft.com/office/drawing/2014/main" id="{A0DD7FC6-DBB4-422C-83B9-75E1AC1A2436}"/>
              </a:ext>
            </a:extLst>
          </p:cNvPr>
          <p:cNvSpPr txBox="1"/>
          <p:nvPr/>
        </p:nvSpPr>
        <p:spPr>
          <a:xfrm>
            <a:off x="1049896" y="973654"/>
            <a:ext cx="6806505" cy="3108543"/>
          </a:xfrm>
          <a:prstGeom prst="rect">
            <a:avLst/>
          </a:prstGeom>
          <a:noFill/>
        </p:spPr>
        <p:txBody>
          <a:bodyPr wrap="square" rtlCol="0">
            <a:spAutoFit/>
          </a:bodyPr>
          <a:lstStyle/>
          <a:p>
            <a:pPr marL="342900" indent="-342900">
              <a:buFont typeface="+mj-lt"/>
              <a:buAutoNum type="arabicPeriod"/>
            </a:pPr>
            <a:r>
              <a:rPr lang="it-IT" sz="1400" dirty="0">
                <a:latin typeface="Arial" panose="020B0604020202020204" pitchFamily="34" charset="0"/>
                <a:cs typeface="Arial" panose="020B0604020202020204" pitchFamily="34" charset="0"/>
              </a:rPr>
              <a:t>analisi approfondita e continuativa del </a:t>
            </a:r>
            <a:r>
              <a:rPr lang="it-IT" sz="1400" dirty="0">
                <a:solidFill>
                  <a:srgbClr val="C00000"/>
                </a:solidFill>
                <a:latin typeface="Arial" panose="020B0604020202020204" pitchFamily="34" charset="0"/>
                <a:cs typeface="Arial" panose="020B0604020202020204" pitchFamily="34" charset="0"/>
              </a:rPr>
              <a:t>sistema energetico </a:t>
            </a:r>
            <a:r>
              <a:rPr lang="it-IT" sz="1400" dirty="0">
                <a:latin typeface="Arial" panose="020B0604020202020204" pitchFamily="34" charset="0"/>
                <a:cs typeface="Arial" panose="020B0604020202020204" pitchFamily="34" charset="0"/>
              </a:rPr>
              <a:t>in cui si trova ad operare;</a:t>
            </a:r>
          </a:p>
          <a:p>
            <a:pPr marL="342900" indent="-342900">
              <a:buFont typeface="+mj-lt"/>
              <a:buAutoNum type="arabicPeriod"/>
            </a:pPr>
            <a:endParaRPr lang="it-IT" sz="1400" dirty="0">
              <a:latin typeface="Arial" panose="020B0604020202020204" pitchFamily="34" charset="0"/>
              <a:cs typeface="Arial" panose="020B0604020202020204" pitchFamily="34" charset="0"/>
            </a:endParaRPr>
          </a:p>
          <a:p>
            <a:pPr marL="342900" indent="-342900">
              <a:buFont typeface="+mj-lt"/>
              <a:buAutoNum type="arabicPeriod"/>
            </a:pPr>
            <a:r>
              <a:rPr lang="it-IT" sz="1400" dirty="0">
                <a:latin typeface="Arial" panose="020B0604020202020204" pitchFamily="34" charset="0"/>
                <a:cs typeface="Arial" panose="020B0604020202020204" pitchFamily="34" charset="0"/>
              </a:rPr>
              <a:t>implementazione di una </a:t>
            </a:r>
            <a:r>
              <a:rPr lang="it-IT" sz="1400" dirty="0">
                <a:solidFill>
                  <a:srgbClr val="C00000"/>
                </a:solidFill>
                <a:latin typeface="Arial" panose="020B0604020202020204" pitchFamily="34" charset="0"/>
                <a:cs typeface="Arial" panose="020B0604020202020204" pitchFamily="34" charset="0"/>
              </a:rPr>
              <a:t>politica energetica dell'organizzazione</a:t>
            </a:r>
            <a:r>
              <a:rPr lang="it-IT" sz="1400" dirty="0">
                <a:latin typeface="Arial" panose="020B0604020202020204" pitchFamily="34" charset="0"/>
                <a:cs typeface="Arial" panose="020B0604020202020204" pitchFamily="34" charset="0"/>
              </a:rPr>
              <a:t>;</a:t>
            </a:r>
          </a:p>
          <a:p>
            <a:pPr marL="342900" indent="-342900">
              <a:buFont typeface="+mj-lt"/>
              <a:buAutoNum type="arabicPeriod"/>
            </a:pPr>
            <a:endParaRPr lang="it-IT" sz="1400" dirty="0">
              <a:latin typeface="Arial" panose="020B0604020202020204" pitchFamily="34" charset="0"/>
              <a:cs typeface="Arial" panose="020B0604020202020204" pitchFamily="34" charset="0"/>
            </a:endParaRPr>
          </a:p>
          <a:p>
            <a:pPr marL="342900" indent="-342900">
              <a:buFont typeface="+mj-lt"/>
              <a:buAutoNum type="arabicPeriod"/>
            </a:pPr>
            <a:r>
              <a:rPr lang="it-IT" sz="1400" dirty="0">
                <a:latin typeface="Arial" panose="020B0604020202020204" pitchFamily="34" charset="0"/>
                <a:cs typeface="Arial" panose="020B0604020202020204" pitchFamily="34" charset="0"/>
              </a:rPr>
              <a:t>realizzazione e mantenimento di </a:t>
            </a:r>
            <a:r>
              <a:rPr lang="it-IT" sz="1400" dirty="0">
                <a:solidFill>
                  <a:srgbClr val="C00000"/>
                </a:solidFill>
                <a:latin typeface="Arial" panose="020B0604020202020204" pitchFamily="34" charset="0"/>
                <a:cs typeface="Arial" panose="020B0604020202020204" pitchFamily="34" charset="0"/>
              </a:rPr>
              <a:t>Sistemi di Gestione dell’Energia</a:t>
            </a:r>
            <a:r>
              <a:rPr lang="it-IT" sz="1400" dirty="0">
                <a:latin typeface="Arial" panose="020B0604020202020204" pitchFamily="34" charset="0"/>
                <a:cs typeface="Arial" panose="020B0604020202020204" pitchFamily="34" charset="0"/>
              </a:rPr>
              <a:t>;</a:t>
            </a:r>
          </a:p>
          <a:p>
            <a:pPr marL="342900" indent="-342900">
              <a:buFont typeface="+mj-lt"/>
              <a:buAutoNum type="arabicPeriod"/>
            </a:pPr>
            <a:endParaRPr lang="it-IT" sz="1400" dirty="0">
              <a:latin typeface="Arial" panose="020B0604020202020204" pitchFamily="34" charset="0"/>
              <a:cs typeface="Arial" panose="020B0604020202020204" pitchFamily="34" charset="0"/>
            </a:endParaRPr>
          </a:p>
          <a:p>
            <a:pPr marL="342900" indent="-342900">
              <a:buFont typeface="+mj-lt"/>
              <a:buAutoNum type="arabicPeriod"/>
            </a:pPr>
            <a:r>
              <a:rPr lang="it-IT" sz="1400" dirty="0">
                <a:latin typeface="Arial" panose="020B0604020202020204" pitchFamily="34" charset="0"/>
                <a:cs typeface="Arial" panose="020B0604020202020204" pitchFamily="34" charset="0"/>
              </a:rPr>
              <a:t>contabilità energetica analitica, valutazione dei </a:t>
            </a:r>
            <a:r>
              <a:rPr lang="it-IT" sz="1400" dirty="0">
                <a:solidFill>
                  <a:srgbClr val="C00000"/>
                </a:solidFill>
                <a:latin typeface="Arial" panose="020B0604020202020204" pitchFamily="34" charset="0"/>
                <a:cs typeface="Arial" panose="020B0604020202020204" pitchFamily="34" charset="0"/>
              </a:rPr>
              <a:t>risparmi ottenuti dai progetti di risparmio energetico </a:t>
            </a:r>
            <a:r>
              <a:rPr lang="it-IT" sz="1400" dirty="0">
                <a:latin typeface="Arial" panose="020B0604020202020204" pitchFamily="34" charset="0"/>
                <a:cs typeface="Arial" panose="020B0604020202020204" pitchFamily="34" charset="0"/>
              </a:rPr>
              <a:t>e relative misure;</a:t>
            </a:r>
          </a:p>
          <a:p>
            <a:pPr marL="342900" indent="-342900">
              <a:buFont typeface="+mj-lt"/>
              <a:buAutoNum type="arabicPeriod"/>
            </a:pPr>
            <a:endParaRPr lang="it-IT" sz="1400" dirty="0">
              <a:latin typeface="Arial" panose="020B0604020202020204" pitchFamily="34" charset="0"/>
              <a:cs typeface="Arial" panose="020B0604020202020204" pitchFamily="34" charset="0"/>
            </a:endParaRPr>
          </a:p>
          <a:p>
            <a:pPr marL="342900" indent="-342900">
              <a:buFont typeface="+mj-lt"/>
              <a:buAutoNum type="arabicPeriod"/>
            </a:pPr>
            <a:r>
              <a:rPr lang="it-IT" sz="1400" dirty="0">
                <a:latin typeface="Arial" panose="020B0604020202020204" pitchFamily="34" charset="0"/>
                <a:cs typeface="Arial" panose="020B0604020202020204" pitchFamily="34" charset="0"/>
              </a:rPr>
              <a:t>analisi dei </a:t>
            </a:r>
            <a:r>
              <a:rPr lang="it-IT" sz="1400" dirty="0">
                <a:solidFill>
                  <a:srgbClr val="C00000"/>
                </a:solidFill>
                <a:latin typeface="Arial" panose="020B0604020202020204" pitchFamily="34" charset="0"/>
                <a:cs typeface="Arial" panose="020B0604020202020204" pitchFamily="34" charset="0"/>
              </a:rPr>
              <a:t>contratti di fornitura e cessione di energia</a:t>
            </a:r>
            <a:r>
              <a:rPr lang="it-IT" sz="1400" dirty="0">
                <a:latin typeface="Arial" panose="020B0604020202020204" pitchFamily="34" charset="0"/>
                <a:cs typeface="Arial" panose="020B0604020202020204" pitchFamily="34" charset="0"/>
              </a:rPr>
              <a:t>;</a:t>
            </a:r>
          </a:p>
          <a:p>
            <a:pPr marL="342900" indent="-342900">
              <a:buFont typeface="+mj-lt"/>
              <a:buAutoNum type="arabicPeriod"/>
            </a:pPr>
            <a:endParaRPr lang="it-IT" sz="1400" dirty="0">
              <a:latin typeface="Arial" panose="020B0604020202020204" pitchFamily="34" charset="0"/>
              <a:cs typeface="Arial" panose="020B0604020202020204" pitchFamily="34" charset="0"/>
            </a:endParaRPr>
          </a:p>
          <a:p>
            <a:pPr marL="342900" indent="-342900">
              <a:buFont typeface="+mj-lt"/>
              <a:buAutoNum type="arabicPeriod"/>
            </a:pPr>
            <a:r>
              <a:rPr lang="it-IT" sz="1400" dirty="0">
                <a:latin typeface="Arial" panose="020B0604020202020204" pitchFamily="34" charset="0"/>
                <a:cs typeface="Arial" panose="020B0604020202020204" pitchFamily="34" charset="0"/>
              </a:rPr>
              <a:t>effettua </a:t>
            </a:r>
            <a:r>
              <a:rPr lang="it-IT" sz="1400" dirty="0">
                <a:solidFill>
                  <a:srgbClr val="C00000"/>
                </a:solidFill>
                <a:latin typeface="Arial" panose="020B0604020202020204" pitchFamily="34" charset="0"/>
                <a:cs typeface="Arial" panose="020B0604020202020204" pitchFamily="34" charset="0"/>
              </a:rPr>
              <a:t>diagnosi energetiche </a:t>
            </a:r>
            <a:r>
              <a:rPr lang="it-IT" sz="1400" dirty="0">
                <a:latin typeface="Arial" panose="020B0604020202020204" pitchFamily="34" charset="0"/>
                <a:cs typeface="Arial" panose="020B0604020202020204" pitchFamily="34" charset="0"/>
              </a:rPr>
              <a:t>comprensive dell'individuazione di interventi migliorativi anche FER;</a:t>
            </a:r>
          </a:p>
        </p:txBody>
      </p:sp>
    </p:spTree>
    <p:extLst>
      <p:ext uri="{BB962C8B-B14F-4D97-AF65-F5344CB8AC3E}">
        <p14:creationId xmlns:p14="http://schemas.microsoft.com/office/powerpoint/2010/main" val="322921845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p:cNvSpPr txBox="1">
            <a:spLocks/>
          </p:cNvSpPr>
          <p:nvPr/>
        </p:nvSpPr>
        <p:spPr>
          <a:xfrm>
            <a:off x="546100" y="3168649"/>
            <a:ext cx="3584575" cy="2059333"/>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it-IT" sz="2000" b="1" dirty="0">
                <a:solidFill>
                  <a:srgbClr val="63B32D"/>
                </a:solidFill>
                <a:latin typeface="Arial"/>
                <a:cs typeface="Arial"/>
              </a:rPr>
              <a:t>Il Codice dei Contratti Pubblici</a:t>
            </a:r>
          </a:p>
          <a:p>
            <a:pPr algn="l"/>
            <a:r>
              <a:rPr lang="it-IT" sz="1400" dirty="0">
                <a:solidFill>
                  <a:schemeClr val="bg1">
                    <a:lumMod val="50000"/>
                  </a:schemeClr>
                </a:solidFill>
                <a:latin typeface="Arial"/>
                <a:cs typeface="Arial"/>
              </a:rPr>
              <a:t>Per imprese e amministrazioni </a:t>
            </a:r>
          </a:p>
          <a:p>
            <a:pPr algn="l"/>
            <a:r>
              <a:rPr lang="it-IT" sz="1400" dirty="0">
                <a:solidFill>
                  <a:schemeClr val="bg1">
                    <a:lumMod val="50000"/>
                  </a:schemeClr>
                </a:solidFill>
                <a:latin typeface="Arial"/>
                <a:cs typeface="Arial"/>
              </a:rPr>
              <a:t>più verdi e responsabili</a:t>
            </a:r>
            <a:br>
              <a:rPr lang="it-IT" sz="1400" b="1" dirty="0">
                <a:solidFill>
                  <a:schemeClr val="bg1">
                    <a:lumMod val="75000"/>
                  </a:schemeClr>
                </a:solidFill>
                <a:latin typeface="Arial"/>
                <a:cs typeface="Arial"/>
              </a:rPr>
            </a:br>
            <a:endParaRPr lang="it-IT" sz="1400" b="1" dirty="0">
              <a:solidFill>
                <a:schemeClr val="bg1">
                  <a:lumMod val="75000"/>
                </a:schemeClr>
              </a:solidFill>
              <a:latin typeface="Arial"/>
              <a:cs typeface="Arial"/>
            </a:endParaRPr>
          </a:p>
        </p:txBody>
      </p:sp>
    </p:spTree>
    <p:extLst>
      <p:ext uri="{BB962C8B-B14F-4D97-AF65-F5344CB8AC3E}">
        <p14:creationId xmlns:p14="http://schemas.microsoft.com/office/powerpoint/2010/main" val="10433149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CA8604FA-2307-5D47-AC50-EABA282EB49B}"/>
              </a:ext>
            </a:extLst>
          </p:cNvPr>
          <p:cNvSpPr>
            <a:spLocks noGrp="1"/>
          </p:cNvSpPr>
          <p:nvPr>
            <p:ph type="sldNum" sz="quarter" idx="4"/>
          </p:nvPr>
        </p:nvSpPr>
        <p:spPr/>
        <p:txBody>
          <a:bodyPr/>
          <a:lstStyle/>
          <a:p>
            <a:fld id="{E721C07E-6ECB-1E4D-B61E-6B0583E84734}" type="slidenum">
              <a:rPr lang="it-IT" smtClean="0"/>
              <a:pPr/>
              <a:t>9</a:t>
            </a:fld>
            <a:endParaRPr lang="it-IT" dirty="0"/>
          </a:p>
        </p:txBody>
      </p:sp>
      <p:sp>
        <p:nvSpPr>
          <p:cNvPr id="3" name="Titolo 1">
            <a:extLst>
              <a:ext uri="{FF2B5EF4-FFF2-40B4-BE49-F238E27FC236}">
                <a16:creationId xmlns:a16="http://schemas.microsoft.com/office/drawing/2014/main" id="{0341F578-2CDD-42F8-9B99-CA2439614655}"/>
              </a:ext>
            </a:extLst>
          </p:cNvPr>
          <p:cNvSpPr txBox="1">
            <a:spLocks/>
          </p:cNvSpPr>
          <p:nvPr/>
        </p:nvSpPr>
        <p:spPr>
          <a:xfrm>
            <a:off x="989967" y="316443"/>
            <a:ext cx="6994099" cy="415925"/>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it-IT" sz="2000" b="1" dirty="0">
                <a:solidFill>
                  <a:srgbClr val="83BB26"/>
                </a:solidFill>
                <a:latin typeface="Arial"/>
                <a:cs typeface="Arial"/>
              </a:rPr>
              <a:t>IL PAN GPP ISTITUISCE UN COMITATO DI GESTIONE</a:t>
            </a:r>
          </a:p>
        </p:txBody>
      </p:sp>
      <p:sp>
        <p:nvSpPr>
          <p:cNvPr id="4" name="Rettangolo 3">
            <a:extLst>
              <a:ext uri="{FF2B5EF4-FFF2-40B4-BE49-F238E27FC236}">
                <a16:creationId xmlns:a16="http://schemas.microsoft.com/office/drawing/2014/main" id="{4E4380E0-E1EC-44DF-87D3-658DD99EF980}"/>
              </a:ext>
            </a:extLst>
          </p:cNvPr>
          <p:cNvSpPr/>
          <p:nvPr/>
        </p:nvSpPr>
        <p:spPr>
          <a:xfrm>
            <a:off x="719035" y="1146655"/>
            <a:ext cx="2600362" cy="1938992"/>
          </a:xfrm>
          <a:prstGeom prst="rect">
            <a:avLst/>
          </a:prstGeom>
        </p:spPr>
        <p:txBody>
          <a:bodyPr wrap="square">
            <a:spAutoFit/>
          </a:bodyPr>
          <a:lstStyle/>
          <a:p>
            <a:r>
              <a:rPr lang="it-IT" sz="1500" dirty="0">
                <a:latin typeface="Arial" panose="020B0604020202020204" pitchFamily="34" charset="0"/>
                <a:cs typeface="Arial" panose="020B0604020202020204" pitchFamily="34" charset="0"/>
              </a:rPr>
              <a:t>Il </a:t>
            </a:r>
            <a:r>
              <a:rPr lang="it-IT" sz="1500" dirty="0">
                <a:solidFill>
                  <a:srgbClr val="C00000"/>
                </a:solidFill>
                <a:latin typeface="Arial" panose="020B0604020202020204" pitchFamily="34" charset="0"/>
                <a:cs typeface="Arial" panose="020B0604020202020204" pitchFamily="34" charset="0"/>
              </a:rPr>
              <a:t>Comitato di Gestione</a:t>
            </a:r>
            <a:r>
              <a:rPr lang="it-IT" sz="1500" dirty="0">
                <a:solidFill>
                  <a:schemeClr val="tx1">
                    <a:lumMod val="65000"/>
                    <a:lumOff val="35000"/>
                  </a:schemeClr>
                </a:solidFill>
                <a:latin typeface="Arial" panose="020B0604020202020204" pitchFamily="34" charset="0"/>
                <a:cs typeface="Arial" panose="020B0604020202020204" pitchFamily="34" charset="0"/>
              </a:rPr>
              <a:t>, </a:t>
            </a:r>
            <a:r>
              <a:rPr lang="it-IT" sz="1500" dirty="0">
                <a:latin typeface="Arial" panose="020B0604020202020204" pitchFamily="34" charset="0"/>
                <a:cs typeface="Arial" panose="020B0604020202020204" pitchFamily="34" charset="0"/>
              </a:rPr>
              <a:t>istituito con </a:t>
            </a:r>
            <a:r>
              <a:rPr lang="it-IT" sz="1500" dirty="0">
                <a:solidFill>
                  <a:srgbClr val="C00000"/>
                </a:solidFill>
                <a:latin typeface="Arial" panose="020B0604020202020204" pitchFamily="34" charset="0"/>
                <a:cs typeface="Arial" panose="020B0604020202020204" pitchFamily="34" charset="0"/>
              </a:rPr>
              <a:t>DM 185 </a:t>
            </a:r>
            <a:r>
              <a:rPr lang="it-IT" sz="1500" dirty="0">
                <a:solidFill>
                  <a:schemeClr val="tx1">
                    <a:lumMod val="65000"/>
                    <a:lumOff val="35000"/>
                  </a:schemeClr>
                </a:solidFill>
                <a:latin typeface="Arial" panose="020B0604020202020204" pitchFamily="34" charset="0"/>
                <a:cs typeface="Arial" panose="020B0604020202020204" pitchFamily="34" charset="0"/>
              </a:rPr>
              <a:t>del </a:t>
            </a:r>
            <a:r>
              <a:rPr lang="it-IT" sz="1500" dirty="0">
                <a:solidFill>
                  <a:srgbClr val="C00000"/>
                </a:solidFill>
                <a:latin typeface="Arial" panose="020B0604020202020204" pitchFamily="34" charset="0"/>
                <a:cs typeface="Arial" panose="020B0604020202020204" pitchFamily="34" charset="0"/>
              </a:rPr>
              <a:t>18 ottobre 2007</a:t>
            </a:r>
            <a:r>
              <a:rPr lang="it-IT" sz="1500" dirty="0">
                <a:solidFill>
                  <a:schemeClr val="tx1">
                    <a:lumMod val="65000"/>
                    <a:lumOff val="35000"/>
                  </a:schemeClr>
                </a:solidFill>
                <a:latin typeface="Arial" panose="020B0604020202020204" pitchFamily="34" charset="0"/>
                <a:cs typeface="Arial" panose="020B0604020202020204" pitchFamily="34" charset="0"/>
              </a:rPr>
              <a:t>, </a:t>
            </a:r>
            <a:r>
              <a:rPr lang="it-IT" sz="1500" dirty="0">
                <a:latin typeface="Arial" panose="020B0604020202020204" pitchFamily="34" charset="0"/>
                <a:cs typeface="Arial" panose="020B0604020202020204" pitchFamily="34" charset="0"/>
              </a:rPr>
              <a:t>assicura la gestione del PAN GPP e svolge attività di coordinamento e alcuni compiti squisitamente tecnici.</a:t>
            </a:r>
          </a:p>
        </p:txBody>
      </p:sp>
      <p:pic>
        <p:nvPicPr>
          <p:cNvPr id="5" name="Immagine 3">
            <a:extLst>
              <a:ext uri="{FF2B5EF4-FFF2-40B4-BE49-F238E27FC236}">
                <a16:creationId xmlns:a16="http://schemas.microsoft.com/office/drawing/2014/main" id="{FD4CF915-6285-4AED-840A-3FCC042988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3560" y="1080679"/>
            <a:ext cx="3513958" cy="3198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580574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CA8604FA-2307-5D47-AC50-EABA282EB49B}"/>
              </a:ext>
            </a:extLst>
          </p:cNvPr>
          <p:cNvSpPr>
            <a:spLocks noGrp="1"/>
          </p:cNvSpPr>
          <p:nvPr>
            <p:ph type="sldNum" sz="quarter" idx="4"/>
          </p:nvPr>
        </p:nvSpPr>
        <p:spPr/>
        <p:txBody>
          <a:bodyPr/>
          <a:lstStyle/>
          <a:p>
            <a:fld id="{E721C07E-6ECB-1E4D-B61E-6B0583E84734}" type="slidenum">
              <a:rPr lang="it-IT" smtClean="0"/>
              <a:pPr/>
              <a:t>90</a:t>
            </a:fld>
            <a:endParaRPr lang="it-IT" dirty="0"/>
          </a:p>
        </p:txBody>
      </p:sp>
      <p:sp>
        <p:nvSpPr>
          <p:cNvPr id="3" name="Titolo 1">
            <a:extLst>
              <a:ext uri="{FF2B5EF4-FFF2-40B4-BE49-F238E27FC236}">
                <a16:creationId xmlns:a16="http://schemas.microsoft.com/office/drawing/2014/main" id="{8B0C549F-DC93-4505-A0F5-F40A625BA75A}"/>
              </a:ext>
            </a:extLst>
          </p:cNvPr>
          <p:cNvSpPr txBox="1">
            <a:spLocks/>
          </p:cNvSpPr>
          <p:nvPr/>
        </p:nvSpPr>
        <p:spPr>
          <a:xfrm>
            <a:off x="978679" y="377652"/>
            <a:ext cx="6994099" cy="415925"/>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it-IT" sz="2000" b="1" dirty="0">
                <a:solidFill>
                  <a:srgbClr val="83BB26"/>
                </a:solidFill>
                <a:latin typeface="Arial"/>
                <a:cs typeface="Arial"/>
              </a:rPr>
              <a:t>METODI DI VERIFICA E CONTROLLO</a:t>
            </a:r>
          </a:p>
        </p:txBody>
      </p:sp>
      <p:sp>
        <p:nvSpPr>
          <p:cNvPr id="5" name="Rettangolo 4">
            <a:extLst>
              <a:ext uri="{FF2B5EF4-FFF2-40B4-BE49-F238E27FC236}">
                <a16:creationId xmlns:a16="http://schemas.microsoft.com/office/drawing/2014/main" id="{18475781-A43B-4073-A8BD-59C0B91E2E15}"/>
              </a:ext>
            </a:extLst>
          </p:cNvPr>
          <p:cNvSpPr>
            <a:spLocks noChangeArrowheads="1"/>
          </p:cNvSpPr>
          <p:nvPr/>
        </p:nvSpPr>
        <p:spPr bwMode="auto">
          <a:xfrm>
            <a:off x="1429422" y="1324526"/>
            <a:ext cx="2747961" cy="307777"/>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p>
            <a:pPr algn="ctr" defTabSz="829544" eaLnBrk="0" fontAlgn="base" hangingPunct="0">
              <a:spcBef>
                <a:spcPct val="0"/>
              </a:spcBef>
              <a:spcAft>
                <a:spcPct val="0"/>
              </a:spcAft>
            </a:pPr>
            <a:r>
              <a:rPr lang="it-IT" sz="1400" b="1" dirty="0">
                <a:solidFill>
                  <a:srgbClr val="C00000"/>
                </a:solidFill>
                <a:latin typeface="Arial" panose="020B0604020202020204" pitchFamily="34" charset="0"/>
                <a:ea typeface="ＭＳ Ｐゴシック" panose="020B0600070205080204" pitchFamily="34" charset="-128"/>
                <a:cs typeface="Arial" panose="020B0604020202020204" pitchFamily="34" charset="0"/>
              </a:rPr>
              <a:t>CERTIFICAZIONE</a:t>
            </a:r>
          </a:p>
        </p:txBody>
      </p:sp>
      <p:sp>
        <p:nvSpPr>
          <p:cNvPr id="6" name="Rettangolo 5">
            <a:extLst>
              <a:ext uri="{FF2B5EF4-FFF2-40B4-BE49-F238E27FC236}">
                <a16:creationId xmlns:a16="http://schemas.microsoft.com/office/drawing/2014/main" id="{18475781-A43B-4073-A8BD-59C0B91E2E15}"/>
              </a:ext>
            </a:extLst>
          </p:cNvPr>
          <p:cNvSpPr>
            <a:spLocks noChangeArrowheads="1"/>
          </p:cNvSpPr>
          <p:nvPr/>
        </p:nvSpPr>
        <p:spPr bwMode="auto">
          <a:xfrm>
            <a:off x="1429421" y="2009363"/>
            <a:ext cx="2747961" cy="307777"/>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p>
            <a:pPr algn="ctr" defTabSz="829544" eaLnBrk="0" fontAlgn="base" hangingPunct="0">
              <a:spcBef>
                <a:spcPct val="0"/>
              </a:spcBef>
              <a:spcAft>
                <a:spcPct val="0"/>
              </a:spcAft>
            </a:pPr>
            <a:r>
              <a:rPr lang="it-IT" sz="1400" b="1" dirty="0">
                <a:solidFill>
                  <a:srgbClr val="C00000"/>
                </a:solidFill>
                <a:latin typeface="Arial" panose="020B0604020202020204" pitchFamily="34" charset="0"/>
                <a:ea typeface="ＭＳ Ｐゴシック" panose="020B0600070205080204" pitchFamily="34" charset="-128"/>
                <a:cs typeface="Arial" panose="020B0604020202020204" pitchFamily="34" charset="0"/>
              </a:rPr>
              <a:t>RELAZIONE DI PROVA</a:t>
            </a:r>
          </a:p>
        </p:txBody>
      </p:sp>
      <p:sp>
        <p:nvSpPr>
          <p:cNvPr id="7" name="Rettangolo 6">
            <a:extLst>
              <a:ext uri="{FF2B5EF4-FFF2-40B4-BE49-F238E27FC236}">
                <a16:creationId xmlns:a16="http://schemas.microsoft.com/office/drawing/2014/main" id="{18475781-A43B-4073-A8BD-59C0B91E2E15}"/>
              </a:ext>
            </a:extLst>
          </p:cNvPr>
          <p:cNvSpPr>
            <a:spLocks noChangeArrowheads="1"/>
          </p:cNvSpPr>
          <p:nvPr/>
        </p:nvSpPr>
        <p:spPr bwMode="auto">
          <a:xfrm>
            <a:off x="1429420" y="2848912"/>
            <a:ext cx="2747961" cy="52322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p>
            <a:pPr algn="ctr" defTabSz="829544" eaLnBrk="0" fontAlgn="base" hangingPunct="0">
              <a:spcBef>
                <a:spcPct val="0"/>
              </a:spcBef>
              <a:spcAft>
                <a:spcPct val="0"/>
              </a:spcAft>
            </a:pPr>
            <a:r>
              <a:rPr lang="it-IT" sz="1400" b="1" dirty="0">
                <a:solidFill>
                  <a:srgbClr val="C00000"/>
                </a:solidFill>
                <a:latin typeface="Arial" panose="020B0604020202020204" pitchFamily="34" charset="0"/>
                <a:ea typeface="ＭＳ Ｐゴシック" panose="020B0600070205080204" pitchFamily="34" charset="-128"/>
                <a:cs typeface="Arial" panose="020B0604020202020204" pitchFamily="34" charset="0"/>
              </a:rPr>
              <a:t>MEZZI DI PROVA APPROPRIATI</a:t>
            </a:r>
          </a:p>
        </p:txBody>
      </p:sp>
      <p:sp>
        <p:nvSpPr>
          <p:cNvPr id="8" name="Rettangolo 7">
            <a:extLst>
              <a:ext uri="{FF2B5EF4-FFF2-40B4-BE49-F238E27FC236}">
                <a16:creationId xmlns:a16="http://schemas.microsoft.com/office/drawing/2014/main" id="{18475781-A43B-4073-A8BD-59C0B91E2E15}"/>
              </a:ext>
            </a:extLst>
          </p:cNvPr>
          <p:cNvSpPr>
            <a:spLocks noChangeArrowheads="1"/>
          </p:cNvSpPr>
          <p:nvPr/>
        </p:nvSpPr>
        <p:spPr bwMode="auto">
          <a:xfrm>
            <a:off x="5108792" y="1901641"/>
            <a:ext cx="2747961" cy="307777"/>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p>
            <a:pPr algn="ctr" defTabSz="829544" eaLnBrk="0" fontAlgn="base" hangingPunct="0">
              <a:spcBef>
                <a:spcPct val="0"/>
              </a:spcBef>
              <a:spcAft>
                <a:spcPct val="0"/>
              </a:spcAft>
            </a:pPr>
            <a:r>
              <a:rPr lang="it-IT" sz="1400" b="1" dirty="0">
                <a:solidFill>
                  <a:srgbClr val="C00000"/>
                </a:solidFill>
                <a:latin typeface="Arial" panose="020B0604020202020204" pitchFamily="34" charset="0"/>
                <a:ea typeface="ＭＳ Ｐゴシック" panose="020B0600070205080204" pitchFamily="34" charset="-128"/>
                <a:cs typeface="Arial" panose="020B0604020202020204" pitchFamily="34" charset="0"/>
              </a:rPr>
              <a:t>PRINCIPIO DI EQUIVALENZA</a:t>
            </a:r>
          </a:p>
        </p:txBody>
      </p:sp>
    </p:spTree>
    <p:extLst>
      <p:ext uri="{BB962C8B-B14F-4D97-AF65-F5344CB8AC3E}">
        <p14:creationId xmlns:p14="http://schemas.microsoft.com/office/powerpoint/2010/main" val="403061962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CA8604FA-2307-5D47-AC50-EABA282EB49B}"/>
              </a:ext>
            </a:extLst>
          </p:cNvPr>
          <p:cNvSpPr>
            <a:spLocks noGrp="1"/>
          </p:cNvSpPr>
          <p:nvPr>
            <p:ph type="sldNum" sz="quarter" idx="4"/>
          </p:nvPr>
        </p:nvSpPr>
        <p:spPr/>
        <p:txBody>
          <a:bodyPr/>
          <a:lstStyle/>
          <a:p>
            <a:fld id="{E721C07E-6ECB-1E4D-B61E-6B0583E84734}" type="slidenum">
              <a:rPr lang="it-IT" smtClean="0"/>
              <a:pPr/>
              <a:t>91</a:t>
            </a:fld>
            <a:endParaRPr lang="it-IT" dirty="0"/>
          </a:p>
        </p:txBody>
      </p:sp>
      <p:sp>
        <p:nvSpPr>
          <p:cNvPr id="3" name="Titolo 1">
            <a:extLst>
              <a:ext uri="{FF2B5EF4-FFF2-40B4-BE49-F238E27FC236}">
                <a16:creationId xmlns:a16="http://schemas.microsoft.com/office/drawing/2014/main" id="{D285117C-0DFD-4570-A6D0-1E58B3D7E5BC}"/>
              </a:ext>
            </a:extLst>
          </p:cNvPr>
          <p:cNvSpPr txBox="1">
            <a:spLocks/>
          </p:cNvSpPr>
          <p:nvPr/>
        </p:nvSpPr>
        <p:spPr>
          <a:xfrm>
            <a:off x="854500" y="305154"/>
            <a:ext cx="6994099" cy="415925"/>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it-IT" sz="2000" b="1" dirty="0">
                <a:solidFill>
                  <a:srgbClr val="83BB26"/>
                </a:solidFill>
                <a:latin typeface="Arial"/>
                <a:cs typeface="Arial"/>
              </a:rPr>
              <a:t>CERTIFICATI</a:t>
            </a:r>
          </a:p>
        </p:txBody>
      </p:sp>
      <p:sp>
        <p:nvSpPr>
          <p:cNvPr id="7" name="CasellaDiTesto 6">
            <a:extLst>
              <a:ext uri="{FF2B5EF4-FFF2-40B4-BE49-F238E27FC236}">
                <a16:creationId xmlns:a16="http://schemas.microsoft.com/office/drawing/2014/main" id="{5309AC25-A146-46C1-B283-FF99F127A7EB}"/>
              </a:ext>
            </a:extLst>
          </p:cNvPr>
          <p:cNvSpPr txBox="1"/>
          <p:nvPr/>
        </p:nvSpPr>
        <p:spPr>
          <a:xfrm>
            <a:off x="1123950" y="1017478"/>
            <a:ext cx="6896100" cy="2800767"/>
          </a:xfrm>
          <a:prstGeom prst="rect">
            <a:avLst/>
          </a:prstGeom>
          <a:noFill/>
        </p:spPr>
        <p:txBody>
          <a:bodyPr wrap="square">
            <a:spAutoFit/>
          </a:bodyPr>
          <a:lstStyle/>
          <a:p>
            <a:pPr marL="0" indent="0">
              <a:buNone/>
            </a:pPr>
            <a:r>
              <a:rPr lang="it-IT" sz="1600" b="1" dirty="0"/>
              <a:t>«Certificato» di un organismo di valutazione della conformità </a:t>
            </a:r>
            <a:r>
              <a:rPr lang="it-IT" sz="1600" dirty="0"/>
              <a:t>accreditato ai sensi delle norme ISO/IEC 17065 (per prodotti processi e servizi), ISO/IEC 17021-1 (per sistemi di gestione), ISO/IEC 17024 (per persone): </a:t>
            </a:r>
          </a:p>
          <a:p>
            <a:pPr marL="0" indent="0">
              <a:buNone/>
            </a:pPr>
            <a:endParaRPr lang="it-IT" sz="1600" b="1" u="sng" dirty="0"/>
          </a:p>
          <a:p>
            <a:pPr>
              <a:buFont typeface="Wingdings" panose="05000000000000000000" pitchFamily="2" charset="2"/>
              <a:buChar char="§"/>
            </a:pPr>
            <a:r>
              <a:rPr lang="it-IT" sz="1600" dirty="0">
                <a:highlight>
                  <a:srgbClr val="FFFF00"/>
                </a:highlight>
              </a:rPr>
              <a:t>Certificati di sistemi di gestione </a:t>
            </a:r>
            <a:r>
              <a:rPr lang="it-IT" sz="1600" dirty="0"/>
              <a:t>(valutazione di conformità delle organizzazioni a ISO 14001, ISO 9000 ecc.)</a:t>
            </a:r>
          </a:p>
          <a:p>
            <a:pPr>
              <a:buFont typeface="Wingdings" panose="05000000000000000000" pitchFamily="2" charset="2"/>
              <a:buChar char="§"/>
            </a:pPr>
            <a:r>
              <a:rPr lang="it-IT" sz="1600" dirty="0">
                <a:highlight>
                  <a:srgbClr val="FFFF00"/>
                </a:highlight>
              </a:rPr>
              <a:t>Certificati di prodotti e servizi </a:t>
            </a:r>
            <a:r>
              <a:rPr lang="it-IT" sz="1600" dirty="0"/>
              <a:t>(valutazione di conformità secondo la  ISO 14024-</a:t>
            </a:r>
            <a:r>
              <a:rPr lang="it-IT" sz="1600" dirty="0">
                <a:solidFill>
                  <a:srgbClr val="FF0000"/>
                </a:solidFill>
              </a:rPr>
              <a:t>Tipo 1</a:t>
            </a:r>
            <a:r>
              <a:rPr lang="it-IT" sz="1600" dirty="0"/>
              <a:t>; ISO 14021 asserzioni </a:t>
            </a:r>
            <a:r>
              <a:rPr lang="it-IT" sz="1600" dirty="0" err="1"/>
              <a:t>autodichiarate</a:t>
            </a:r>
            <a:r>
              <a:rPr lang="it-IT" sz="1600" dirty="0"/>
              <a:t>-</a:t>
            </a:r>
            <a:r>
              <a:rPr lang="it-IT" sz="1600" dirty="0">
                <a:solidFill>
                  <a:srgbClr val="FF0000"/>
                </a:solidFill>
              </a:rPr>
              <a:t>Tipo 2</a:t>
            </a:r>
            <a:r>
              <a:rPr lang="it-IT" sz="1600" dirty="0"/>
              <a:t>; ISO 14025 Dichiarazioni ambientali di prodotto-</a:t>
            </a:r>
            <a:r>
              <a:rPr lang="it-IT" sz="1600" dirty="0">
                <a:solidFill>
                  <a:srgbClr val="FF0000"/>
                </a:solidFill>
              </a:rPr>
              <a:t>Tipo 3</a:t>
            </a:r>
            <a:r>
              <a:rPr lang="it-IT" sz="1600" dirty="0"/>
              <a:t>) </a:t>
            </a:r>
          </a:p>
          <a:p>
            <a:pPr>
              <a:buFont typeface="Wingdings" panose="05000000000000000000" pitchFamily="2" charset="2"/>
              <a:buChar char="§"/>
            </a:pPr>
            <a:r>
              <a:rPr lang="it-IT" sz="1600" dirty="0">
                <a:highlight>
                  <a:srgbClr val="FFFF00"/>
                </a:highlight>
              </a:rPr>
              <a:t>Certificati di competenza professionale (persone)</a:t>
            </a:r>
          </a:p>
          <a:p>
            <a:pPr>
              <a:buFont typeface="Wingdings" panose="05000000000000000000" pitchFamily="2" charset="2"/>
              <a:buChar char="§"/>
            </a:pPr>
            <a:r>
              <a:rPr lang="it-IT" sz="1600" dirty="0">
                <a:highlight>
                  <a:srgbClr val="FFFF00"/>
                </a:highlight>
              </a:rPr>
              <a:t>Verifiche</a:t>
            </a:r>
          </a:p>
        </p:txBody>
      </p:sp>
    </p:spTree>
    <p:extLst>
      <p:ext uri="{BB962C8B-B14F-4D97-AF65-F5344CB8AC3E}">
        <p14:creationId xmlns:p14="http://schemas.microsoft.com/office/powerpoint/2010/main" val="305048924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CA8604FA-2307-5D47-AC50-EABA282EB49B}"/>
              </a:ext>
            </a:extLst>
          </p:cNvPr>
          <p:cNvSpPr>
            <a:spLocks noGrp="1"/>
          </p:cNvSpPr>
          <p:nvPr>
            <p:ph type="sldNum" sz="quarter" idx="4"/>
          </p:nvPr>
        </p:nvSpPr>
        <p:spPr/>
        <p:txBody>
          <a:bodyPr/>
          <a:lstStyle/>
          <a:p>
            <a:fld id="{E721C07E-6ECB-1E4D-B61E-6B0583E84734}" type="slidenum">
              <a:rPr lang="it-IT" smtClean="0"/>
              <a:pPr/>
              <a:t>92</a:t>
            </a:fld>
            <a:endParaRPr lang="it-IT" dirty="0"/>
          </a:p>
        </p:txBody>
      </p:sp>
      <p:sp>
        <p:nvSpPr>
          <p:cNvPr id="3" name="Titolo 1">
            <a:extLst>
              <a:ext uri="{FF2B5EF4-FFF2-40B4-BE49-F238E27FC236}">
                <a16:creationId xmlns:a16="http://schemas.microsoft.com/office/drawing/2014/main" id="{D285117C-0DFD-4570-A6D0-1E58B3D7E5BC}"/>
              </a:ext>
            </a:extLst>
          </p:cNvPr>
          <p:cNvSpPr txBox="1">
            <a:spLocks/>
          </p:cNvSpPr>
          <p:nvPr/>
        </p:nvSpPr>
        <p:spPr>
          <a:xfrm>
            <a:off x="854500" y="305154"/>
            <a:ext cx="6994099" cy="415925"/>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it-IT" sz="2000" b="1" dirty="0">
                <a:solidFill>
                  <a:srgbClr val="83BB26"/>
                </a:solidFill>
                <a:latin typeface="Arial"/>
                <a:cs typeface="Arial"/>
              </a:rPr>
              <a:t>CERTIFICATO: UN ESEMPIO</a:t>
            </a:r>
          </a:p>
        </p:txBody>
      </p:sp>
      <p:pic>
        <p:nvPicPr>
          <p:cNvPr id="5" name="Immagine 4">
            <a:extLst>
              <a:ext uri="{FF2B5EF4-FFF2-40B4-BE49-F238E27FC236}">
                <a16:creationId xmlns:a16="http://schemas.microsoft.com/office/drawing/2014/main" id="{A0EFAC62-50A1-4B76-B24F-DA49F774E20A}"/>
              </a:ext>
            </a:extLst>
          </p:cNvPr>
          <p:cNvPicPr>
            <a:picLocks noChangeAspect="1"/>
          </p:cNvPicPr>
          <p:nvPr/>
        </p:nvPicPr>
        <p:blipFill>
          <a:blip r:embed="rId2"/>
          <a:stretch>
            <a:fillRect/>
          </a:stretch>
        </p:blipFill>
        <p:spPr>
          <a:xfrm>
            <a:off x="619125" y="797938"/>
            <a:ext cx="7324725" cy="4192369"/>
          </a:xfrm>
          <a:prstGeom prst="rect">
            <a:avLst/>
          </a:prstGeom>
        </p:spPr>
      </p:pic>
    </p:spTree>
    <p:extLst>
      <p:ext uri="{BB962C8B-B14F-4D97-AF65-F5344CB8AC3E}">
        <p14:creationId xmlns:p14="http://schemas.microsoft.com/office/powerpoint/2010/main" val="76216505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CA8604FA-2307-5D47-AC50-EABA282EB49B}"/>
              </a:ext>
            </a:extLst>
          </p:cNvPr>
          <p:cNvSpPr>
            <a:spLocks noGrp="1"/>
          </p:cNvSpPr>
          <p:nvPr>
            <p:ph type="sldNum" sz="quarter" idx="4"/>
          </p:nvPr>
        </p:nvSpPr>
        <p:spPr/>
        <p:txBody>
          <a:bodyPr/>
          <a:lstStyle/>
          <a:p>
            <a:fld id="{E721C07E-6ECB-1E4D-B61E-6B0583E84734}" type="slidenum">
              <a:rPr lang="it-IT" smtClean="0"/>
              <a:pPr/>
              <a:t>93</a:t>
            </a:fld>
            <a:endParaRPr lang="it-IT" dirty="0"/>
          </a:p>
        </p:txBody>
      </p:sp>
      <p:sp>
        <p:nvSpPr>
          <p:cNvPr id="3" name="Titolo 1">
            <a:extLst>
              <a:ext uri="{FF2B5EF4-FFF2-40B4-BE49-F238E27FC236}">
                <a16:creationId xmlns:a16="http://schemas.microsoft.com/office/drawing/2014/main" id="{60353607-1F5A-4EA6-94F6-D2936B4BA892}"/>
              </a:ext>
            </a:extLst>
          </p:cNvPr>
          <p:cNvSpPr txBox="1">
            <a:spLocks/>
          </p:cNvSpPr>
          <p:nvPr/>
        </p:nvSpPr>
        <p:spPr>
          <a:xfrm>
            <a:off x="956100" y="318583"/>
            <a:ext cx="6994099" cy="415925"/>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it-IT" sz="2000" b="1" dirty="0">
                <a:solidFill>
                  <a:srgbClr val="83BB26"/>
                </a:solidFill>
                <a:latin typeface="Arial"/>
                <a:cs typeface="Arial"/>
              </a:rPr>
              <a:t>RAPPORTO DI PROVA (1)</a:t>
            </a:r>
          </a:p>
        </p:txBody>
      </p:sp>
      <p:pic>
        <p:nvPicPr>
          <p:cNvPr id="4" name="Immagine 3">
            <a:extLst>
              <a:ext uri="{FF2B5EF4-FFF2-40B4-BE49-F238E27FC236}">
                <a16:creationId xmlns:a16="http://schemas.microsoft.com/office/drawing/2014/main" id="{0DD63362-2873-4DBE-9691-FCC200DF07AE}"/>
              </a:ext>
            </a:extLst>
          </p:cNvPr>
          <p:cNvPicPr>
            <a:picLocks noChangeAspect="1"/>
          </p:cNvPicPr>
          <p:nvPr/>
        </p:nvPicPr>
        <p:blipFill>
          <a:blip r:embed="rId2"/>
          <a:stretch>
            <a:fillRect/>
          </a:stretch>
        </p:blipFill>
        <p:spPr>
          <a:xfrm>
            <a:off x="743161" y="1096118"/>
            <a:ext cx="7924589" cy="3151971"/>
          </a:xfrm>
          <a:prstGeom prst="rect">
            <a:avLst/>
          </a:prstGeom>
        </p:spPr>
      </p:pic>
    </p:spTree>
    <p:extLst>
      <p:ext uri="{BB962C8B-B14F-4D97-AF65-F5344CB8AC3E}">
        <p14:creationId xmlns:p14="http://schemas.microsoft.com/office/powerpoint/2010/main" val="427178517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CA8604FA-2307-5D47-AC50-EABA282EB49B}"/>
              </a:ext>
            </a:extLst>
          </p:cNvPr>
          <p:cNvSpPr>
            <a:spLocks noGrp="1"/>
          </p:cNvSpPr>
          <p:nvPr>
            <p:ph type="sldNum" sz="quarter" idx="4"/>
          </p:nvPr>
        </p:nvSpPr>
        <p:spPr/>
        <p:txBody>
          <a:bodyPr/>
          <a:lstStyle/>
          <a:p>
            <a:fld id="{E721C07E-6ECB-1E4D-B61E-6B0583E84734}" type="slidenum">
              <a:rPr lang="it-IT" smtClean="0"/>
              <a:pPr/>
              <a:t>94</a:t>
            </a:fld>
            <a:endParaRPr lang="it-IT" dirty="0"/>
          </a:p>
        </p:txBody>
      </p:sp>
      <p:sp>
        <p:nvSpPr>
          <p:cNvPr id="3" name="Titolo 1">
            <a:extLst>
              <a:ext uri="{FF2B5EF4-FFF2-40B4-BE49-F238E27FC236}">
                <a16:creationId xmlns:a16="http://schemas.microsoft.com/office/drawing/2014/main" id="{60353607-1F5A-4EA6-94F6-D2936B4BA892}"/>
              </a:ext>
            </a:extLst>
          </p:cNvPr>
          <p:cNvSpPr txBox="1">
            <a:spLocks/>
          </p:cNvSpPr>
          <p:nvPr/>
        </p:nvSpPr>
        <p:spPr>
          <a:xfrm>
            <a:off x="956100" y="318583"/>
            <a:ext cx="6994099" cy="415925"/>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it-IT" sz="2000" b="1" dirty="0">
                <a:solidFill>
                  <a:srgbClr val="83BB26"/>
                </a:solidFill>
                <a:latin typeface="Arial"/>
                <a:cs typeface="Arial"/>
              </a:rPr>
              <a:t>RAPPORTO DI PROVA (2)</a:t>
            </a:r>
          </a:p>
        </p:txBody>
      </p:sp>
      <p:sp>
        <p:nvSpPr>
          <p:cNvPr id="4" name="Segnaposto contenuto 2">
            <a:extLst>
              <a:ext uri="{FF2B5EF4-FFF2-40B4-BE49-F238E27FC236}">
                <a16:creationId xmlns:a16="http://schemas.microsoft.com/office/drawing/2014/main" id="{2066037F-FBC7-4BF3-A3FE-12B39876F7AA}"/>
              </a:ext>
            </a:extLst>
          </p:cNvPr>
          <p:cNvSpPr txBox="1">
            <a:spLocks/>
          </p:cNvSpPr>
          <p:nvPr/>
        </p:nvSpPr>
        <p:spPr>
          <a:xfrm>
            <a:off x="761482" y="908780"/>
            <a:ext cx="7621036" cy="3565343"/>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buNone/>
              <a:defRPr/>
            </a:pPr>
            <a:r>
              <a:rPr lang="it-IT" sz="1400" dirty="0">
                <a:solidFill>
                  <a:prstClr val="black"/>
                </a:solidFill>
                <a:latin typeface="Arial" panose="020B0604020202020204" pitchFamily="34" charset="0"/>
                <a:cs typeface="Arial" panose="020B0604020202020204" pitchFamily="34" charset="0"/>
              </a:rPr>
              <a:t>Il </a:t>
            </a:r>
            <a:r>
              <a:rPr lang="it-IT" sz="1400" b="1" dirty="0">
                <a:solidFill>
                  <a:prstClr val="black"/>
                </a:solidFill>
                <a:latin typeface="Arial" panose="020B0604020202020204" pitchFamily="34" charset="0"/>
                <a:cs typeface="Arial" panose="020B0604020202020204" pitchFamily="34" charset="0"/>
              </a:rPr>
              <a:t>Rapporto di prova (</a:t>
            </a:r>
            <a:r>
              <a:rPr lang="it-IT" sz="1400" b="1" dirty="0" err="1">
                <a:solidFill>
                  <a:prstClr val="black"/>
                </a:solidFill>
                <a:latin typeface="Arial" panose="020B0604020202020204" pitchFamily="34" charset="0"/>
                <a:cs typeface="Arial" panose="020B0604020202020204" pitchFamily="34" charset="0"/>
              </a:rPr>
              <a:t>RdP</a:t>
            </a:r>
            <a:r>
              <a:rPr lang="it-IT" sz="1400" b="1" dirty="0">
                <a:solidFill>
                  <a:prstClr val="black"/>
                </a:solidFill>
                <a:latin typeface="Arial" panose="020B0604020202020204" pitchFamily="34" charset="0"/>
                <a:cs typeface="Arial" panose="020B0604020202020204" pitchFamily="34" charset="0"/>
              </a:rPr>
              <a:t>) </a:t>
            </a:r>
            <a:r>
              <a:rPr lang="it-IT" sz="1400" dirty="0">
                <a:solidFill>
                  <a:prstClr val="black"/>
                </a:solidFill>
                <a:latin typeface="Arial" panose="020B0604020202020204" pitchFamily="34" charset="0"/>
                <a:cs typeface="Arial" panose="020B0604020202020204" pitchFamily="34" charset="0"/>
              </a:rPr>
              <a:t>è costituito da (</a:t>
            </a:r>
            <a:r>
              <a:rPr lang="it-IT" sz="1400" b="1" dirty="0">
                <a:solidFill>
                  <a:prstClr val="black"/>
                </a:solidFill>
                <a:latin typeface="Arial" panose="020B0604020202020204" pitchFamily="34" charset="0"/>
                <a:cs typeface="Arial" panose="020B0604020202020204" pitchFamily="34" charset="0"/>
              </a:rPr>
              <a:t>punto 5.10 della norma UNI EN ISO 17025:2005  ”Presentazione dei risultati»</a:t>
            </a:r>
            <a:r>
              <a:rPr lang="it-IT" sz="1400" dirty="0">
                <a:solidFill>
                  <a:prstClr val="black"/>
                </a:solidFill>
                <a:latin typeface="Arial" panose="020B0604020202020204" pitchFamily="34" charset="0"/>
                <a:cs typeface="Arial" panose="020B0604020202020204" pitchFamily="34" charset="0"/>
              </a:rPr>
              <a:t>) :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it-IT"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Marchio </a:t>
            </a:r>
            <a:r>
              <a:rPr kumimoji="0" lang="it-IT" sz="14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Accredia</a:t>
            </a:r>
            <a:endParaRPr kumimoji="0" lang="it-IT" sz="1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it-IT"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Identificazione univoca del </a:t>
            </a:r>
            <a:r>
              <a:rPr kumimoji="0" lang="it-IT" sz="1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campione</a:t>
            </a:r>
            <a:r>
              <a:rPr kumimoji="0" lang="it-IT"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(numero di accettazione ,numero e data verbale di prelievo, data di accettazione in laboratorio) e sue caratteristiche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it-IT"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Identificazione del </a:t>
            </a:r>
            <a:r>
              <a:rPr kumimoji="0" lang="it-IT" sz="1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cliente</a:t>
            </a:r>
            <a:r>
              <a:rPr kumimoji="0" lang="it-IT"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nome e indirizzo</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it-IT"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Identificazione del </a:t>
            </a:r>
            <a:r>
              <a:rPr kumimoji="0" lang="it-IT" sz="1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metodo di prova</a:t>
            </a:r>
            <a:r>
              <a:rPr kumimoji="0" lang="it-IT"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numero della Procedura Operativa, anno emissione, descrizione sintetica del metodo</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it-IT" sz="1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Data inizio e fine prova</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it-IT" sz="1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Risultati</a:t>
            </a:r>
            <a:r>
              <a:rPr kumimoji="0" lang="it-IT"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della prova, i</a:t>
            </a:r>
            <a:r>
              <a:rPr kumimoji="0" lang="it-IT" sz="1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ncertezza di misura </a:t>
            </a:r>
            <a:r>
              <a:rPr kumimoji="0" lang="it-IT"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e sue modalità di calcolo</a:t>
            </a:r>
          </a:p>
          <a:p>
            <a:r>
              <a:rPr lang="it-IT" sz="1400" dirty="0">
                <a:latin typeface="Arial" panose="020B0604020202020204" pitchFamily="34" charset="0"/>
                <a:cs typeface="Arial" panose="020B0604020202020204" pitchFamily="34" charset="0"/>
              </a:rPr>
              <a:t>Tutte le </a:t>
            </a:r>
            <a:r>
              <a:rPr lang="it-IT" sz="1400" b="1" dirty="0">
                <a:latin typeface="Arial" panose="020B0604020202020204" pitchFamily="34" charset="0"/>
                <a:cs typeface="Arial" panose="020B0604020202020204" pitchFamily="34" charset="0"/>
              </a:rPr>
              <a:t>pagine sono numerate </a:t>
            </a:r>
            <a:r>
              <a:rPr lang="it-IT" sz="1400" dirty="0">
                <a:latin typeface="Arial" panose="020B0604020202020204" pitchFamily="34" charset="0"/>
                <a:cs typeface="Arial" panose="020B0604020202020204" pitchFamily="34" charset="0"/>
              </a:rPr>
              <a:t>e il loro n. totale è indicato su ciascuna pagina (2/10)</a:t>
            </a:r>
          </a:p>
          <a:p>
            <a:r>
              <a:rPr lang="it-IT" sz="1400" dirty="0">
                <a:latin typeface="Arial" panose="020B0604020202020204" pitchFamily="34" charset="0"/>
                <a:cs typeface="Arial" panose="020B0604020202020204" pitchFamily="34" charset="0"/>
              </a:rPr>
              <a:t>Emesso da </a:t>
            </a:r>
            <a:r>
              <a:rPr lang="it-IT" sz="1400" b="1" dirty="0">
                <a:latin typeface="Arial" panose="020B0604020202020204" pitchFamily="34" charset="0"/>
                <a:cs typeface="Arial" panose="020B0604020202020204" pitchFamily="34" charset="0"/>
              </a:rPr>
              <a:t>apposito software</a:t>
            </a:r>
          </a:p>
          <a:p>
            <a:r>
              <a:rPr lang="it-IT" sz="1400" dirty="0">
                <a:latin typeface="Arial" panose="020B0604020202020204" pitchFamily="34" charset="0"/>
                <a:cs typeface="Arial" panose="020B0604020202020204" pitchFamily="34" charset="0"/>
              </a:rPr>
              <a:t>Documento cartaceo, con </a:t>
            </a:r>
            <a:r>
              <a:rPr lang="it-IT" sz="1400" b="1" dirty="0">
                <a:latin typeface="Arial" panose="020B0604020202020204" pitchFamily="34" charset="0"/>
                <a:cs typeface="Arial" panose="020B0604020202020204" pitchFamily="34" charset="0"/>
              </a:rPr>
              <a:t>firma </a:t>
            </a:r>
            <a:r>
              <a:rPr lang="it-IT" sz="1400" dirty="0">
                <a:latin typeface="Arial" panose="020B0604020202020204" pitchFamily="34" charset="0"/>
                <a:cs typeface="Arial" panose="020B0604020202020204" pitchFamily="34" charset="0"/>
              </a:rPr>
              <a:t>manuale o digitale </a:t>
            </a:r>
            <a:r>
              <a:rPr lang="it-IT" sz="1400" b="1" dirty="0">
                <a:latin typeface="Arial" panose="020B0604020202020204" pitchFamily="34" charset="0"/>
                <a:cs typeface="Arial" panose="020B0604020202020204" pitchFamily="34" charset="0"/>
              </a:rPr>
              <a:t> del Dirigente Responsabile</a:t>
            </a:r>
          </a:p>
          <a:p>
            <a:r>
              <a:rPr lang="it-IT" sz="1400" b="1" dirty="0">
                <a:latin typeface="Arial" panose="020B0604020202020204" pitchFamily="34" charset="0"/>
                <a:cs typeface="Arial" panose="020B0604020202020204" pitchFamily="34" charset="0"/>
              </a:rPr>
              <a:t>Identificazione univoca </a:t>
            </a:r>
            <a:r>
              <a:rPr lang="it-IT" sz="1400" dirty="0">
                <a:latin typeface="Arial" panose="020B0604020202020204" pitchFamily="34" charset="0"/>
                <a:cs typeface="Arial" panose="020B0604020202020204" pitchFamily="34" charset="0"/>
              </a:rPr>
              <a:t>del </a:t>
            </a:r>
            <a:r>
              <a:rPr lang="it-IT" sz="1400" dirty="0" err="1">
                <a:latin typeface="Arial" panose="020B0604020202020204" pitchFamily="34" charset="0"/>
                <a:cs typeface="Arial" panose="020B0604020202020204" pitchFamily="34" charset="0"/>
              </a:rPr>
              <a:t>RdP</a:t>
            </a:r>
            <a:endParaRPr lang="it-IT" sz="1400" dirty="0">
              <a:latin typeface="Arial" panose="020B0604020202020204" pitchFamily="34" charset="0"/>
              <a:cs typeface="Arial" panose="020B0604020202020204" pitchFamily="34" charset="0"/>
            </a:endParaRPr>
          </a:p>
          <a:p>
            <a:r>
              <a:rPr lang="it-IT" sz="1400" b="1" dirty="0">
                <a:latin typeface="Arial" panose="020B0604020202020204" pitchFamily="34" charset="0"/>
                <a:cs typeface="Arial" panose="020B0604020202020204" pitchFamily="34" charset="0"/>
              </a:rPr>
              <a:t>Identificazione del laboratorio e indirizzo </a:t>
            </a:r>
            <a:r>
              <a:rPr lang="it-IT" sz="1400" dirty="0">
                <a:latin typeface="Arial" panose="020B0604020202020204" pitchFamily="34" charset="0"/>
                <a:cs typeface="Arial" panose="020B0604020202020204" pitchFamily="34" charset="0"/>
              </a:rPr>
              <a:t>della </a:t>
            </a:r>
            <a:r>
              <a:rPr lang="it-IT" sz="1400" b="1" dirty="0">
                <a:latin typeface="Arial" panose="020B0604020202020204" pitchFamily="34" charset="0"/>
                <a:cs typeface="Arial" panose="020B0604020202020204" pitchFamily="34" charset="0"/>
              </a:rPr>
              <a:t>Struttura che esegue la prova </a:t>
            </a:r>
          </a:p>
          <a:p>
            <a:r>
              <a:rPr lang="it-IT" sz="1400" b="1" dirty="0">
                <a:latin typeface="Arial" panose="020B0604020202020204" pitchFamily="34" charset="0"/>
                <a:cs typeface="Arial" panose="020B0604020202020204" pitchFamily="34" charset="0"/>
              </a:rPr>
              <a:t>Data di emissione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it-IT"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468276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CA8604FA-2307-5D47-AC50-EABA282EB49B}"/>
              </a:ext>
            </a:extLst>
          </p:cNvPr>
          <p:cNvSpPr>
            <a:spLocks noGrp="1"/>
          </p:cNvSpPr>
          <p:nvPr>
            <p:ph type="sldNum" sz="quarter" idx="4"/>
          </p:nvPr>
        </p:nvSpPr>
        <p:spPr/>
        <p:txBody>
          <a:bodyPr/>
          <a:lstStyle/>
          <a:p>
            <a:fld id="{E721C07E-6ECB-1E4D-B61E-6B0583E84734}" type="slidenum">
              <a:rPr lang="it-IT" smtClean="0"/>
              <a:pPr/>
              <a:t>95</a:t>
            </a:fld>
            <a:endParaRPr lang="it-IT" dirty="0"/>
          </a:p>
        </p:txBody>
      </p:sp>
      <p:sp>
        <p:nvSpPr>
          <p:cNvPr id="3" name="Titolo 1">
            <a:extLst>
              <a:ext uri="{FF2B5EF4-FFF2-40B4-BE49-F238E27FC236}">
                <a16:creationId xmlns:a16="http://schemas.microsoft.com/office/drawing/2014/main" id="{D285117C-0DFD-4570-A6D0-1E58B3D7E5BC}"/>
              </a:ext>
            </a:extLst>
          </p:cNvPr>
          <p:cNvSpPr txBox="1">
            <a:spLocks/>
          </p:cNvSpPr>
          <p:nvPr/>
        </p:nvSpPr>
        <p:spPr>
          <a:xfrm>
            <a:off x="854500" y="305154"/>
            <a:ext cx="6994099" cy="415925"/>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it-IT" sz="2000" b="1" dirty="0">
                <a:solidFill>
                  <a:srgbClr val="83BB26"/>
                </a:solidFill>
                <a:latin typeface="Arial"/>
                <a:cs typeface="Arial"/>
              </a:rPr>
              <a:t>DOCUMENTAZIONE TECNICA DEL FABBRICANTE (1)</a:t>
            </a:r>
          </a:p>
        </p:txBody>
      </p:sp>
      <p:sp>
        <p:nvSpPr>
          <p:cNvPr id="4" name="Rettangolo 3">
            <a:extLst>
              <a:ext uri="{FF2B5EF4-FFF2-40B4-BE49-F238E27FC236}">
                <a16:creationId xmlns:a16="http://schemas.microsoft.com/office/drawing/2014/main" id="{97116BE9-626E-4FE3-9D2D-F67440E43920}"/>
              </a:ext>
            </a:extLst>
          </p:cNvPr>
          <p:cNvSpPr/>
          <p:nvPr/>
        </p:nvSpPr>
        <p:spPr>
          <a:xfrm>
            <a:off x="977265" y="903675"/>
            <a:ext cx="7291523" cy="2933111"/>
          </a:xfrm>
          <a:prstGeom prst="rect">
            <a:avLst/>
          </a:prstGeom>
        </p:spPr>
        <p:txBody>
          <a:bodyPr wrap="square">
            <a:spAutoFit/>
          </a:bodyPr>
          <a:lstStyle/>
          <a:p>
            <a:pPr marL="0" marR="0" lvl="0" indent="0" algn="l" defTabSz="914400" rtl="0" eaLnBrk="1" fontAlgn="auto" latinLnBrk="0" hangingPunct="1">
              <a:lnSpc>
                <a:spcPct val="80000"/>
              </a:lnSpc>
              <a:spcBef>
                <a:spcPts val="0"/>
              </a:spcBef>
              <a:spcAft>
                <a:spcPts val="1200"/>
              </a:spcAft>
              <a:buClr>
                <a:srgbClr val="41B93D"/>
              </a:buClr>
              <a:buSzTx/>
              <a:buFontTx/>
              <a:buNone/>
              <a:tabLst/>
              <a:defRPr/>
            </a:pPr>
            <a:r>
              <a:rPr kumimoji="0" lang="it-IT"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La documentazione di cui all'articolo 8, paragrafo 1, (DPI di categoria 1°)deve comprendere i dati utili sui mezzi impiegati dal fabbricante per ottenere la conformità di un DPI ai pertinenti requisiti essenziali (es. report di prova): </a:t>
            </a:r>
          </a:p>
          <a:p>
            <a:pPr marL="457200" marR="0" lvl="0" indent="-457200" algn="l" defTabSz="914400" rtl="0" eaLnBrk="1" fontAlgn="auto" latinLnBrk="0" hangingPunct="1">
              <a:lnSpc>
                <a:spcPct val="100000"/>
              </a:lnSpc>
              <a:spcBef>
                <a:spcPts val="0"/>
              </a:spcBef>
              <a:spcAft>
                <a:spcPts val="600"/>
              </a:spcAft>
              <a:buClr>
                <a:srgbClr val="41B93D"/>
              </a:buClr>
              <a:buSzTx/>
              <a:buFontTx/>
              <a:buAutoNum type="arabicParenR"/>
              <a:tabLst/>
              <a:defRPr/>
            </a:pPr>
            <a:r>
              <a:rPr kumimoji="0" lang="it-IT"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un </a:t>
            </a:r>
            <a:r>
              <a:rPr kumimoji="0" lang="it-IT" sz="1400" b="0"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cs typeface="Arial" panose="020B0604020202020204" pitchFamily="34" charset="0"/>
              </a:rPr>
              <a:t>fascicolo tecnico di fabbricazione </a:t>
            </a:r>
            <a:r>
              <a:rPr kumimoji="0" lang="it-IT"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così costituito: </a:t>
            </a:r>
          </a:p>
          <a:p>
            <a:pPr marL="457200" marR="0" lvl="1" indent="0" algn="l" defTabSz="914400" rtl="0" eaLnBrk="1" fontAlgn="auto" latinLnBrk="0" hangingPunct="1">
              <a:lnSpc>
                <a:spcPct val="100000"/>
              </a:lnSpc>
              <a:spcBef>
                <a:spcPts val="0"/>
              </a:spcBef>
              <a:spcAft>
                <a:spcPts val="600"/>
              </a:spcAft>
              <a:buClr>
                <a:srgbClr val="41B93D"/>
              </a:buClr>
              <a:buSzTx/>
              <a:buFontTx/>
              <a:buNone/>
              <a:tabLst/>
              <a:defRPr/>
            </a:pPr>
            <a:r>
              <a:rPr kumimoji="0" lang="it-IT"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 i progetti generali e dettagliati del DPI, accompagnati eventualmente dalle note di calcolo e dai risultati delle prove di prototipi entro i limiti del necessario alla verifica dell'osservanza dei requisiti essenziali; </a:t>
            </a:r>
          </a:p>
          <a:p>
            <a:pPr marL="457200" marR="0" lvl="1" indent="0" algn="l" defTabSz="914400" rtl="0" eaLnBrk="1" fontAlgn="auto" latinLnBrk="0" hangingPunct="1">
              <a:lnSpc>
                <a:spcPct val="100000"/>
              </a:lnSpc>
              <a:spcBef>
                <a:spcPts val="0"/>
              </a:spcBef>
              <a:spcAft>
                <a:spcPts val="600"/>
              </a:spcAft>
              <a:buClr>
                <a:srgbClr val="41B93D"/>
              </a:buClr>
              <a:buSzTx/>
              <a:buFontTx/>
              <a:buNone/>
              <a:tabLst/>
              <a:defRPr/>
            </a:pPr>
            <a:r>
              <a:rPr kumimoji="0" lang="it-IT"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b) l'elenco esaustivo dei requisiti essenziali per la sicurezza e la salute, nonché delle norme armonizzate o altre specifiche tecniche, tenuti presenti al momento della progettazione del modello; </a:t>
            </a:r>
          </a:p>
          <a:p>
            <a:pPr marL="457200" marR="0" lvl="0" indent="-457200" algn="l" defTabSz="914400" rtl="0" eaLnBrk="1" fontAlgn="auto" latinLnBrk="0" hangingPunct="1">
              <a:lnSpc>
                <a:spcPct val="100000"/>
              </a:lnSpc>
              <a:spcBef>
                <a:spcPts val="0"/>
              </a:spcBef>
              <a:spcAft>
                <a:spcPts val="600"/>
              </a:spcAft>
              <a:buClr>
                <a:srgbClr val="41B93D"/>
              </a:buClr>
              <a:buSzTx/>
              <a:buFontTx/>
              <a:buAutoNum type="arabicParenR"/>
              <a:tabLst/>
              <a:defRPr/>
            </a:pPr>
            <a:r>
              <a:rPr kumimoji="0" lang="it-IT"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la descrizione dei </a:t>
            </a:r>
            <a:r>
              <a:rPr kumimoji="0" lang="it-IT" sz="1400" b="0"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cs typeface="Arial" panose="020B0604020202020204" pitchFamily="34" charset="0"/>
              </a:rPr>
              <a:t>mezzi di controllo e di prova </a:t>
            </a:r>
            <a:r>
              <a:rPr kumimoji="0" lang="it-IT"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applicati nello stabilimento del fabbricante </a:t>
            </a:r>
          </a:p>
        </p:txBody>
      </p:sp>
    </p:spTree>
    <p:extLst>
      <p:ext uri="{BB962C8B-B14F-4D97-AF65-F5344CB8AC3E}">
        <p14:creationId xmlns:p14="http://schemas.microsoft.com/office/powerpoint/2010/main" val="41920911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CA8604FA-2307-5D47-AC50-EABA282EB49B}"/>
              </a:ext>
            </a:extLst>
          </p:cNvPr>
          <p:cNvSpPr>
            <a:spLocks noGrp="1"/>
          </p:cNvSpPr>
          <p:nvPr>
            <p:ph type="sldNum" sz="quarter" idx="4"/>
          </p:nvPr>
        </p:nvSpPr>
        <p:spPr/>
        <p:txBody>
          <a:bodyPr/>
          <a:lstStyle/>
          <a:p>
            <a:fld id="{E721C07E-6ECB-1E4D-B61E-6B0583E84734}" type="slidenum">
              <a:rPr lang="it-IT" smtClean="0"/>
              <a:pPr/>
              <a:t>96</a:t>
            </a:fld>
            <a:endParaRPr lang="it-IT" dirty="0"/>
          </a:p>
        </p:txBody>
      </p:sp>
      <p:sp>
        <p:nvSpPr>
          <p:cNvPr id="3" name="Titolo 1">
            <a:extLst>
              <a:ext uri="{FF2B5EF4-FFF2-40B4-BE49-F238E27FC236}">
                <a16:creationId xmlns:a16="http://schemas.microsoft.com/office/drawing/2014/main" id="{D285117C-0DFD-4570-A6D0-1E58B3D7E5BC}"/>
              </a:ext>
            </a:extLst>
          </p:cNvPr>
          <p:cNvSpPr txBox="1">
            <a:spLocks/>
          </p:cNvSpPr>
          <p:nvPr/>
        </p:nvSpPr>
        <p:spPr>
          <a:xfrm>
            <a:off x="854500" y="305154"/>
            <a:ext cx="6994099" cy="415925"/>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it-IT" sz="2000" b="1" dirty="0">
                <a:solidFill>
                  <a:srgbClr val="83BB26"/>
                </a:solidFill>
                <a:latin typeface="Arial"/>
                <a:cs typeface="Arial"/>
              </a:rPr>
              <a:t>DOCUMENTAZIONE TECNICA DEL FABBRICANTE (2)</a:t>
            </a:r>
          </a:p>
        </p:txBody>
      </p:sp>
      <p:sp>
        <p:nvSpPr>
          <p:cNvPr id="4" name="Rettangolo 3">
            <a:extLst>
              <a:ext uri="{FF2B5EF4-FFF2-40B4-BE49-F238E27FC236}">
                <a16:creationId xmlns:a16="http://schemas.microsoft.com/office/drawing/2014/main" id="{97116BE9-626E-4FE3-9D2D-F67440E43920}"/>
              </a:ext>
            </a:extLst>
          </p:cNvPr>
          <p:cNvSpPr/>
          <p:nvPr/>
        </p:nvSpPr>
        <p:spPr>
          <a:xfrm>
            <a:off x="719034" y="1269435"/>
            <a:ext cx="6958116" cy="2300310"/>
          </a:xfrm>
          <a:prstGeom prst="rect">
            <a:avLst/>
          </a:prstGeom>
        </p:spPr>
        <p:txBody>
          <a:bodyPr wrap="square">
            <a:spAutoFit/>
          </a:bodyPr>
          <a:lstStyle/>
          <a:p>
            <a:pPr marL="0" indent="0">
              <a:lnSpc>
                <a:spcPct val="80000"/>
              </a:lnSpc>
              <a:spcAft>
                <a:spcPts val="1200"/>
              </a:spcAft>
              <a:buClr>
                <a:srgbClr val="41B93D"/>
              </a:buClr>
              <a:buNone/>
            </a:pPr>
            <a:r>
              <a:rPr lang="it-IT" sz="1400" dirty="0">
                <a:latin typeface="Arial" panose="020B0604020202020204" pitchFamily="34" charset="0"/>
                <a:cs typeface="Arial" panose="020B0604020202020204" pitchFamily="34" charset="0"/>
              </a:rPr>
              <a:t>Se del caso, nel Disciplinare o Capitolato,  </a:t>
            </a:r>
            <a:r>
              <a:rPr lang="it-IT" sz="1400" b="1" dirty="0">
                <a:solidFill>
                  <a:srgbClr val="C00000"/>
                </a:solidFill>
                <a:latin typeface="Arial" panose="020B0604020202020204" pitchFamily="34" charset="0"/>
                <a:cs typeface="Arial" panose="020B0604020202020204" pitchFamily="34" charset="0"/>
              </a:rPr>
              <a:t>specificare il tipo di documentazione tecnica</a:t>
            </a:r>
            <a:r>
              <a:rPr lang="it-IT" sz="1400" dirty="0">
                <a:latin typeface="Arial" panose="020B0604020202020204" pitchFamily="34" charset="0"/>
                <a:cs typeface="Arial" panose="020B0604020202020204" pitchFamily="34" charset="0"/>
              </a:rPr>
              <a:t> occorrente. </a:t>
            </a:r>
          </a:p>
          <a:p>
            <a:pPr marL="0" indent="0">
              <a:lnSpc>
                <a:spcPct val="80000"/>
              </a:lnSpc>
              <a:spcAft>
                <a:spcPts val="1200"/>
              </a:spcAft>
              <a:buClr>
                <a:srgbClr val="41B93D"/>
              </a:buClr>
              <a:buNone/>
            </a:pPr>
            <a:r>
              <a:rPr lang="it-IT" sz="1400" b="1" dirty="0">
                <a:solidFill>
                  <a:srgbClr val="008000"/>
                </a:solidFill>
                <a:latin typeface="Arial" panose="020B0604020202020204" pitchFamily="34" charset="0"/>
                <a:cs typeface="Arial" panose="020B0604020202020204" pitchFamily="34" charset="0"/>
              </a:rPr>
              <a:t>ESEMPIO: </a:t>
            </a:r>
            <a:endParaRPr lang="it-IT" sz="1400" dirty="0">
              <a:latin typeface="Arial" panose="020B0604020202020204" pitchFamily="34" charset="0"/>
              <a:cs typeface="Arial" panose="020B0604020202020204" pitchFamily="34" charset="0"/>
            </a:endParaRPr>
          </a:p>
          <a:p>
            <a:pPr marL="0" indent="0">
              <a:lnSpc>
                <a:spcPct val="80000"/>
              </a:lnSpc>
              <a:spcAft>
                <a:spcPts val="1200"/>
              </a:spcAft>
              <a:buClr>
                <a:srgbClr val="41B93D"/>
              </a:buClr>
              <a:buNone/>
            </a:pPr>
            <a:r>
              <a:rPr lang="it-IT" sz="1400" dirty="0">
                <a:latin typeface="Arial" panose="020B0604020202020204" pitchFamily="34" charset="0"/>
                <a:cs typeface="Arial" panose="020B0604020202020204" pitchFamily="34" charset="0"/>
              </a:rPr>
              <a:t>«</a:t>
            </a:r>
            <a:r>
              <a:rPr lang="it-IT" sz="1400" i="1" dirty="0">
                <a:latin typeface="Arial" panose="020B0604020202020204" pitchFamily="34" charset="0"/>
                <a:cs typeface="Arial" panose="020B0604020202020204" pitchFamily="34" charset="0"/>
              </a:rPr>
              <a:t>Nel caso della dimostrazione del rispetto del criterio sul riciclato, la documentazione tecnica da presentare deve specificare la qualità di carta da macero impiegate in base alla classificazione della norma UNI-EN 643 e le relative quantità, espresse in percentuale di fibre da macero utilizzate per produrre una tonnellata essiccata all’aria (ADT) nella fabbricazione della carta o della pasta. Inoltre deve essere ricostruita la filiera di riferimento delle diverse tipologie di carta da macero impiegata, attraverso l’indicazione della ragione sociale, della sede legale ed operativa dei fornitori e subfornitori dei produttori</a:t>
            </a:r>
            <a:r>
              <a:rPr lang="it-IT" sz="1400" dirty="0">
                <a:latin typeface="Arial" panose="020B0604020202020204" pitchFamily="34" charset="0"/>
                <a:cs typeface="Arial" panose="020B0604020202020204" pitchFamily="34" charset="0"/>
              </a:rPr>
              <a:t>» </a:t>
            </a:r>
            <a:endParaRPr lang="it-IT" sz="1400" b="1" dirty="0">
              <a:solidFill>
                <a:srgbClr val="008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133795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1EFD5E5F-1652-384C-BB22-C49CCCC0C967}"/>
              </a:ext>
            </a:extLst>
          </p:cNvPr>
          <p:cNvSpPr txBox="1"/>
          <p:nvPr/>
        </p:nvSpPr>
        <p:spPr>
          <a:xfrm>
            <a:off x="694517" y="1898420"/>
            <a:ext cx="2456187" cy="1569660"/>
          </a:xfrm>
          <a:prstGeom prst="rect">
            <a:avLst/>
          </a:prstGeom>
          <a:noFill/>
        </p:spPr>
        <p:txBody>
          <a:bodyPr wrap="square" rtlCol="0">
            <a:spAutoFit/>
          </a:bodyPr>
          <a:lstStyle/>
          <a:p>
            <a:r>
              <a:rPr lang="it-IT" sz="1200" b="1" dirty="0">
                <a:solidFill>
                  <a:schemeClr val="bg1"/>
                </a:solidFill>
                <a:latin typeface="Arial" panose="020B0604020202020204" pitchFamily="34" charset="0"/>
                <a:cs typeface="Arial" panose="020B0604020202020204" pitchFamily="34" charset="0"/>
              </a:rPr>
              <a:t>Sede Legale ed operativa</a:t>
            </a:r>
          </a:p>
          <a:p>
            <a:r>
              <a:rPr lang="it-IT" sz="1200" dirty="0">
                <a:solidFill>
                  <a:schemeClr val="bg1"/>
                </a:solidFill>
                <a:latin typeface="Arial" panose="020B0604020202020204" pitchFamily="34" charset="0"/>
                <a:cs typeface="Arial" panose="020B0604020202020204" pitchFamily="34" charset="0"/>
              </a:rPr>
              <a:t>Corso del Rinascimento 24, </a:t>
            </a:r>
          </a:p>
          <a:p>
            <a:r>
              <a:rPr lang="it-IT" sz="1200" dirty="0">
                <a:solidFill>
                  <a:schemeClr val="bg1"/>
                </a:solidFill>
                <a:latin typeface="Arial" panose="020B0604020202020204" pitchFamily="34" charset="0"/>
                <a:cs typeface="Arial" panose="020B0604020202020204" pitchFamily="34" charset="0"/>
              </a:rPr>
              <a:t>00186 Roma</a:t>
            </a:r>
          </a:p>
          <a:p>
            <a:r>
              <a:rPr lang="it-IT" sz="1200" dirty="0">
                <a:solidFill>
                  <a:schemeClr val="bg1"/>
                </a:solidFill>
                <a:latin typeface="Arial" panose="020B0604020202020204" pitchFamily="34" charset="0"/>
                <a:cs typeface="Arial" panose="020B0604020202020204" pitchFamily="34" charset="0"/>
              </a:rPr>
              <a:t>+39 06 683 38 88</a:t>
            </a:r>
          </a:p>
          <a:p>
            <a:r>
              <a:rPr lang="it-IT" sz="1200" dirty="0" err="1">
                <a:solidFill>
                  <a:schemeClr val="bg1"/>
                </a:solidFill>
                <a:latin typeface="Arial" panose="020B0604020202020204" pitchFamily="34" charset="0"/>
                <a:cs typeface="Arial" panose="020B0604020202020204" pitchFamily="34" charset="0"/>
              </a:rPr>
              <a:t>info@fondazioneecosistemi.org</a:t>
            </a:r>
            <a:endParaRPr lang="it-IT" sz="1200" dirty="0">
              <a:solidFill>
                <a:schemeClr val="bg1"/>
              </a:solidFill>
              <a:latin typeface="Arial" panose="020B0604020202020204" pitchFamily="34" charset="0"/>
              <a:cs typeface="Arial" panose="020B0604020202020204" pitchFamily="34" charset="0"/>
            </a:endParaRPr>
          </a:p>
          <a:p>
            <a:r>
              <a:rPr lang="it-IT" sz="1200" dirty="0" err="1">
                <a:solidFill>
                  <a:schemeClr val="bg1"/>
                </a:solidFill>
                <a:latin typeface="Arial" panose="020B0604020202020204" pitchFamily="34" charset="0"/>
                <a:cs typeface="Arial" panose="020B0604020202020204" pitchFamily="34" charset="0"/>
              </a:rPr>
              <a:t>fondazione.ecosistemi@pec.it</a:t>
            </a:r>
            <a:endParaRPr lang="it-IT" sz="1200" dirty="0">
              <a:solidFill>
                <a:schemeClr val="bg1"/>
              </a:solidFill>
              <a:latin typeface="Arial" panose="020B0604020202020204" pitchFamily="34" charset="0"/>
              <a:cs typeface="Arial" panose="020B0604020202020204" pitchFamily="34" charset="0"/>
            </a:endParaRPr>
          </a:p>
          <a:p>
            <a:br>
              <a:rPr lang="it-IT" sz="1200" dirty="0">
                <a:solidFill>
                  <a:schemeClr val="bg1"/>
                </a:solidFill>
                <a:latin typeface="Arial" panose="020B0604020202020204" pitchFamily="34" charset="0"/>
                <a:cs typeface="Arial" panose="020B0604020202020204" pitchFamily="34" charset="0"/>
              </a:rPr>
            </a:br>
            <a:r>
              <a:rPr lang="it-IT" sz="1200" dirty="0" err="1">
                <a:solidFill>
                  <a:schemeClr val="bg1"/>
                </a:solidFill>
                <a:latin typeface="Arial" panose="020B0604020202020204" pitchFamily="34" charset="0"/>
                <a:cs typeface="Arial" panose="020B0604020202020204" pitchFamily="34" charset="0"/>
              </a:rPr>
              <a:t>www.fondazioneecosistemi.org</a:t>
            </a:r>
            <a:endParaRPr lang="it-IT" sz="1200" dirty="0">
              <a:solidFill>
                <a:schemeClr val="bg1"/>
              </a:solidFill>
              <a:latin typeface="Arial" panose="020B0604020202020204" pitchFamily="34" charset="0"/>
              <a:cs typeface="Arial" panose="020B0604020202020204" pitchFamily="34" charset="0"/>
            </a:endParaRPr>
          </a:p>
        </p:txBody>
      </p:sp>
      <p:pic>
        <p:nvPicPr>
          <p:cNvPr id="5" name="Elemento grafico 4">
            <a:extLst>
              <a:ext uri="{FF2B5EF4-FFF2-40B4-BE49-F238E27FC236}">
                <a16:creationId xmlns:a16="http://schemas.microsoft.com/office/drawing/2014/main" id="{276FACB5-3CDC-464F-B939-D6EF028430F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8622" y="705678"/>
            <a:ext cx="1688639" cy="765656"/>
          </a:xfrm>
          <a:prstGeom prst="rect">
            <a:avLst/>
          </a:prstGeom>
        </p:spPr>
      </p:pic>
    </p:spTree>
    <p:extLst>
      <p:ext uri="{BB962C8B-B14F-4D97-AF65-F5344CB8AC3E}">
        <p14:creationId xmlns:p14="http://schemas.microsoft.com/office/powerpoint/2010/main" val="3846970512"/>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5149</TotalTime>
  <Words>9353</Words>
  <Application>Microsoft Office PowerPoint</Application>
  <PresentationFormat>Presentazione su schermo (16:9)</PresentationFormat>
  <Paragraphs>736</Paragraphs>
  <Slides>97</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97</vt:i4>
      </vt:variant>
    </vt:vector>
  </HeadingPairs>
  <TitlesOfParts>
    <vt:vector size="104" baseType="lpstr">
      <vt:lpstr>Arial</vt:lpstr>
      <vt:lpstr>Calibri</vt:lpstr>
      <vt:lpstr>Helvetica Neue</vt:lpstr>
      <vt:lpstr>Times New Roman</vt:lpstr>
      <vt:lpstr>Verdana</vt:lpstr>
      <vt:lpstr>Wingdings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Strategie e strumenti  per lo sviluppo sostenibile  Per amministrazioni pubbliche  e imprese più verdi e responsabili</dc:title>
  <dc:creator>Utente di Microsoft Office</dc:creator>
  <cp:lastModifiedBy>Silvano Falocco</cp:lastModifiedBy>
  <cp:revision>318</cp:revision>
  <dcterms:created xsi:type="dcterms:W3CDTF">2018-10-10T12:37:14Z</dcterms:created>
  <dcterms:modified xsi:type="dcterms:W3CDTF">2023-04-04T10:23:47Z</dcterms:modified>
</cp:coreProperties>
</file>